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authors.xml" ContentType="application/vnd.ms-powerpoint.authors+xml"/>
  <Override PartName="/ppt/fonts/font1.fntdata" ContentType="application/x-fontdata"/>
  <Override PartName="/ppt/fonts/font10.fntdata" ContentType="application/x-fontdata"/>
  <Override PartName="/ppt/fonts/font1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handoutMasters/handoutMaster1.xml" ContentType="application/vnd.openxmlformats-officedocument.presentationml.handoutMaster+xml"/>
  <Override PartName="/ppt/media/image1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handoutMasterIdLst>
    <p:handoutMasterId r:id="rId78"/>
  </p:handoutMasterIdLst>
  <p:sldIdLst>
    <p:sldId id="256" r:id="rId3"/>
    <p:sldId id="264" r:id="rId5"/>
    <p:sldId id="265" r:id="rId6"/>
    <p:sldId id="263" r:id="rId7"/>
    <p:sldId id="266" r:id="rId8"/>
    <p:sldId id="269" r:id="rId9"/>
    <p:sldId id="271" r:id="rId10"/>
    <p:sldId id="268" r:id="rId11"/>
    <p:sldId id="275" r:id="rId12"/>
    <p:sldId id="277" r:id="rId13"/>
    <p:sldId id="282" r:id="rId14"/>
    <p:sldId id="287" r:id="rId15"/>
    <p:sldId id="274" r:id="rId16"/>
    <p:sldId id="288" r:id="rId17"/>
    <p:sldId id="289" r:id="rId18"/>
    <p:sldId id="284" r:id="rId19"/>
    <p:sldId id="291" r:id="rId20"/>
    <p:sldId id="293" r:id="rId21"/>
    <p:sldId id="348" r:id="rId22"/>
    <p:sldId id="351" r:id="rId23"/>
    <p:sldId id="352" r:id="rId24"/>
    <p:sldId id="354" r:id="rId25"/>
    <p:sldId id="355" r:id="rId26"/>
    <p:sldId id="356" r:id="rId27"/>
    <p:sldId id="357" r:id="rId28"/>
    <p:sldId id="358" r:id="rId29"/>
    <p:sldId id="359" r:id="rId30"/>
    <p:sldId id="360" r:id="rId31"/>
    <p:sldId id="361" r:id="rId32"/>
    <p:sldId id="362" r:id="rId33"/>
    <p:sldId id="363" r:id="rId34"/>
    <p:sldId id="389" r:id="rId35"/>
    <p:sldId id="390" r:id="rId36"/>
    <p:sldId id="392" r:id="rId37"/>
    <p:sldId id="393" r:id="rId38"/>
    <p:sldId id="394" r:id="rId39"/>
    <p:sldId id="395" r:id="rId40"/>
    <p:sldId id="396" r:id="rId41"/>
    <p:sldId id="397" r:id="rId42"/>
    <p:sldId id="364" r:id="rId43"/>
    <p:sldId id="365" r:id="rId44"/>
    <p:sldId id="366" r:id="rId45"/>
    <p:sldId id="367" r:id="rId46"/>
    <p:sldId id="368" r:id="rId47"/>
    <p:sldId id="369" r:id="rId48"/>
    <p:sldId id="370" r:id="rId49"/>
    <p:sldId id="371" r:id="rId50"/>
    <p:sldId id="372" r:id="rId51"/>
    <p:sldId id="373" r:id="rId52"/>
    <p:sldId id="374" r:id="rId53"/>
    <p:sldId id="375" r:id="rId54"/>
    <p:sldId id="376" r:id="rId55"/>
    <p:sldId id="377" r:id="rId56"/>
    <p:sldId id="378" r:id="rId57"/>
    <p:sldId id="379" r:id="rId58"/>
    <p:sldId id="380" r:id="rId59"/>
    <p:sldId id="381" r:id="rId60"/>
    <p:sldId id="382" r:id="rId61"/>
    <p:sldId id="383" r:id="rId62"/>
    <p:sldId id="384" r:id="rId63"/>
    <p:sldId id="385" r:id="rId64"/>
    <p:sldId id="386" r:id="rId65"/>
    <p:sldId id="387" r:id="rId66"/>
    <p:sldId id="297" r:id="rId67"/>
    <p:sldId id="339" r:id="rId68"/>
    <p:sldId id="338" r:id="rId69"/>
    <p:sldId id="340" r:id="rId70"/>
    <p:sldId id="341" r:id="rId71"/>
    <p:sldId id="342" r:id="rId72"/>
    <p:sldId id="343" r:id="rId73"/>
    <p:sldId id="344" r:id="rId74"/>
    <p:sldId id="345" r:id="rId75"/>
    <p:sldId id="346" r:id="rId76"/>
    <p:sldId id="298" r:id="rId77"/>
  </p:sldIdLst>
  <p:sldSz cx="12192000" cy="6858000"/>
  <p:notesSz cx="6858000" cy="9144000"/>
  <p:embeddedFontLst>
    <p:embeddedFont>
      <p:font typeface="微软雅黑" panose="020B0503020204020204" charset="-122"/>
      <p:regular r:id="rId83"/>
    </p:embeddedFont>
    <p:embeddedFont>
      <p:font typeface="Calibri" panose="020F0502020204030204" pitchFamily="34" charset="0"/>
      <p:regular r:id="rId84"/>
      <p:bold r:id="rId85"/>
      <p:italic r:id="rId86"/>
      <p:boldItalic r:id="rId87"/>
    </p:embeddedFont>
    <p:embeddedFont>
      <p:font typeface="汉仪锐智简" panose="00020600040101010101" charset="-122"/>
      <p:regular r:id="rId88"/>
    </p:embeddedFont>
    <p:embeddedFont>
      <p:font typeface="Calibri" panose="020F0502020204030204"/>
      <p:regular r:id="rId89"/>
      <p:bold r:id="rId90"/>
      <p:italic r:id="rId91"/>
      <p:boldItalic r:id="rId92"/>
    </p:embeddedFont>
    <p:embeddedFont>
      <p:font typeface="标准粗黑" panose="02000503000000000000" charset="-122"/>
      <p:regular r:id="rId93"/>
    </p:embeddedFont>
  </p:embeddedFontLst>
  <p:custDataLst>
    <p:tags r:id="rId9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36" userDrawn="1">
          <p15:clr>
            <a:srgbClr val="A4A3A4"/>
          </p15:clr>
        </p15:guide>
        <p15:guide id="3" pos="370" userDrawn="1">
          <p15:clr>
            <a:srgbClr val="A4A3A4"/>
          </p15:clr>
        </p15:guide>
        <p15:guide id="4" pos="7255" userDrawn="1">
          <p15:clr>
            <a:srgbClr val="A4A3A4"/>
          </p15:clr>
        </p15:guide>
        <p15:guide id="5" orient="horz" pos="3834" userDrawn="1">
          <p15:clr>
            <a:srgbClr val="A4A3A4"/>
          </p15:clr>
        </p15:guide>
        <p15:guide id="6" orient="horz" pos="878"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8E1C6CD-3DB5-1438-031A-E5B8A725E054}" name="时雨 顾" initials="时顾" userId="0db10bf1a971356c"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28789D"/>
    <a:srgbClr val="4A9DC1"/>
    <a:srgbClr val="D1ECFB"/>
    <a:srgbClr val="EAF6FA"/>
    <a:srgbClr val="E1F1F7"/>
    <a:srgbClr val="DFFAFD"/>
    <a:srgbClr val="EBF4F9"/>
    <a:srgbClr val="DEEFF6"/>
    <a:srgbClr val="58799A"/>
    <a:srgbClr val="81879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32" autoAdjust="0"/>
    <p:restoredTop sz="73276" autoAdjust="0"/>
  </p:normalViewPr>
  <p:slideViewPr>
    <p:cSldViewPr snapToGrid="0" showGuides="1">
      <p:cViewPr varScale="1">
        <p:scale>
          <a:sx n="68" d="100"/>
          <a:sy n="68" d="100"/>
        </p:scale>
        <p:origin x="86" y="120"/>
      </p:cViewPr>
      <p:guideLst>
        <p:guide orient="horz" pos="2160"/>
        <p:guide pos="3836"/>
        <p:guide pos="370"/>
        <p:guide pos="7255"/>
        <p:guide orient="horz" pos="3834"/>
        <p:guide orient="horz" pos="878"/>
      </p:guideLst>
    </p:cSldViewPr>
  </p:slideViewPr>
  <p:outlineViewPr>
    <p:cViewPr>
      <p:scale>
        <a:sx n="33" d="100"/>
        <a:sy n="33" d="100"/>
      </p:scale>
      <p:origin x="0" y="0"/>
    </p:cViewPr>
  </p:outlineViewPr>
  <p:notesTextViewPr>
    <p:cViewPr>
      <p:scale>
        <a:sx n="1" d="1"/>
        <a:sy n="1" d="1"/>
      </p:scale>
      <p:origin x="0" y="0"/>
    </p:cViewPr>
  </p:notesTextViewPr>
  <p:sorterViewPr>
    <p:cViewPr>
      <p:scale>
        <a:sx n="144" d="100"/>
        <a:sy n="144" d="100"/>
      </p:scale>
      <p:origin x="0" y="0"/>
    </p:cViewPr>
  </p:sorterViewPr>
  <p:notesViewPr>
    <p:cSldViewPr snapToGrid="0" showGuides="1">
      <p:cViewPr varScale="1">
        <p:scale>
          <a:sx n="88" d="100"/>
          <a:sy n="88" d="100"/>
        </p:scale>
        <p:origin x="3822" y="102"/>
      </p:cViewPr>
      <p:guideLst>
        <p:guide orient="horz" pos="2880"/>
        <p:guide pos="2158"/>
      </p:guideLst>
    </p:cSldViewPr>
  </p:notes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gs" Target="tags/tag223.xml"/><Relationship Id="rId93" Type="http://schemas.openxmlformats.org/officeDocument/2006/relationships/font" Target="fonts/font11.fntdata"/><Relationship Id="rId92" Type="http://schemas.openxmlformats.org/officeDocument/2006/relationships/font" Target="fonts/font10.fntdata"/><Relationship Id="rId91" Type="http://schemas.openxmlformats.org/officeDocument/2006/relationships/font" Target="fonts/font9.fntdata"/><Relationship Id="rId90" Type="http://schemas.openxmlformats.org/officeDocument/2006/relationships/font" Target="fonts/font8.fntdata"/><Relationship Id="rId9" Type="http://schemas.openxmlformats.org/officeDocument/2006/relationships/slide" Target="slides/slide6.xml"/><Relationship Id="rId89" Type="http://schemas.openxmlformats.org/officeDocument/2006/relationships/font" Target="fonts/font7.fntdata"/><Relationship Id="rId88" Type="http://schemas.openxmlformats.org/officeDocument/2006/relationships/font" Target="fonts/font6.fntdata"/><Relationship Id="rId87" Type="http://schemas.openxmlformats.org/officeDocument/2006/relationships/font" Target="fonts/font5.fntdata"/><Relationship Id="rId86" Type="http://schemas.openxmlformats.org/officeDocument/2006/relationships/font" Target="fonts/font4.fntdata"/><Relationship Id="rId85" Type="http://schemas.openxmlformats.org/officeDocument/2006/relationships/font" Target="fonts/font3.fntdata"/><Relationship Id="rId84" Type="http://schemas.openxmlformats.org/officeDocument/2006/relationships/font" Target="fonts/font2.fntdata"/><Relationship Id="rId83" Type="http://schemas.openxmlformats.org/officeDocument/2006/relationships/font" Target="fonts/font1.fntdata"/><Relationship Id="rId82" Type="http://schemas.microsoft.com/office/2018/10/relationships/authors" Target="authors.xml"/><Relationship Id="rId81" Type="http://schemas.openxmlformats.org/officeDocument/2006/relationships/tableStyles" Target="tableStyles.xml"/><Relationship Id="rId80" Type="http://schemas.openxmlformats.org/officeDocument/2006/relationships/viewProps" Target="viewProps.xml"/><Relationship Id="rId8" Type="http://schemas.openxmlformats.org/officeDocument/2006/relationships/slide" Target="slides/slide5.xml"/><Relationship Id="rId79" Type="http://schemas.openxmlformats.org/officeDocument/2006/relationships/presProps" Target="presProps.xml"/><Relationship Id="rId78" Type="http://schemas.openxmlformats.org/officeDocument/2006/relationships/handoutMaster" Target="handoutMasters/handoutMaster1.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DEA647-F983-4BDD-BB08-D4D37D5FD6D2}"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1A5910-920B-4C9A-AB10-19E0612BCBA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Good morning everyone! Our group shares a high-performance Rust backend API — covering architecture, tech stack and action plans.</a:t>
            </a:r>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To wrap up: We’re building a fast, secure, scalable Rust API.</a:t>
            </a:r>
            <a:endParaRPr lang="en-US" altLang="zh-CN"/>
          </a:p>
          <a:p>
            <a:r>
              <a:rPr lang="en-US" altLang="zh-CN"/>
              <a:t>We have a strong team, a clear plan, and the tech—like compile‑time SQL and zero‑copy performance—to pull it off.</a:t>
            </a:r>
            <a:endParaRPr lang="en-US" altLang="zh-CN"/>
          </a:p>
          <a:p>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en-US" dirty="0"/>
              <a:t>I'm Lin Aiying, in charge of the technical architecture section.</a:t>
            </a:r>
            <a:r>
              <a:rPr lang="en-US" altLang="zh-CN" dirty="0"/>
              <a:t> My focus: tech stack coordination, architecture design, risk control, and cross-role collaboration.</a:t>
            </a:r>
            <a:endParaRPr lang="en-US" altLang="zh-CN" dirty="0"/>
          </a:p>
          <a:p>
            <a:endParaRPr lang="zh-CN" altLang="zh-CN" dirty="0"/>
          </a:p>
        </p:txBody>
      </p:sp>
      <p:sp>
        <p:nvSpPr>
          <p:cNvPr id="4" name="灯片编号占位符 3"/>
          <p:cNvSpPr>
            <a:spLocks noGrp="1"/>
          </p:cNvSpPr>
          <p:nvPr>
            <p:ph type="sldNum" sz="quarter" idx="10"/>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Our tech stack delivers:</a:t>
            </a:r>
            <a:endParaRPr lang="en-US" altLang="zh-CN"/>
          </a:p>
          <a:p>
            <a:r>
              <a:rPr lang="en-US" altLang="zh-CN">
                <a:sym typeface="+mn-ea"/>
              </a:rPr>
              <a:t>Rust: Fast and safe</a:t>
            </a:r>
            <a:endParaRPr lang="en-US" altLang="zh-CN"/>
          </a:p>
          <a:p>
            <a:r>
              <a:rPr lang="en-US" altLang="zh-CN">
                <a:sym typeface="+mn-ea"/>
              </a:rPr>
              <a:t>Actix-web: Crushes high traffic</a:t>
            </a:r>
            <a:endParaRPr lang="en-US" altLang="zh-CN"/>
          </a:p>
          <a:p>
            <a:r>
              <a:rPr lang="en-US" altLang="zh-CN">
                <a:sym typeface="+mn-ea"/>
              </a:rPr>
              <a:t>PostgreSQL 16: Reliable and powerful</a:t>
            </a:r>
            <a:endParaRPr lang="en-US" altLang="zh-CN"/>
          </a:p>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Our system has 3 clear layers: API, Business, Data.</a:t>
            </a:r>
            <a:endParaRPr lang="en-US" altLang="zh-CN"/>
          </a:p>
          <a:p>
            <a:r>
              <a:rPr lang="en-US" altLang="zh-CN"/>
              <a:t>Simple modules: Business uses Data; both share common models and tools.</a:t>
            </a:r>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Here's how it works:</a:t>
            </a:r>
            <a:endParaRPr lang="en-US" altLang="zh-CN"/>
          </a:p>
          <a:p>
            <a:r>
              <a:rPr lang="en-US" altLang="zh-CN"/>
              <a:t>API module starts the server and manages database connections.</a:t>
            </a:r>
            <a:endParaRPr lang="en-US" altLang="zh-CN"/>
          </a:p>
          <a:p>
            <a:r>
              <a:rPr lang="en-US" altLang="zh-CN"/>
              <a:t>DB module runs SQL for document operations.</a:t>
            </a:r>
            <a:endParaRPr lang="en-US" altLang="zh-CN"/>
          </a:p>
          <a:p>
            <a:r>
              <a:rPr lang="en-US" altLang="zh-CN"/>
              <a:t>We've set up all dependencies and designed the database tables.</a:t>
            </a:r>
            <a:endParaRPr lang="en-US" altLang="zh-CN"/>
          </a:p>
          <a:p>
            <a:endParaRPr lang="zh-CN"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Now let’s look at Environment Setup and Testing: For the environment, create a Cargo workspace and PostgreSQL database; implement database operations and HTTP interfaces in code; use GitHub for version control and </a:t>
            </a:r>
            <a:r>
              <a:rPr lang="en-US" altLang="zh-CN"/>
              <a:t>Codesync</a:t>
            </a:r>
            <a:r>
              <a:rPr lang="en-US" altLang="en-US"/>
              <a:t>; </a:t>
            </a:r>
            <a:r>
              <a:rPr lang="en-US" altLang="zh-CN"/>
              <a:t>Helper configs</a:t>
            </a:r>
            <a:r>
              <a:rPr lang="en-US" altLang="en-US"/>
              <a:t> include environment variables, migration scripts, and CI processes.</a:t>
            </a:r>
            <a:endParaRPr lang="en-US" altLang="en-US"/>
          </a:p>
          <a:p>
            <a:endParaRPr lang="en-US" altLang="en-US"/>
          </a:p>
          <a:p>
            <a:endParaRPr lang="zh-CN"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For API testing in PowerShell: cd to the api directory, run cargo clean then cargo run to start the service, test the health check and doc CRUD APIs with curl or PowerShell—they return doc ID, content, and update time. I’ve finished the core architecture and basic demo!</a:t>
            </a:r>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a:t>
            </a:r>
            <a:r>
              <a:rPr lang="zh-CN" altLang="en-US" dirty="0"/>
              <a:t> </a:t>
            </a:r>
            <a:r>
              <a:rPr lang="en-US" altLang="zh-CN" dirty="0"/>
              <a:t>am</a:t>
            </a:r>
            <a:r>
              <a:rPr lang="zh-CN" altLang="en-US" dirty="0"/>
              <a:t> </a:t>
            </a:r>
            <a:r>
              <a:rPr lang="en-US" altLang="zh-CN" dirty="0"/>
              <a:t>the</a:t>
            </a:r>
            <a:r>
              <a:rPr lang="zh-CN" altLang="en-US" dirty="0"/>
              <a:t> </a:t>
            </a:r>
            <a:r>
              <a:rPr lang="en-US" altLang="zh-CN" dirty="0"/>
              <a:t>presenter</a:t>
            </a:r>
            <a:r>
              <a:rPr lang="zh-CN" altLang="en-US" dirty="0"/>
              <a:t> </a:t>
            </a:r>
            <a:r>
              <a:rPr lang="en-US" altLang="zh-CN" dirty="0"/>
              <a:t>Yang </a:t>
            </a:r>
            <a:r>
              <a:rPr lang="en-US" altLang="zh-CN" dirty="0" err="1"/>
              <a:t>Xiangjun</a:t>
            </a:r>
            <a:r>
              <a:rPr lang="en-US" altLang="zh-CN" dirty="0"/>
              <a:t>, and today I will share the performance optimization and risk prevention.</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My presentation will divide into these three parts</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this our core code of zero-copy demo, from these we can see, I add a document query interface optimized with zero-copy.</a:t>
            </a:r>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second task is zero-copy performance verification plan, this plan I downloaded </a:t>
            </a:r>
            <a:r>
              <a:rPr lang="en-US" altLang="zh-CN" dirty="0" err="1"/>
              <a:t>wrk</a:t>
            </a:r>
            <a:r>
              <a:rPr lang="en-US" altLang="zh-CN" dirty="0"/>
              <a:t> tool .</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I found our interface can reduce latency and growth rate of the memory usage , lower CPU usage.</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For Simulating high-frequency reading of large docs and multi-user concurrent creation, I </a:t>
            </a:r>
            <a:r>
              <a:rPr lang="en-US" altLang="zh-CN" dirty="0" err="1"/>
              <a:t>writtenned</a:t>
            </a:r>
            <a:r>
              <a:rPr lang="en-US" altLang="zh-CN" dirty="0"/>
              <a:t> 2 test scripts to enable the Markdown editor’s core </a:t>
            </a:r>
            <a:r>
              <a:rPr lang="en-US" altLang="zh-CN" dirty="0" err="1"/>
              <a:t>scenorios</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final task is about the design of dynamic scaling strategy, I optimized the connection pool creation function and added dependencies to </a:t>
            </a:r>
            <a:r>
              <a:rPr lang="en-US" altLang="zh-CN" dirty="0" err="1"/>
              <a:t>Cargo.toml</a:t>
            </a:r>
            <a:r>
              <a:rPr lang="en-US" altLang="zh-CN" dirty="0"/>
              <a:t>. </a:t>
            </a:r>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And the architecture design phase is the second part, contain two tasks.</a:t>
            </a:r>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plan need to add performance monitoring metrics, </a:t>
            </a:r>
            <a:endParaRPr lang="en-US" altLang="zh-CN" dirty="0"/>
          </a:p>
          <a:p>
            <a:r>
              <a:rPr lang="en-US" altLang="zh-CN" dirty="0"/>
              <a:t>I designed four categories for supplement the design of "Performance Monitoring Metrics .</a:t>
            </a:r>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Also add the monitor dependency, the content of the two picture is  middleware buried point code.</a:t>
            </a:r>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three phase is core development phase.</a:t>
            </a:r>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First, Implement Connection Pool Optimization Logic , I Add "connection pool usage rate monitoring" to the DB module. When the usage rate exceeds 80%, dynamically adjust </a:t>
            </a:r>
            <a:r>
              <a:rPr lang="en-US" altLang="zh-CN" dirty="0" err="1"/>
              <a:t>max_connections</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 the connection warm-up part, we need to avoid cold start issues, so I added a preheating function and invoked it within the API module, </a:t>
            </a:r>
            <a:endParaRPr lang="en-US" altLang="zh-CN" dirty="0"/>
          </a:p>
          <a:p>
            <a:r>
              <a:rPr lang="en-US" altLang="zh-CN" dirty="0"/>
              <a:t>also pre-create </a:t>
            </a:r>
            <a:r>
              <a:rPr lang="en-US" altLang="zh-CN" dirty="0" err="1"/>
              <a:t>min_connections</a:t>
            </a:r>
            <a:r>
              <a:rPr lang="en-US" altLang="zh-CN" dirty="0"/>
              <a:t> to avoid the time consumption of establishing new connections.</a:t>
            </a:r>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Our project’s core goal is a high-performance document storage API with modular, scalable architecture to avoid coupling and support iterations.</a:t>
            </a:r>
            <a:endParaRPr lang="en-US" altLang="zh-CN"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Finally, I do the test execution process, </a:t>
            </a:r>
            <a:endParaRPr lang="en-US" altLang="zh-CN" dirty="0"/>
          </a:p>
          <a:p>
            <a:r>
              <a:rPr lang="en-US" altLang="zh-CN" dirty="0"/>
              <a:t>First</a:t>
            </a:r>
            <a:r>
              <a:rPr lang="zh-CN" altLang="en-US" dirty="0"/>
              <a:t>，</a:t>
            </a:r>
            <a:r>
              <a:rPr lang="en-US" altLang="zh-CN" dirty="0"/>
              <a:t>environment preparation: Restart services/database for a clean initial state. As the figure show that no processes in the current system are listening on or using port 8080—meaning there is no running </a:t>
            </a:r>
            <a:r>
              <a:rPr lang="en-US" altLang="zh-CN" dirty="0" err="1"/>
              <a:t>Actix</a:t>
            </a:r>
            <a:r>
              <a:rPr lang="en-US" altLang="zh-CN" dirty="0"/>
              <a:t>-Web service, indicating a clean initial state.</a:t>
            </a:r>
            <a:endParaRPr lang="en-US" altLang="zh-CN" dirty="0"/>
          </a:p>
          <a:p>
            <a:r>
              <a:rPr lang="en-US" altLang="zh-CN" dirty="0"/>
              <a:t>Second, successfully started Prometheus and Grafana.</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conducting the stress test, install the required components to start the service—rust. As shown in the steps I illustrated in the three figures above.</a:t>
            </a:r>
            <a:endParaRPr lang="en-US" altLang="zh-CN" dirty="0"/>
          </a:p>
          <a:p>
            <a:r>
              <a:rPr lang="en-US" altLang="zh-CN" dirty="0"/>
              <a:t>Then I created the </a:t>
            </a:r>
            <a:r>
              <a:rPr lang="en-US" altLang="zh-CN" dirty="0" err="1"/>
              <a:t>mix_test.lua</a:t>
            </a:r>
            <a:r>
              <a:rPr lang="en-US" altLang="zh-CN" dirty="0"/>
              <a:t> document , executed </a:t>
            </a:r>
            <a:r>
              <a:rPr lang="en-US" altLang="zh-CN" dirty="0" err="1"/>
              <a:t>wrk</a:t>
            </a:r>
            <a:r>
              <a:rPr lang="en-US" altLang="zh-CN" dirty="0"/>
              <a:t> command, successfully tested.</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Good morning everyone. I'm Ding Jiali, the data layer developer of this project.  I’ll introduce the core work of the data layer—our Markdown editor’s cloud-sync/sɪŋk/ data foundation—focused on SQLx encapsulation/ɪnˌkæpsjuˈleɪʃ(ə)n/, database migration/maɪˈɡreɪʃn/  management, and compile-time validation/ˌvælɪˈdeɪʃn/ to ensure security, reliability, and performance. </a:t>
            </a:r>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Let’s outline today’s agenda/əˈdʒendə/: development process &amp; deliverables/dɪˈlɪvərəbl/, technical challenges &amp; solutions, environment &amp; toolchain, test results, and optimized/ˈɒptɪmaɪzd/ architecture. Let’s start with the development journey. </a:t>
            </a:r>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We went through three phases/ˈfeɪzɪz/:Technical Research &amp; Demo Development, Architecture Design &amp; Specification Formulation, and Core Development &amp; Integration.</a:t>
            </a:r>
            <a:endParaRPr lang="en-US"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Key challenges included: 1) SQLx compile-time validation failures (solved via DATABASE_URL config + offline mode); 2) migration rollback risks (standardized /ˈstændədaɪzd/scripts + pre-migration backups); 3) Rust async/əˈsɪŋk/ trait compatibility </a:t>
            </a:r>
            <a:endParaRPr lang="en-US" altLang="en-US"/>
          </a:p>
          <a:p>
            <a:r>
              <a:rPr lang="en-US" altLang="en-US"/>
              <a:t>/kəmˌpætəˈbɪləti/(addressed with async-trait crate). </a:t>
            </a:r>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Our toolchain: Rust 1.89.0, PostgreSQL 16, core dependencies/dɪˈpendənsiz/ (sqlx, tokio/ˈtokɪo/, async-trait), and tools (sqlx-cli, dbdiagram.io, VS Code + Rust Analyzer). </a:t>
            </a:r>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Testing results: 100% core function coverage in functional tests (no runtime SQL errors); 1000 concurrent/kənˈkʌrənt/ connections in performance tests (average latency/ˈleɪtənsi/ below 20ms, no pool issues). </a:t>
            </a:r>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The decoupled architecture uses Trait-based separation of interfaces and implementations/,implimen'teiʃən/, with modules/'mɔdʒulz/for repositories/rɪˈpɒzətriz/</a:t>
            </a:r>
            <a:endParaRPr lang="en-US" altLang="en-US"/>
          </a:p>
          <a:p>
            <a:r>
              <a:rPr lang="en-US" altLang="en-US"/>
              <a:t>, migrations, and dependencies—ensuring flexibility and maintainability/meɪnˌteɪnəˈbɪləti/. </a:t>
            </a:r>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In summary, the data layer delivers three key values: compile-time SQL error elimination/ɪˌlɪmɪˈneɪʃn/, reliable migration management, and flexible extension/ɪkˈstenʃ(ə)n/. It provides a solid foundation for the application. Thank you.</a:t>
            </a:r>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Three key strengths:</a:t>
            </a:r>
            <a:endParaRPr lang="en-US" altLang="zh-CN"/>
          </a:p>
          <a:p>
            <a:r>
              <a:rPr lang="en-US" altLang="zh-CN"/>
              <a:t>Safe SQL — Checked at compile time.</a:t>
            </a:r>
            <a:endParaRPr lang="en-US" altLang="zh-CN"/>
          </a:p>
          <a:p>
            <a:r>
              <a:rPr lang="en-US" altLang="zh-CN"/>
              <a:t>Fast performance — Zero-copy design.</a:t>
            </a:r>
            <a:endParaRPr lang="en-US" altLang="zh-CN"/>
          </a:p>
          <a:p>
            <a:r>
              <a:rPr lang="en-US" altLang="zh-CN"/>
              <a:t>Easy to scale — Clean three‑layer architecture.</a:t>
            </a:r>
            <a:endParaRPr lang="en-US" altLang="zh-CN"/>
          </a:p>
          <a:p>
            <a:r>
              <a:rPr lang="en-US" altLang="zh-CN"/>
              <a:t>Built for data‑intensive apps.</a:t>
            </a:r>
            <a:endParaRPr lang="en-US" altLang="zh-CN"/>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Good day everyone. I'm Gu Shiyu, API Dev Engineer. Today I'll present the "Core API Capability Implementation" module — foundational API development &amp; middleware integration for stable, user-friendly user management services. I'll elaborate on design, implementation, and testing.</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9C1A5910-920B-4C9A-AB10-19E0612BCBA2}"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My presentation has five sections:</a:t>
            </a:r>
            <a:endParaRPr lang="en-US" altLang="zh-CN" dirty="0"/>
          </a:p>
          <a:p>
            <a:r>
              <a:rPr lang="en-US" altLang="zh-CN" dirty="0"/>
              <a:t>Following this logic, I’ll give a comprehensive overview of the API module’s entire development journey.</a:t>
            </a:r>
            <a:endParaRPr lang="en-US" altLang="zh-CN" dirty="0"/>
          </a:p>
          <a:p>
            <a:endParaRPr lang="en-US" altLang="en-US" dirty="0"/>
          </a:p>
          <a:p>
            <a:endParaRPr lang="en-US" altLang="en-US" dirty="0"/>
          </a:p>
          <a:p>
            <a:endParaRPr lang="en-US"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0" i="0" kern="1200" dirty="0">
                <a:solidFill>
                  <a:schemeClr val="tx1"/>
                </a:solidFill>
                <a:effectLst/>
                <a:latin typeface="+mn-lt"/>
                <a:ea typeface="+mn-ea"/>
                <a:cs typeface="+mn-cs"/>
              </a:rPr>
              <a:t>This page shows the API module’s core: </a:t>
            </a:r>
            <a:endParaRPr lang="en-US" altLang="zh-CN" b="0" i="0" kern="1200" dirty="0">
              <a:solidFill>
                <a:schemeClr val="tx1"/>
              </a:solidFill>
              <a:effectLst/>
              <a:latin typeface="+mn-lt"/>
              <a:ea typeface="+mn-ea"/>
              <a:cs typeface="+mn-cs"/>
            </a:endParaRPr>
          </a:p>
          <a:p>
            <a:r>
              <a:rPr lang="en-US" altLang="zh-CN" b="0" i="0" kern="1200" dirty="0">
                <a:solidFill>
                  <a:schemeClr val="tx1"/>
                </a:solidFill>
                <a:effectLst/>
                <a:latin typeface="+mn-lt"/>
                <a:ea typeface="+mn-ea"/>
                <a:cs typeface="+mn-cs"/>
              </a:rPr>
              <a:t>Left – 3 core APIs + 2 middleware (supports frontend-backend testing &amp; troubleshooting). </a:t>
            </a:r>
            <a:endParaRPr lang="en-US" altLang="zh-CN" b="0" i="0" kern="1200" dirty="0">
              <a:solidFill>
                <a:schemeClr val="tx1"/>
              </a:solidFill>
              <a:effectLst/>
              <a:latin typeface="+mn-lt"/>
              <a:ea typeface="+mn-ea"/>
              <a:cs typeface="+mn-cs"/>
            </a:endParaRPr>
          </a:p>
          <a:p>
            <a:r>
              <a:rPr lang="en-US" altLang="zh-CN" b="0" i="0" kern="1200" dirty="0">
                <a:solidFill>
                  <a:schemeClr val="tx1"/>
                </a:solidFill>
                <a:effectLst/>
                <a:latin typeface="+mn-lt"/>
                <a:ea typeface="+mn-ea"/>
                <a:cs typeface="+mn-cs"/>
              </a:rPr>
              <a:t>Right – workflow: environment setup </a:t>
            </a:r>
            <a:r>
              <a:rPr lang="en-US" altLang="en-US" b="0" i="0" kern="1200" dirty="0">
                <a:solidFill>
                  <a:schemeClr val="tx1"/>
                </a:solidFill>
                <a:effectLst/>
                <a:latin typeface="+mn-lt"/>
                <a:ea typeface="+mn-ea"/>
                <a:cs typeface="+mn-cs"/>
              </a:rPr>
              <a:t>→</a:t>
            </a:r>
            <a:r>
              <a:rPr lang="en-US" altLang="zh-CN" b="0" i="0" kern="1200" dirty="0">
                <a:solidFill>
                  <a:schemeClr val="tx1"/>
                </a:solidFill>
                <a:effectLst/>
                <a:latin typeface="+mn-lt"/>
                <a:ea typeface="+mn-ea"/>
                <a:cs typeface="+mn-cs"/>
              </a:rPr>
              <a:t> integration </a:t>
            </a:r>
            <a:r>
              <a:rPr lang="en-US" altLang="en-US" b="0" i="0" kern="1200" dirty="0">
                <a:solidFill>
                  <a:schemeClr val="tx1"/>
                </a:solidFill>
                <a:effectLst/>
                <a:latin typeface="+mn-lt"/>
                <a:ea typeface="+mn-ea"/>
                <a:cs typeface="+mn-cs"/>
              </a:rPr>
              <a:t>→</a:t>
            </a:r>
            <a:r>
              <a:rPr lang="en-US" altLang="zh-CN" b="0" i="0" kern="1200" dirty="0">
                <a:solidFill>
                  <a:schemeClr val="tx1"/>
                </a:solidFill>
                <a:effectLst/>
                <a:latin typeface="+mn-lt"/>
                <a:ea typeface="+mn-ea"/>
                <a:cs typeface="+mn-cs"/>
              </a:rPr>
              <a:t> testing &amp; issue resolution. Foundational framework; specifics follow.</a:t>
            </a:r>
            <a:endParaRPr lang="en-US" altLang="zh-CN"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3 common dev issues &amp; fixes:</a:t>
            </a:r>
            <a:endParaRPr lang="en-US" altLang="zh-CN" dirty="0"/>
          </a:p>
          <a:p>
            <a:r>
              <a:rPr lang="en-US" altLang="zh-CN" dirty="0"/>
              <a:t>Startup conflict: Taskkill residuals, retry</a:t>
            </a:r>
            <a:endParaRPr lang="en-US" altLang="zh-CN" dirty="0"/>
          </a:p>
          <a:p>
            <a:r>
              <a:rPr lang="en-US" altLang="zh-CN" dirty="0"/>
              <a:t>Duplicate data: Add DB ID primary key</a:t>
            </a:r>
            <a:endParaRPr lang="en-US" altLang="zh-CN" dirty="0"/>
          </a:p>
          <a:p>
            <a:r>
              <a:rPr lang="en-US" altLang="zh-CN" dirty="0"/>
              <a:t>Connection refusal: Check port, restart if needed</a:t>
            </a:r>
            <a:endParaRPr lang="en-US" altLang="zh-CN" dirty="0"/>
          </a:p>
          <a:p>
            <a:r>
              <a:rPr lang="en-US" altLang="zh-CN" dirty="0"/>
              <a:t>Frequent issues, simple fixes</a:t>
            </a:r>
            <a:endParaRPr lang="en-US" altLang="zh-CN" dirty="0"/>
          </a:p>
          <a:p>
            <a:endParaRPr lang="en-US" altLang="en-US" dirty="0"/>
          </a:p>
          <a:p>
            <a:endParaRPr lang="en-US"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This page outlines Rust project configuration in two parts:</a:t>
            </a:r>
            <a:endParaRPr lang="en-US" altLang="zh-CN" dirty="0"/>
          </a:p>
          <a:p>
            <a:r>
              <a:rPr lang="en-US" altLang="zh-CN" dirty="0"/>
              <a:t>Left – Dev env: cargo new API module, configure workspace, specify Cargo.toml dependencies.</a:t>
            </a:r>
            <a:endParaRPr lang="en-US" altLang="zh-CN" dirty="0"/>
          </a:p>
          <a:p>
            <a:r>
              <a:rPr lang="en-US" altLang="zh-CN" dirty="0"/>
              <a:t>Right – Toolchain: cargo run --bin </a:t>
            </a:r>
            <a:r>
              <a:rPr lang="en-US" altLang="zh-CN" dirty="0" err="1"/>
              <a:t>api</a:t>
            </a:r>
            <a:r>
              <a:rPr lang="en-US" altLang="zh-CN" dirty="0"/>
              <a:t> </a:t>
            </a:r>
            <a:r>
              <a:rPr lang="zh-CN" altLang="en-US" dirty="0"/>
              <a:t>，</a:t>
            </a:r>
            <a:r>
              <a:rPr lang="en-US" altLang="zh-CN" dirty="0"/>
              <a:t>curl </a:t>
            </a:r>
            <a:endParaRPr lang="en-US" altLang="zh-CN" dirty="0"/>
          </a:p>
          <a:p>
            <a:r>
              <a:rPr lang="en-US" altLang="zh-CN" dirty="0"/>
              <a:t>Underpins module operation.</a:t>
            </a:r>
            <a:endParaRPr lang="en-US" altLang="zh-CN" dirty="0"/>
          </a:p>
          <a:p>
            <a:endParaRPr lang="en-US" altLang="en-US" dirty="0"/>
          </a:p>
          <a:p>
            <a:endParaRPr lang="en-US"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This page covers testing &amp; issue verification: </a:t>
            </a:r>
            <a:endParaRPr lang="en-US" altLang="zh-CN" dirty="0"/>
          </a:p>
          <a:p>
            <a:r>
              <a:rPr lang="en-US" altLang="zh-CN" dirty="0"/>
              <a:t>Left: Functional testing. </a:t>
            </a:r>
            <a:endParaRPr lang="en-US" altLang="zh-CN" dirty="0"/>
          </a:p>
          <a:p>
            <a:r>
              <a:rPr lang="en-US" altLang="zh-CN" dirty="0"/>
              <a:t>Right: Issue resolution verification . Ensures module functionality and stability meet requirements.</a:t>
            </a:r>
            <a:endParaRPr lang="en-US" altLang="zh-CN" dirty="0"/>
          </a:p>
          <a:p>
            <a:endParaRPr lang="en-US" altLang="en-US" dirty="0"/>
          </a:p>
          <a:p>
            <a:endParaRPr lang="en-US" altLang="en-US" dirty="0"/>
          </a:p>
          <a:p>
            <a:endParaRPr lang="en-US"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Final project structure</a:t>
            </a:r>
            <a:endParaRPr lang="en-US" altLang="zh-CN" dirty="0"/>
          </a:p>
          <a:p>
            <a:pPr marL="171450" indent="-171450">
              <a:buFontTx/>
              <a:buChar char="-"/>
            </a:pPr>
            <a:r>
              <a:rPr lang="en-US" altLang="zh-CN" dirty="0"/>
              <a:t>My API : main.rs , routes , handlers - </a:t>
            </a:r>
            <a:r>
              <a:rPr lang="en-US" altLang="zh-CN" dirty="0" err="1"/>
              <a:t>db</a:t>
            </a:r>
            <a:r>
              <a:rPr lang="en-US" altLang="zh-CN" dirty="0"/>
              <a:t>  models, utils </a:t>
            </a:r>
            <a:endParaRPr lang="en-US" altLang="zh-CN" dirty="0"/>
          </a:p>
          <a:p>
            <a:pPr marL="171450" indent="-171450">
              <a:buFontTx/>
              <a:buChar char="-"/>
            </a:pPr>
            <a:r>
              <a:rPr lang="en-US" altLang="zh-CN" dirty="0"/>
              <a:t>Layered architecture </a:t>
            </a:r>
            <a:r>
              <a:rPr lang="en-US" altLang="en-US" dirty="0"/>
              <a:t>→</a:t>
            </a:r>
            <a:r>
              <a:rPr lang="en-US" altLang="zh-CN" dirty="0"/>
              <a:t> clear code logic.</a:t>
            </a:r>
            <a:endParaRPr lang="en-US" altLang="zh-CN" dirty="0"/>
          </a:p>
          <a:p>
            <a:endParaRPr lang="en-US" altLang="en-US" dirty="0"/>
          </a:p>
          <a:p>
            <a:endParaRPr lang="en-US"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en-US"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My primary responsibilities include the expansion of the project's business logic and the development of real-time functions. In this project, I have focused on WebSocket real-time communication, the design of the business service layer, and the complete CRUD joint debugging with the data layer.</a:t>
            </a:r>
            <a:endParaRPr lang="en-US"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dirty="0"/>
              <a:t>In the actual development process, we have achieved three important technical results:</a:t>
            </a:r>
            <a:endParaRPr lang="en-US" altLang="en-US" dirty="0"/>
          </a:p>
          <a:p>
            <a:r>
              <a:rPr lang="en-US" altLang="en-US" dirty="0"/>
              <a:t>  First, the complete implementation of RESTful API.</a:t>
            </a:r>
            <a:endParaRPr lang="en-US" altLang="en-US" dirty="0"/>
          </a:p>
          <a:p>
            <a:r>
              <a:rPr lang="en-US" altLang="en-US" dirty="0"/>
              <a:t>  Second, deep database integration.</a:t>
            </a:r>
            <a:endParaRPr lang="en-US" altLang="en-US" dirty="0"/>
          </a:p>
          <a:p>
            <a:r>
              <a:rPr lang="en-US" altLang="en-US" dirty="0"/>
              <a:t>  Third, WebSocket real-time communication.</a:t>
            </a:r>
            <a:endParaRPr lang="en-US" altLang="en-US" dirty="0"/>
          </a:p>
          <a:p>
            <a:endParaRPr lang="en-US"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Now let's move to the second part —— Cultivation Goals for Potential Technical Directions.</a:t>
            </a:r>
            <a:endParaRPr lang="en-US" altLang="zh-CN"/>
          </a:p>
          <a:p>
            <a:endParaRPr lang="en-US" altLang="zh-CN"/>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During the development process, we encountered several key technical challenges:</a:t>
            </a:r>
            <a:endParaRPr lang="en-US" altLang="en-US"/>
          </a:p>
          <a:p>
            <a:r>
              <a:rPr lang="en-US" altLang="en-US"/>
              <a:t>  1. Type system conflict.</a:t>
            </a:r>
            <a:endParaRPr lang="en-US" altLang="en-US"/>
          </a:p>
          <a:p>
            <a:r>
              <a:rPr lang="en-US" altLang="en-US"/>
              <a:t>  2. Module import error.</a:t>
            </a:r>
            <a:endParaRPr lang="en-US" altLang="en-US"/>
          </a:p>
          <a:p>
            <a:r>
              <a:rPr lang="en-US" altLang="en-US"/>
              <a:t>  3. WebSocket integration issue</a:t>
            </a:r>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In terms of environment configuration, we have established a complete development toolchain:  </a:t>
            </a:r>
            <a:endParaRPr lang="en-US" altLang="en-US"/>
          </a:p>
          <a:p>
            <a:r>
              <a:rPr lang="en-US" altLang="en-US"/>
              <a:t>  1. Setting Up the Development Environment.</a:t>
            </a:r>
            <a:endParaRPr lang="en-US" altLang="en-US"/>
          </a:p>
          <a:p>
            <a:r>
              <a:rPr lang="en-US" altLang="en-US"/>
              <a:t>  2.  Dependency management optimization.</a:t>
            </a:r>
            <a:endParaRPr lang="en-US" altLang="en-US"/>
          </a:p>
          <a:p>
            <a:r>
              <a:rPr lang="en-US" altLang="en-US"/>
              <a:t>  This toolchain provides strong support for the team's collaborative development.</a:t>
            </a:r>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Quality assurance is the top priority of our work. We have established a complete testing process:  </a:t>
            </a:r>
            <a:endParaRPr lang="en-US" altLang="en-US"/>
          </a:p>
          <a:p>
            <a:r>
              <a:rPr lang="en-US" altLang="en-US"/>
              <a:t>  1. API function testing.</a:t>
            </a:r>
            <a:endParaRPr lang="en-US" altLang="en-US"/>
          </a:p>
          <a:p>
            <a:r>
              <a:rPr lang="en-US" altLang="en-US"/>
              <a:t>  2. WebSocket function testing. </a:t>
            </a:r>
            <a:endParaRPr lang="en-US" altLang="en-US"/>
          </a:p>
          <a:p>
            <a:r>
              <a:rPr lang="en-US" altLang="en-US"/>
              <a:t>  Through these tests, we ensure the reliability and stability of the backend service, providing a solid guarantee for frontend integration.</a:t>
            </a:r>
            <a:endParaRPr lang="en-US"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dirty="0"/>
              <a:t>Final Project Structure</a:t>
            </a:r>
            <a:endParaRPr lang="en-US" altLang="en-US" dirty="0"/>
          </a:p>
          <a:p>
            <a:r>
              <a:rPr lang="en-US" altLang="en-US" dirty="0"/>
              <a:t>1. api module: Web service entry point (relies on other modules).</a:t>
            </a:r>
            <a:endParaRPr lang="en-US" altLang="en-US" dirty="0"/>
          </a:p>
          <a:p>
            <a:r>
              <a:rPr lang="en-US" altLang="en-US" dirty="0"/>
              <a:t>2. db module: Data access (encapsulates all database operations).</a:t>
            </a:r>
            <a:endParaRPr lang="en-US" altLang="en-US" dirty="0"/>
          </a:p>
          <a:p>
            <a:r>
              <a:rPr lang="en-US" altLang="en-US" dirty="0"/>
              <a:t>3. models module: Defines data structures (ensures type consistency).</a:t>
            </a:r>
            <a:endParaRPr lang="en-US" altLang="en-US" dirty="0"/>
          </a:p>
          <a:p>
            <a:r>
              <a:rPr lang="en-US" altLang="en-US" dirty="0"/>
              <a:t>4. utils module: Provides general tools (avoids code duplication).</a:t>
            </a:r>
            <a:endParaRPr lang="en-US"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en-US" altLang="zh-CN"/>
              <a:t>my name is yu yong kang testing and toolchain engineering is my job</a:t>
            </a:r>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Figures 1 and 2 first use code to create the relevant folders and files, and Figure 3 shows the creation of the workflow configuration file.</a:t>
            </a:r>
            <a:endParaRPr lang="en-US" altLang="zh-CN"/>
          </a:p>
          <a:p>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All the code in the related ci.yml file</a:t>
            </a:r>
            <a:endParaRPr lang="en-US" altLang="zh-CN"/>
          </a:p>
          <a:p>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After the above code, you can still use the terminal to push code to the GitHub repository (triggering the push event), or create a PR targeting the main branch (triggering the pull_request event)</a:t>
            </a:r>
            <a:endParaRPr lang="en-US" altLang="zh-CN"/>
          </a:p>
          <a:p>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Since we have set up CI/CD, we can configure the GitHub environment between us.</a:t>
            </a:r>
            <a:endParaRPr lang="en-US" altLang="zh-CN">
              <a:sym typeface="+mn-ea"/>
            </a:endParaRPr>
          </a:p>
          <a:p>
            <a:r>
              <a:rPr lang="en-US" altLang="zh-CN">
                <a:sym typeface="+mn-ea"/>
              </a:rPr>
              <a:t>We need to enter our email to generate a key.</a:t>
            </a:r>
            <a:endParaRPr lang="en-US" altLang="zh-CN">
              <a:sym typeface="+mn-ea"/>
            </a:endParaRPr>
          </a:p>
          <a:p>
            <a:r>
              <a:rPr lang="en-US" altLang="zh-CN">
                <a:sym typeface="+mn-ea"/>
              </a:rPr>
              <a:t>Here it will prompt us to confirm if we want to generate the relevant key, and we just choose 'yes'.When 'hi' appears, it means we have succeeded.</a:t>
            </a:r>
            <a:endParaRPr lang="en-US" altLang="zh-CN"/>
          </a:p>
          <a:p>
            <a:endParaRPr lang="en-US" altLang="zh-CN"/>
          </a:p>
          <a:p>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After successful generation, we can find the modified files in the relevant folder.Get the key we need</a:t>
            </a:r>
            <a:endParaRPr lang="en-US" altLang="zh-CN"/>
          </a:p>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A high-performance and reliable technology stack: The demo is available in the PPT.</a:t>
            </a:r>
            <a:endParaRPr lang="en-US" altLang="zh-CN"/>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Once we have the local files, we need to start creating on GitHub.</a:t>
            </a:r>
            <a:endParaRPr lang="en-US" altLang="zh-CN"/>
          </a:p>
          <a:p>
            <a:r>
              <a:rPr lang="en-US" altLang="zh-CN">
                <a:sym typeface="+mn-ea"/>
              </a:rPr>
              <a:t>Step one, click on settings, then click on SSH and GPG keys after entering.Finally, click 'New SSH Key'</a:t>
            </a:r>
            <a:endParaRPr lang="en-US" altLang="zh-CN"/>
          </a:p>
          <a:p>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After entering the page, fill in the key with the secret key we just copied.</a:t>
            </a:r>
            <a:endParaRPr lang="en-US" altLang="zh-CN"/>
          </a:p>
          <a:p>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After configuring, return to VSCode to complete the local repository association and upload part.</a:t>
            </a:r>
            <a:endParaRPr lang="en-US" altLang="zh-CN"/>
          </a:p>
          <a:p>
            <a:r>
              <a:rPr lang="en-US" altLang="zh-CN">
                <a:sym typeface="+mn-ea"/>
              </a:rPr>
              <a:t>We need to first cd to the local folder, initialize the Git repository, and add the files to the staging area.</a:t>
            </a:r>
            <a:endParaRPr lang="en-US" altLang="zh-CN"/>
          </a:p>
          <a:p>
            <a:r>
              <a:rPr lang="en-US" altLang="zh-CN">
                <a:sym typeface="+mn-ea"/>
              </a:rPr>
              <a:t>The error in submitting the document occurred because we didn't know which branch we were on. We need to first use code to find the branch name we need before proceeding to the next step.</a:t>
            </a:r>
            <a:endParaRPr lang="en-US" altLang="zh-CN"/>
          </a:p>
          <a:p>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sym typeface="+mn-ea"/>
              </a:rPr>
              <a:t>The local deployment ends here.</a:t>
            </a:r>
            <a:endParaRPr lang="en-US" altLang="zh-CN"/>
          </a:p>
          <a:p>
            <a:r>
              <a:rPr lang="en-US" altLang="zh-CN">
                <a:sym typeface="+mn-ea"/>
              </a:rPr>
              <a:t>We will be able to see on GitHub that all the files we previously had in the folder have been uploaded.</a:t>
            </a:r>
            <a:endParaRPr lang="en-US" altLang="zh-CN"/>
          </a:p>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 let's look at the Architecture and Data section.</a:t>
            </a:r>
            <a:endParaRPr lang="en-US" altLang="en-US"/>
          </a:p>
          <a:p>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en-US"/>
              <a:t>Now let’s look at the third part, Subsequent Action Plan. It’s divided into four phases:</a:t>
            </a:r>
            <a:endParaRPr lang="en-US" altLang="en-US"/>
          </a:p>
          <a:p>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4" Type="http://schemas.openxmlformats.org/officeDocument/2006/relationships/image" Target="../media/image5.png"/><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8.xml"/><Relationship Id="rId8" Type="http://schemas.openxmlformats.org/officeDocument/2006/relationships/tags" Target="../tags/tag17.xml"/><Relationship Id="rId7" Type="http://schemas.openxmlformats.org/officeDocument/2006/relationships/tags" Target="../tags/tag16.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2" Type="http://schemas.openxmlformats.org/officeDocument/2006/relationships/tags" Target="../tags/tag21.xml"/><Relationship Id="rId11" Type="http://schemas.openxmlformats.org/officeDocument/2006/relationships/tags" Target="../tags/tag20.xml"/><Relationship Id="rId10" Type="http://schemas.openxmlformats.org/officeDocument/2006/relationships/tags" Target="../tags/tag19.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背景3">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pic>
        <p:nvPicPr>
          <p:cNvPr id="5" name="图片 4"/>
          <p:cNvPicPr>
            <a:picLocks noChangeAspect="1"/>
          </p:cNvPicPr>
          <p:nvPr userDrawn="1"/>
        </p:nvPicPr>
        <p:blipFill rotWithShape="1">
          <a:blip r:embed="rId2">
            <a:extLst>
              <a:ext uri="{28A0092B-C50C-407E-A947-70E740481C1C}">
                <a14:useLocalDpi xmlns:a14="http://schemas.microsoft.com/office/drawing/2010/main" val="0"/>
              </a:ext>
            </a:extLst>
          </a:blip>
          <a:srcRect t="811"/>
          <a:stretch>
            <a:fillRect/>
          </a:stretch>
        </p:blipFill>
        <p:spPr>
          <a:xfrm>
            <a:off x="0" y="-43031"/>
            <a:ext cx="12192000" cy="6901031"/>
          </a:xfrm>
          <a:prstGeom prst="rect">
            <a:avLst/>
          </a:prstGeom>
        </p:spPr>
      </p:pic>
      <p:pic>
        <p:nvPicPr>
          <p:cNvPr id="6" name="图片 5"/>
          <p:cNvPicPr>
            <a:picLocks noChangeAspect="1"/>
          </p:cNvPicPr>
          <p:nvPr userDrawn="1"/>
        </p:nvPicPr>
        <p:blipFill rotWithShape="1">
          <a:blip r:embed="rId3" cstate="print">
            <a:extLst>
              <a:ext uri="{28A0092B-C50C-407E-A947-70E740481C1C}">
                <a14:useLocalDpi xmlns:a14="http://schemas.microsoft.com/office/drawing/2010/main" val="0"/>
              </a:ext>
            </a:extLst>
          </a:blip>
          <a:srcRect l="2868" t="32394" r="90732" b="53230"/>
          <a:stretch>
            <a:fillRect/>
          </a:stretch>
        </p:blipFill>
        <p:spPr>
          <a:xfrm rot="17856876">
            <a:off x="187051" y="4512833"/>
            <a:ext cx="780177" cy="876242"/>
          </a:xfrm>
          <a:prstGeom prst="rect">
            <a:avLst/>
          </a:prstGeom>
        </p:spPr>
      </p:pic>
      <p:pic>
        <p:nvPicPr>
          <p:cNvPr id="7" name="图片 6"/>
          <p:cNvPicPr>
            <a:picLocks noChangeAspect="1"/>
          </p:cNvPicPr>
          <p:nvPr userDrawn="1"/>
        </p:nvPicPr>
        <p:blipFill rotWithShape="1">
          <a:blip r:embed="rId3" cstate="print">
            <a:extLst>
              <a:ext uri="{28A0092B-C50C-407E-A947-70E740481C1C}">
                <a14:useLocalDpi xmlns:a14="http://schemas.microsoft.com/office/drawing/2010/main" val="0"/>
              </a:ext>
            </a:extLst>
          </a:blip>
          <a:srcRect l="70324" t="9980" b="13067"/>
          <a:stretch>
            <a:fillRect/>
          </a:stretch>
        </p:blipFill>
        <p:spPr>
          <a:xfrm>
            <a:off x="8573845" y="2167666"/>
            <a:ext cx="3618155" cy="4690334"/>
          </a:xfrm>
          <a:prstGeom prst="rect">
            <a:avLst/>
          </a:prstGeom>
        </p:spPr>
      </p:pic>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2868" t="32394" r="90732" b="53230"/>
          <a:stretch>
            <a:fillRect/>
          </a:stretch>
        </p:blipFill>
        <p:spPr>
          <a:xfrm rot="17856876">
            <a:off x="-381977" y="2442148"/>
            <a:ext cx="780177" cy="876242"/>
          </a:xfrm>
          <a:prstGeom prst="rect">
            <a:avLst/>
          </a:prstGeom>
        </p:spPr>
      </p:pic>
      <p:pic>
        <p:nvPicPr>
          <p:cNvPr id="9" name="图片 8"/>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567142" y="-99479"/>
            <a:ext cx="2009027" cy="1506770"/>
          </a:xfrm>
          <a:prstGeom prst="rect">
            <a:avLst/>
          </a:prstGeom>
        </p:spPr>
      </p:pic>
      <p:sp>
        <p:nvSpPr>
          <p:cNvPr id="10" name="圆角矩形 9"/>
          <p:cNvSpPr/>
          <p:nvPr userDrawn="1"/>
        </p:nvSpPr>
        <p:spPr>
          <a:xfrm>
            <a:off x="228949" y="796066"/>
            <a:ext cx="11736000" cy="5830646"/>
          </a:xfrm>
          <a:prstGeom prst="roundRect">
            <a:avLst>
              <a:gd name="adj" fmla="val 931"/>
            </a:avLst>
          </a:prstGeom>
          <a:solidFill>
            <a:srgbClr val="F6F6F6"/>
          </a:solidFill>
          <a:ln>
            <a:noFill/>
          </a:ln>
          <a:effectLst>
            <a:outerShdw blurRad="152400" sx="102000" sy="102000" algn="ctr"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sym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行文本_3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2"/>
            </p:custDataLst>
          </p:nvPr>
        </p:nvSpPr>
        <p:spPr>
          <a:xfrm>
            <a:off x="609600" y="533400"/>
            <a:ext cx="10972800" cy="6096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装饰  6"/>
          <p:cNvSpPr>
            <a:spLocks noGrp="1"/>
          </p:cNvSpPr>
          <p:nvPr>
            <p:ph type="body" idx="16392" hasCustomPrompt="1"/>
            <p:custDataLst>
              <p:tags r:id="rId3"/>
            </p:custDataLst>
          </p:nvPr>
        </p:nvSpPr>
        <p:spPr>
          <a:xfrm>
            <a:off x="609600" y="15240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8" name="文本占位符 7"/>
          <p:cNvSpPr>
            <a:spLocks noGrp="1"/>
          </p:cNvSpPr>
          <p:nvPr>
            <p:ph type="body" idx="16387" hasCustomPrompt="1"/>
            <p:custDataLst>
              <p:tags r:id="rId4"/>
            </p:custDataLst>
          </p:nvPr>
        </p:nvSpPr>
        <p:spPr>
          <a:xfrm>
            <a:off x="933450" y="18923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01</a:t>
            </a:r>
            <a:endParaRPr lang="zh-CN" altLang="en-US"/>
          </a:p>
        </p:txBody>
      </p:sp>
      <p:sp>
        <p:nvSpPr>
          <p:cNvPr id="9" name="文本占位符 8"/>
          <p:cNvSpPr>
            <a:spLocks noGrp="1"/>
          </p:cNvSpPr>
          <p:nvPr>
            <p:ph type="body" idx="16386" hasCustomPrompt="1"/>
            <p:custDataLst>
              <p:tags r:id="rId5"/>
            </p:custDataLst>
          </p:nvPr>
        </p:nvSpPr>
        <p:spPr>
          <a:xfrm>
            <a:off x="2082800" y="1955800"/>
            <a:ext cx="9194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endParaRPr lang="zh-CN" altLang="en-US"/>
          </a:p>
        </p:txBody>
      </p:sp>
      <p:sp>
        <p:nvSpPr>
          <p:cNvPr id="10" name="装饰  9"/>
          <p:cNvSpPr>
            <a:spLocks noGrp="1"/>
          </p:cNvSpPr>
          <p:nvPr>
            <p:ph type="body" idx="16393" hasCustomPrompt="1"/>
            <p:custDataLst>
              <p:tags r:id="rId6"/>
            </p:custDataLst>
          </p:nvPr>
        </p:nvSpPr>
        <p:spPr>
          <a:xfrm>
            <a:off x="609600" y="31496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1" name="文本占位符 10"/>
          <p:cNvSpPr>
            <a:spLocks noGrp="1"/>
          </p:cNvSpPr>
          <p:nvPr>
            <p:ph type="body" idx="16389" hasCustomPrompt="1"/>
            <p:custDataLst>
              <p:tags r:id="rId7"/>
            </p:custDataLst>
          </p:nvPr>
        </p:nvSpPr>
        <p:spPr>
          <a:xfrm>
            <a:off x="933450" y="35179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02</a:t>
            </a:r>
            <a:endParaRPr lang="zh-CN" altLang="en-US"/>
          </a:p>
        </p:txBody>
      </p:sp>
      <p:sp>
        <p:nvSpPr>
          <p:cNvPr id="12" name="文本占位符 11"/>
          <p:cNvSpPr>
            <a:spLocks noGrp="1"/>
          </p:cNvSpPr>
          <p:nvPr>
            <p:ph type="body" idx="16388" hasCustomPrompt="1"/>
            <p:custDataLst>
              <p:tags r:id="rId8"/>
            </p:custDataLst>
          </p:nvPr>
        </p:nvSpPr>
        <p:spPr>
          <a:xfrm>
            <a:off x="2082800" y="3581400"/>
            <a:ext cx="9194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endParaRPr lang="zh-CN" altLang="en-US"/>
          </a:p>
        </p:txBody>
      </p:sp>
      <p:sp>
        <p:nvSpPr>
          <p:cNvPr id="13" name="装饰  2"/>
          <p:cNvSpPr>
            <a:spLocks noGrp="1"/>
          </p:cNvSpPr>
          <p:nvPr>
            <p:ph type="body" idx="16394" hasCustomPrompt="1"/>
            <p:custDataLst>
              <p:tags r:id="rId9"/>
            </p:custDataLst>
          </p:nvPr>
        </p:nvSpPr>
        <p:spPr>
          <a:xfrm>
            <a:off x="609600" y="4775200"/>
            <a:ext cx="10972800" cy="1473200"/>
          </a:xfrm>
          <a:custGeom>
            <a:avLst/>
            <a:gdLst>
              <a:gd name="connisteX0" fmla="*/ 0 w 10972800"/>
              <a:gd name="connsiteY0" fmla="*/ 203200 h 1473200"/>
              <a:gd name="connisteX1" fmla="*/ 203200 w 10972800"/>
              <a:gd name="connsiteY1" fmla="*/ 0 h 1473200"/>
              <a:gd name="connisteX2" fmla="*/ 10769600 w 10972800"/>
              <a:gd name="connsiteY2" fmla="*/ 0 h 1473200"/>
              <a:gd name="connisteX3" fmla="*/ 10972800 w 10972800"/>
              <a:gd name="connsiteY3" fmla="*/ 203200 h 1473200"/>
              <a:gd name="connisteX4" fmla="*/ 10972800 w 10972800"/>
              <a:gd name="connsiteY4" fmla="*/ 1270000 h 1473200"/>
              <a:gd name="connisteX5" fmla="*/ 10769600 w 10972800"/>
              <a:gd name="connsiteY5" fmla="*/ 1473200 h 1473200"/>
              <a:gd name="connisteX6" fmla="*/ 203200 w 10972800"/>
              <a:gd name="connsiteY6" fmla="*/ 1473200 h 1473200"/>
              <a:gd name="connisteX7" fmla="*/ 0 w 10972800"/>
              <a:gd name="connsiteY7" fmla="*/ 1270000 h 1473200"/>
              <a:gd name="connisteX8" fmla="*/ 0 w 10972800"/>
              <a:gd name="connsiteY8" fmla="*/ 203200 h 14732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10972800" h="1473200">
                <a:moveTo>
                  <a:pt x="0" y="203200"/>
                </a:moveTo>
                <a:cubicBezTo>
                  <a:pt x="0" y="90976"/>
                  <a:pt x="90976" y="0"/>
                  <a:pt x="203200" y="0"/>
                </a:cubicBezTo>
                <a:lnTo>
                  <a:pt x="10769600" y="0"/>
                </a:lnTo>
                <a:cubicBezTo>
                  <a:pt x="10881824" y="0"/>
                  <a:pt x="10972800" y="90976"/>
                  <a:pt x="10972800" y="203200"/>
                </a:cubicBezTo>
                <a:lnTo>
                  <a:pt x="10972800" y="1270000"/>
                </a:lnTo>
                <a:cubicBezTo>
                  <a:pt x="10972800" y="1382224"/>
                  <a:pt x="10881824" y="1473200"/>
                  <a:pt x="10769600" y="1473200"/>
                </a:cubicBezTo>
                <a:lnTo>
                  <a:pt x="203200" y="1473200"/>
                </a:lnTo>
                <a:cubicBezTo>
                  <a:pt x="90976" y="1473200"/>
                  <a:pt x="0" y="1382224"/>
                  <a:pt x="0" y="12700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4" name="文本占位符 13"/>
          <p:cNvSpPr>
            <a:spLocks noGrp="1"/>
          </p:cNvSpPr>
          <p:nvPr>
            <p:ph type="body" idx="16391" hasCustomPrompt="1"/>
            <p:custDataLst>
              <p:tags r:id="rId10"/>
            </p:custDataLst>
          </p:nvPr>
        </p:nvSpPr>
        <p:spPr>
          <a:xfrm>
            <a:off x="933450" y="5143500"/>
            <a:ext cx="876300" cy="736600"/>
          </a:xfrm>
          <a:noFill/>
        </p:spPr>
        <p:txBody>
          <a:bodyPr wrap="none" lIns="0" tIns="0" rIns="0" bIns="0" anchor="ctr">
            <a:noAutofit/>
          </a:bodyPr>
          <a:lstStyle>
            <a:lvl1pPr marL="0" indent="0" algn="ctr">
              <a:lnSpc>
                <a:spcPct val="109000"/>
              </a:lnSpc>
              <a:spcBef>
                <a:spcPct val="0"/>
              </a:spcBef>
              <a:spcAft>
                <a:spcPct val="0"/>
              </a:spcAft>
              <a:buNone/>
              <a:defRPr sz="5800" b="0" spc="0">
                <a:solidFill>
                  <a:schemeClr val="accent1"/>
                </a:solidFill>
              </a:defRPr>
            </a:lvl1pPr>
          </a:lstStyle>
          <a:p>
            <a:pPr lvl="0"/>
            <a:r>
              <a:rPr lang="zh-CN" altLang="en-US"/>
              <a:t>03</a:t>
            </a:r>
            <a:endParaRPr lang="zh-CN" altLang="en-US"/>
          </a:p>
        </p:txBody>
      </p:sp>
      <p:sp>
        <p:nvSpPr>
          <p:cNvPr id="15" name="文本占位符 14"/>
          <p:cNvSpPr>
            <a:spLocks noGrp="1"/>
          </p:cNvSpPr>
          <p:nvPr>
            <p:ph type="body" idx="16390" hasCustomPrompt="1"/>
            <p:custDataLst>
              <p:tags r:id="rId11"/>
            </p:custDataLst>
          </p:nvPr>
        </p:nvSpPr>
        <p:spPr>
          <a:xfrm>
            <a:off x="2082800" y="5207000"/>
            <a:ext cx="91948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左右版多行文本_3项">
    <p:spTree>
      <p:nvGrpSpPr>
        <p:cNvPr id="1" name=""/>
        <p:cNvGrpSpPr/>
        <p:nvPr/>
      </p:nvGrpSpPr>
      <p:grpSpPr>
        <a:xfrm>
          <a:off x="0" y="0"/>
          <a:ext cx="0" cy="0"/>
          <a:chOff x="0" y="0"/>
          <a:chExt cx="0" cy="0"/>
        </a:xfrm>
      </p:grpSpPr>
      <p:sp>
        <p:nvSpPr>
          <p:cNvPr id="6" name="标题 5"/>
          <p:cNvSpPr>
            <a:spLocks noGrp="1"/>
          </p:cNvSpPr>
          <p:nvPr>
            <p:ph type="ctrTitle" idx="16385" hasCustomPrompt="1"/>
            <p:custDataLst>
              <p:tags r:id="rId2"/>
            </p:custDataLst>
          </p:nvPr>
        </p:nvSpPr>
        <p:spPr>
          <a:xfrm>
            <a:off x="609600" y="533400"/>
            <a:ext cx="3429000" cy="1219200"/>
          </a:xfrm>
          <a:noFill/>
        </p:spPr>
        <p:txBody>
          <a:bodyPr lIns="0" tIns="0" rIns="0" bIns="0" anchor="t">
            <a:normAutofit/>
          </a:bodyPr>
          <a:lstStyle>
            <a:lvl1pPr marL="0" indent="0" algn="l">
              <a:lnSpc>
                <a:spcPct val="111000"/>
              </a:lnSpc>
              <a:spcBef>
                <a:spcPct val="0"/>
              </a:spcBef>
              <a:spcAft>
                <a:spcPct val="0"/>
              </a:spcAft>
              <a:buNone/>
              <a:defRPr sz="3600" b="0" spc="0">
                <a:solidFill>
                  <a:schemeClr val="tx1"/>
                </a:solidFill>
              </a:defRPr>
            </a:lvl1pPr>
          </a:lstStyle>
          <a:p>
            <a:r>
              <a:rPr lang="zh-CN" altLang="en-US"/>
              <a:t>单击此处添加标题</a:t>
            </a:r>
            <a:endParaRPr lang="zh-CN" altLang="en-US"/>
          </a:p>
        </p:txBody>
      </p:sp>
      <p:sp>
        <p:nvSpPr>
          <p:cNvPr id="7" name="文本占位符 6"/>
          <p:cNvSpPr>
            <a:spLocks noGrp="1"/>
          </p:cNvSpPr>
          <p:nvPr>
            <p:ph type="body" idx="16386" hasCustomPrompt="1"/>
            <p:custDataLst>
              <p:tags r:id="rId3"/>
            </p:custDataLst>
          </p:nvPr>
        </p:nvSpPr>
        <p:spPr>
          <a:xfrm>
            <a:off x="609600" y="2057400"/>
            <a:ext cx="3429000" cy="39624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单击此处添加正文</a:t>
            </a:r>
            <a:endParaRPr lang="zh-CN" altLang="en-US"/>
          </a:p>
        </p:txBody>
      </p:sp>
      <p:sp>
        <p:nvSpPr>
          <p:cNvPr id="8" name="装饰  7"/>
          <p:cNvSpPr>
            <a:spLocks noGrp="1"/>
          </p:cNvSpPr>
          <p:nvPr>
            <p:ph type="body" idx="16393" hasCustomPrompt="1"/>
            <p:custDataLst>
              <p:tags r:id="rId4"/>
            </p:custDataLst>
          </p:nvPr>
        </p:nvSpPr>
        <p:spPr>
          <a:xfrm>
            <a:off x="4648200" y="6096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9" name="文本占位符 8"/>
          <p:cNvSpPr>
            <a:spLocks noGrp="1"/>
          </p:cNvSpPr>
          <p:nvPr>
            <p:ph type="body" idx="16387" hasCustomPrompt="1"/>
            <p:custDataLst>
              <p:tags r:id="rId5"/>
            </p:custDataLst>
          </p:nvPr>
        </p:nvSpPr>
        <p:spPr>
          <a:xfrm>
            <a:off x="4953000" y="914400"/>
            <a:ext cx="632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endParaRPr lang="zh-CN" altLang="en-US"/>
          </a:p>
        </p:txBody>
      </p:sp>
      <p:sp>
        <p:nvSpPr>
          <p:cNvPr id="10" name="文本占位符 9"/>
          <p:cNvSpPr>
            <a:spLocks noGrp="1"/>
          </p:cNvSpPr>
          <p:nvPr>
            <p:ph type="body" idx="16388" hasCustomPrompt="1"/>
            <p:custDataLst>
              <p:tags r:id="rId6"/>
            </p:custDataLst>
          </p:nvPr>
        </p:nvSpPr>
        <p:spPr>
          <a:xfrm>
            <a:off x="4953000" y="1473200"/>
            <a:ext cx="632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endParaRPr lang="zh-CN" altLang="en-US"/>
          </a:p>
        </p:txBody>
      </p:sp>
      <p:sp>
        <p:nvSpPr>
          <p:cNvPr id="11" name="装饰  0"/>
          <p:cNvSpPr>
            <a:spLocks noGrp="1"/>
          </p:cNvSpPr>
          <p:nvPr>
            <p:ph type="body" idx="16394" hasCustomPrompt="1"/>
            <p:custDataLst>
              <p:tags r:id="rId7"/>
            </p:custDataLst>
          </p:nvPr>
        </p:nvSpPr>
        <p:spPr>
          <a:xfrm>
            <a:off x="4648200" y="25400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2" name="文本占位符 11"/>
          <p:cNvSpPr>
            <a:spLocks noGrp="1"/>
          </p:cNvSpPr>
          <p:nvPr>
            <p:ph type="body" idx="16389" hasCustomPrompt="1"/>
            <p:custDataLst>
              <p:tags r:id="rId8"/>
            </p:custDataLst>
          </p:nvPr>
        </p:nvSpPr>
        <p:spPr>
          <a:xfrm>
            <a:off x="4953000" y="2844800"/>
            <a:ext cx="632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endParaRPr lang="zh-CN" altLang="en-US"/>
          </a:p>
        </p:txBody>
      </p:sp>
      <p:sp>
        <p:nvSpPr>
          <p:cNvPr id="13" name="文本占位符 12"/>
          <p:cNvSpPr>
            <a:spLocks noGrp="1"/>
          </p:cNvSpPr>
          <p:nvPr>
            <p:ph type="body" idx="16390" hasCustomPrompt="1"/>
            <p:custDataLst>
              <p:tags r:id="rId9"/>
            </p:custDataLst>
          </p:nvPr>
        </p:nvSpPr>
        <p:spPr>
          <a:xfrm>
            <a:off x="4953000" y="3403600"/>
            <a:ext cx="632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endParaRPr lang="zh-CN" altLang="en-US"/>
          </a:p>
        </p:txBody>
      </p:sp>
      <p:sp>
        <p:nvSpPr>
          <p:cNvPr id="14" name="装饰  3"/>
          <p:cNvSpPr>
            <a:spLocks noGrp="1"/>
          </p:cNvSpPr>
          <p:nvPr>
            <p:ph type="body" idx="16395" hasCustomPrompt="1"/>
            <p:custDataLst>
              <p:tags r:id="rId10"/>
            </p:custDataLst>
          </p:nvPr>
        </p:nvSpPr>
        <p:spPr>
          <a:xfrm>
            <a:off x="4648200" y="4470400"/>
            <a:ext cx="6934200" cy="1778000"/>
          </a:xfrm>
          <a:custGeom>
            <a:avLst/>
            <a:gdLst>
              <a:gd name="connisteX0" fmla="*/ 0 w 6934200"/>
              <a:gd name="connsiteY0" fmla="*/ 203200 h 1778000"/>
              <a:gd name="connisteX1" fmla="*/ 203200 w 6934200"/>
              <a:gd name="connsiteY1" fmla="*/ 0 h 1778000"/>
              <a:gd name="connisteX2" fmla="*/ 6731000 w 6934200"/>
              <a:gd name="connsiteY2" fmla="*/ 0 h 1778000"/>
              <a:gd name="connisteX3" fmla="*/ 6934200 w 6934200"/>
              <a:gd name="connsiteY3" fmla="*/ 203200 h 1778000"/>
              <a:gd name="connisteX4" fmla="*/ 6934200 w 6934200"/>
              <a:gd name="connsiteY4" fmla="*/ 1574800 h 1778000"/>
              <a:gd name="connisteX5" fmla="*/ 6731000 w 6934200"/>
              <a:gd name="connsiteY5" fmla="*/ 1778000 h 1778000"/>
              <a:gd name="connisteX6" fmla="*/ 203200 w 6934200"/>
              <a:gd name="connsiteY6" fmla="*/ 1778000 h 1778000"/>
              <a:gd name="connisteX7" fmla="*/ 0 w 6934200"/>
              <a:gd name="connsiteY7" fmla="*/ 1574800 h 1778000"/>
              <a:gd name="connisteX8" fmla="*/ 0 w 6934200"/>
              <a:gd name="connsiteY8" fmla="*/ 203200 h 1778000"/>
            </a:gdLst>
            <a:ahLst/>
            <a:cxnLst>
              <a:cxn ang="0">
                <a:pos x="connisteX0" y="connsiteY0"/>
              </a:cxn>
              <a:cxn ang="0">
                <a:pos x="connisteX1" y="connsiteY1"/>
              </a:cxn>
              <a:cxn ang="0">
                <a:pos x="connisteX2" y="connsiteY2"/>
              </a:cxn>
              <a:cxn ang="0">
                <a:pos x="connisteX3" y="connsiteY3"/>
              </a:cxn>
              <a:cxn ang="0">
                <a:pos x="connisteX4" y="connsiteY4"/>
              </a:cxn>
              <a:cxn ang="0">
                <a:pos x="connisteX5" y="connsiteY5"/>
              </a:cxn>
              <a:cxn ang="0">
                <a:pos x="connisteX6" y="connsiteY6"/>
              </a:cxn>
              <a:cxn ang="0">
                <a:pos x="connisteX7" y="connsiteY7"/>
              </a:cxn>
              <a:cxn ang="0">
                <a:pos x="connisteX8" y="connsiteY8"/>
              </a:cxn>
            </a:cxnLst>
            <a:rect l="0" t="0" r="0" b="0"/>
            <a:pathLst>
              <a:path w="6934200" h="1778000">
                <a:moveTo>
                  <a:pt x="0" y="203200"/>
                </a:moveTo>
                <a:cubicBezTo>
                  <a:pt x="0" y="90976"/>
                  <a:pt x="90976" y="0"/>
                  <a:pt x="203200" y="0"/>
                </a:cubicBezTo>
                <a:lnTo>
                  <a:pt x="6731000" y="0"/>
                </a:lnTo>
                <a:cubicBezTo>
                  <a:pt x="6843224" y="0"/>
                  <a:pt x="6934200" y="90976"/>
                  <a:pt x="6934200" y="203200"/>
                </a:cubicBezTo>
                <a:lnTo>
                  <a:pt x="6934200" y="1574800"/>
                </a:lnTo>
                <a:cubicBezTo>
                  <a:pt x="6934200" y="1687024"/>
                  <a:pt x="6843224" y="1778000"/>
                  <a:pt x="6731000" y="1778000"/>
                </a:cubicBezTo>
                <a:lnTo>
                  <a:pt x="203200" y="1778000"/>
                </a:lnTo>
                <a:cubicBezTo>
                  <a:pt x="90976" y="1778000"/>
                  <a:pt x="0" y="1687024"/>
                  <a:pt x="0" y="1574800"/>
                </a:cubicBezTo>
                <a:lnTo>
                  <a:pt x="0" y="203200"/>
                </a:lnTo>
                <a:close/>
              </a:path>
            </a:pathLst>
          </a:custGeom>
          <a:gradFill>
            <a:gsLst>
              <a:gs pos="0">
                <a:schemeClr val="accent1">
                  <a:lumMod val="10000"/>
                  <a:lumOff val="90000"/>
                </a:schemeClr>
              </a:gs>
              <a:gs pos="100000">
                <a:schemeClr val="accent1">
                  <a:lumMod val="10000"/>
                  <a:lumOff val="90000"/>
                </a:schemeClr>
              </a:gs>
            </a:gsLst>
            <a:lin ang="5400000"/>
          </a:gradFill>
          <a:ln>
            <a:solidFill>
              <a:prstClr val="black">
                <a:alpha val="0"/>
              </a:prstClr>
            </a:solidFill>
            <a:prstDash val="solid"/>
          </a:ln>
        </p:spPr>
        <p:txBody>
          <a:bodyPr>
            <a:noAutofit/>
          </a:bodyPr>
          <a:lstStyle>
            <a:lvl1pPr>
              <a:buNone/>
              <a:defRPr/>
            </a:lvl1pPr>
            <a:lvl2pPr>
              <a:buNone/>
              <a:defRPr/>
            </a:lvl2pPr>
            <a:lvl3pPr>
              <a:buNone/>
              <a:defRPr/>
            </a:lvl3pPr>
            <a:lvl4pPr>
              <a:buNone/>
              <a:defRPr/>
            </a:lvl4pPr>
            <a:lvl5pPr>
              <a:buNone/>
              <a:defRPr/>
            </a:lvl5pPr>
          </a:lstStyle>
          <a:p>
            <a:pPr lvl="0"/>
            <a:r>
              <a:rPr lang="zh-CN" altLang="en-US"/>
              <a:t> </a:t>
            </a:r>
            <a:endParaRPr lang="zh-CN" altLang="en-US"/>
          </a:p>
        </p:txBody>
      </p:sp>
      <p:sp>
        <p:nvSpPr>
          <p:cNvPr id="15" name="文本占位符 14"/>
          <p:cNvSpPr>
            <a:spLocks noGrp="1"/>
          </p:cNvSpPr>
          <p:nvPr>
            <p:ph type="body" idx="16391" hasCustomPrompt="1"/>
            <p:custDataLst>
              <p:tags r:id="rId11"/>
            </p:custDataLst>
          </p:nvPr>
        </p:nvSpPr>
        <p:spPr>
          <a:xfrm>
            <a:off x="4953000" y="4775200"/>
            <a:ext cx="6324600" cy="406400"/>
          </a:xfrm>
          <a:noFill/>
        </p:spPr>
        <p:txBody>
          <a:bodyPr lIns="0" tIns="0" rIns="0" bIns="0" anchor="t">
            <a:normAutofit/>
          </a:bodyPr>
          <a:lstStyle>
            <a:lvl1pPr marL="0" indent="0" algn="l">
              <a:lnSpc>
                <a:spcPct val="111000"/>
              </a:lnSpc>
              <a:spcBef>
                <a:spcPct val="0"/>
              </a:spcBef>
              <a:spcAft>
                <a:spcPct val="0"/>
              </a:spcAft>
              <a:buNone/>
              <a:defRPr sz="2400" b="0" spc="0">
                <a:solidFill>
                  <a:schemeClr val="tx1"/>
                </a:solidFill>
              </a:defRPr>
            </a:lvl1pPr>
          </a:lstStyle>
          <a:p>
            <a:pPr lvl="0"/>
            <a:r>
              <a:rPr lang="zh-CN" altLang="en-US"/>
              <a:t>单击此处添加项标题</a:t>
            </a:r>
            <a:endParaRPr lang="zh-CN" altLang="en-US"/>
          </a:p>
        </p:txBody>
      </p:sp>
      <p:sp>
        <p:nvSpPr>
          <p:cNvPr id="16" name="文本占位符 15"/>
          <p:cNvSpPr>
            <a:spLocks noGrp="1"/>
          </p:cNvSpPr>
          <p:nvPr>
            <p:ph type="body" idx="16392" hasCustomPrompt="1"/>
            <p:custDataLst>
              <p:tags r:id="rId12"/>
            </p:custDataLst>
          </p:nvPr>
        </p:nvSpPr>
        <p:spPr>
          <a:xfrm>
            <a:off x="4953000" y="5334000"/>
            <a:ext cx="6324600" cy="609600"/>
          </a:xfrm>
          <a:noFill/>
        </p:spPr>
        <p:txBody>
          <a:bodyPr lIns="0" tIns="0" rIns="0" bIns="0" anchor="t">
            <a:normAutofit/>
          </a:bodyPr>
          <a:lstStyle>
            <a:lvl1pPr marL="0" indent="0" algn="l">
              <a:lnSpc>
                <a:spcPct val="125000"/>
              </a:lnSpc>
              <a:spcBef>
                <a:spcPct val="0"/>
              </a:spcBef>
              <a:spcAft>
                <a:spcPct val="0"/>
              </a:spcAft>
              <a:buNone/>
              <a:defRPr sz="1600" b="0" spc="0">
                <a:solidFill>
                  <a:schemeClr val="tx1"/>
                </a:solidFill>
              </a:defRPr>
            </a:lvl1pPr>
          </a:lstStyle>
          <a:p>
            <a:pPr lvl="0"/>
            <a:r>
              <a:rPr lang="zh-CN" altLang="en-US"/>
              <a:t>单击此处添加项正文</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背景1">
    <p:spTree>
      <p:nvGrpSpPr>
        <p:cNvPr id="1" name=""/>
        <p:cNvGrpSpPr/>
        <p:nvPr/>
      </p:nvGrpSpPr>
      <p:grpSpPr>
        <a:xfrm>
          <a:off x="0" y="0"/>
          <a:ext cx="0" cy="0"/>
          <a:chOff x="0" y="0"/>
          <a:chExt cx="0" cy="0"/>
        </a:xfrm>
      </p:grpSpPr>
      <p:pic>
        <p:nvPicPr>
          <p:cNvPr id="12" name="图片 11"/>
          <p:cNvPicPr>
            <a:picLocks noChangeAspect="1"/>
          </p:cNvPicPr>
          <p:nvPr userDrawn="1"/>
        </p:nvPicPr>
        <p:blipFill rotWithShape="1">
          <a:blip r:embed="rId2"/>
          <a:srcRect b="17619"/>
          <a:stretch>
            <a:fillRect/>
          </a:stretch>
        </p:blipFill>
        <p:spPr>
          <a:xfrm>
            <a:off x="0" y="0"/>
            <a:ext cx="12262757" cy="6870688"/>
          </a:xfrm>
          <a:prstGeom prst="rect">
            <a:avLst/>
          </a:prstGeom>
        </p:spPr>
      </p:pic>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324" t="9980" b="13067"/>
          <a:stretch>
            <a:fillRect/>
          </a:stretch>
        </p:blipFill>
        <p:spPr>
          <a:xfrm>
            <a:off x="8573845" y="2167666"/>
            <a:ext cx="3618155" cy="4690334"/>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64" t="32394" r="79618" b="14127"/>
          <a:stretch>
            <a:fillRect/>
          </a:stretch>
        </p:blipFill>
        <p:spPr>
          <a:xfrm rot="5400000">
            <a:off x="230450" y="-398825"/>
            <a:ext cx="2452743" cy="3259567"/>
          </a:xfrm>
          <a:prstGeom prst="rect">
            <a:avLst/>
          </a:prstGeom>
        </p:spPr>
      </p:pic>
      <p:pic>
        <p:nvPicPr>
          <p:cNvPr id="10" name="图片 9"/>
          <p:cNvPicPr>
            <a:picLocks noChangeAspect="1"/>
          </p:cNvPicPr>
          <p:nvPr userDrawn="1"/>
        </p:nvPicPr>
        <p:blipFill rotWithShape="1">
          <a:blip r:embed="rId4" cstate="print">
            <a:extLst>
              <a:ext uri="{28A0092B-C50C-407E-A947-70E740481C1C}">
                <a14:useLocalDpi xmlns:a14="http://schemas.microsoft.com/office/drawing/2010/main" val="0"/>
              </a:ext>
            </a:extLst>
          </a:blip>
          <a:srcRect l="8382" t="1331" r="53765" b="35483"/>
          <a:stretch>
            <a:fillRect/>
          </a:stretch>
        </p:blipFill>
        <p:spPr>
          <a:xfrm>
            <a:off x="8864435" y="0"/>
            <a:ext cx="3684815" cy="3074973"/>
          </a:xfrm>
          <a:prstGeom prst="rect">
            <a:avLst/>
          </a:prstGeom>
        </p:spPr>
      </p:pic>
      <p:pic>
        <p:nvPicPr>
          <p:cNvPr id="11" name="图片 10"/>
          <p:cNvPicPr>
            <a:picLocks noChangeAspect="1"/>
          </p:cNvPicPr>
          <p:nvPr userDrawn="1"/>
        </p:nvPicPr>
        <p:blipFill rotWithShape="1">
          <a:blip r:embed="rId3" cstate="print">
            <a:extLst>
              <a:ext uri="{28A0092B-C50C-407E-A947-70E740481C1C}">
                <a14:useLocalDpi xmlns:a14="http://schemas.microsoft.com/office/drawing/2010/main" val="0"/>
              </a:ext>
            </a:extLst>
          </a:blip>
          <a:srcRect l="2868" t="32394" r="90732" b="53230"/>
          <a:stretch>
            <a:fillRect/>
          </a:stretch>
        </p:blipFill>
        <p:spPr>
          <a:xfrm rot="17856876">
            <a:off x="187051" y="4512833"/>
            <a:ext cx="780177" cy="876242"/>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背景2">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a:srcRect b="17619"/>
          <a:stretch>
            <a:fillRect/>
          </a:stretch>
        </p:blipFill>
        <p:spPr>
          <a:xfrm>
            <a:off x="0" y="0"/>
            <a:ext cx="12262757" cy="6870688"/>
          </a:xfrm>
          <a:prstGeom prst="rect">
            <a:avLst/>
          </a:prstGeom>
        </p:spPr>
      </p:pic>
      <p:sp>
        <p:nvSpPr>
          <p:cNvPr id="6" name="日期占位符 1"/>
          <p:cNvSpPr txBox="1"/>
          <p:nvPr userDrawn="1"/>
        </p:nvSpPr>
        <p:spPr>
          <a:xfrm>
            <a:off x="838200" y="6356350"/>
            <a:ext cx="2743200" cy="365125"/>
          </a:xfrm>
          <a:prstGeom prst="rect">
            <a:avLst/>
          </a:prstGeom>
        </p:spPr>
        <p:txBody>
          <a:bodyPr vert="horz" lIns="91440" tIns="45720" rIns="91440" bIns="45720"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277DCF-C454-4DE1-BFB6-41213D3671BC}" type="datetimeFigureOut">
              <a:rPr lang="zh-CN" altLang="en-US" smtClean="0"/>
            </a:fld>
            <a:endParaRPr lang="zh-CN" altLang="en-US"/>
          </a:p>
        </p:txBody>
      </p:sp>
      <p:sp>
        <p:nvSpPr>
          <p:cNvPr id="7" name="灯片编号占位符 3"/>
          <p:cNvSpPr txBox="1"/>
          <p:nvPr userDrawn="1"/>
        </p:nvSpPr>
        <p:spPr>
          <a:xfrm>
            <a:off x="8610600" y="6356350"/>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63BCF756-00CF-4010-8094-E4263401487D}" type="slidenum">
              <a:rPr lang="zh-CN" altLang="en-US" smtClean="0"/>
            </a:fld>
            <a:endParaRPr lang="zh-CN" altLang="en-US"/>
          </a:p>
        </p:txBody>
      </p:sp>
      <p:pic>
        <p:nvPicPr>
          <p:cNvPr id="8" name="图片 7"/>
          <p:cNvPicPr>
            <a:picLocks noChangeAspect="1"/>
          </p:cNvPicPr>
          <p:nvPr userDrawn="1"/>
        </p:nvPicPr>
        <p:blipFill rotWithShape="1">
          <a:blip r:embed="rId3" cstate="print">
            <a:extLst>
              <a:ext uri="{28A0092B-C50C-407E-A947-70E740481C1C}">
                <a14:useLocalDpi xmlns:a14="http://schemas.microsoft.com/office/drawing/2010/main" val="0"/>
              </a:ext>
            </a:extLst>
          </a:blip>
          <a:srcRect l="70324" t="35336" r="16908" b="34659"/>
          <a:stretch>
            <a:fillRect/>
          </a:stretch>
        </p:blipFill>
        <p:spPr>
          <a:xfrm>
            <a:off x="10879000" y="1230958"/>
            <a:ext cx="1556719" cy="1828800"/>
          </a:xfrm>
          <a:prstGeom prst="rect">
            <a:avLst/>
          </a:prstGeom>
        </p:spPr>
      </p:pic>
      <p:pic>
        <p:nvPicPr>
          <p:cNvPr id="9" name="图片 8"/>
          <p:cNvPicPr>
            <a:picLocks noChangeAspect="1"/>
          </p:cNvPicPr>
          <p:nvPr userDrawn="1"/>
        </p:nvPicPr>
        <p:blipFill rotWithShape="1">
          <a:blip r:embed="rId3" cstate="print">
            <a:extLst>
              <a:ext uri="{28A0092B-C50C-407E-A947-70E740481C1C}">
                <a14:useLocalDpi xmlns:a14="http://schemas.microsoft.com/office/drawing/2010/main" val="0"/>
              </a:ext>
            </a:extLst>
          </a:blip>
          <a:srcRect l="264" t="32394" r="79618" b="14127"/>
          <a:stretch>
            <a:fillRect/>
          </a:stretch>
        </p:blipFill>
        <p:spPr>
          <a:xfrm rot="5400000">
            <a:off x="230450" y="-398825"/>
            <a:ext cx="2452743" cy="3259567"/>
          </a:xfrm>
          <a:prstGeom prst="rect">
            <a:avLst/>
          </a:prstGeom>
        </p:spPr>
      </p:pic>
      <p:pic>
        <p:nvPicPr>
          <p:cNvPr id="11" name="图片 10"/>
          <p:cNvPicPr>
            <a:picLocks noChangeAspect="1"/>
          </p:cNvPicPr>
          <p:nvPr userDrawn="1"/>
        </p:nvPicPr>
        <p:blipFill rotWithShape="1">
          <a:blip r:embed="rId3" cstate="print">
            <a:extLst>
              <a:ext uri="{28A0092B-C50C-407E-A947-70E740481C1C}">
                <a14:useLocalDpi xmlns:a14="http://schemas.microsoft.com/office/drawing/2010/main" val="0"/>
              </a:ext>
            </a:extLst>
          </a:blip>
          <a:srcRect l="2868" t="32394" r="90732" b="53230"/>
          <a:stretch>
            <a:fillRect/>
          </a:stretch>
        </p:blipFill>
        <p:spPr>
          <a:xfrm rot="17856876">
            <a:off x="187051" y="4512833"/>
            <a:ext cx="780177" cy="876242"/>
          </a:xfrm>
          <a:prstGeom prst="rect">
            <a:avLst/>
          </a:prstGeom>
        </p:spPr>
      </p:pic>
      <p:sp>
        <p:nvSpPr>
          <p:cNvPr id="2" name="日期占位符 1"/>
          <p:cNvSpPr>
            <a:spLocks noGrp="1"/>
          </p:cNvSpPr>
          <p:nvPr>
            <p:ph type="dt" sz="half" idx="10"/>
          </p:nvPr>
        </p:nvSpPr>
        <p:spPr/>
        <p:txBody>
          <a:bodyPr/>
          <a:lstStyle/>
          <a:p>
            <a:fld id="{AE277DCF-C454-4DE1-BFB6-41213D3671B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3BCF756-00CF-4010-8094-E4263401487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300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34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E277DCF-C454-4DE1-BFB6-41213D3671B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3BCF756-00CF-4010-8094-E4263401487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9" Type="http://schemas.openxmlformats.org/officeDocument/2006/relationships/tags" Target="../tags/tag84.xml"/><Relationship Id="rId8" Type="http://schemas.openxmlformats.org/officeDocument/2006/relationships/tags" Target="../tags/tag83.xml"/><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5" Type="http://schemas.openxmlformats.org/officeDocument/2006/relationships/notesSlide" Target="../notesSlides/notesSlide10.xml"/><Relationship Id="rId34" Type="http://schemas.openxmlformats.org/officeDocument/2006/relationships/slideLayout" Target="../slideLayouts/slideLayout10.xml"/><Relationship Id="rId33" Type="http://schemas.openxmlformats.org/officeDocument/2006/relationships/tags" Target="../tags/tag108.xml"/><Relationship Id="rId32" Type="http://schemas.openxmlformats.org/officeDocument/2006/relationships/tags" Target="../tags/tag107.xml"/><Relationship Id="rId31" Type="http://schemas.openxmlformats.org/officeDocument/2006/relationships/tags" Target="../tags/tag106.xml"/><Relationship Id="rId30" Type="http://schemas.openxmlformats.org/officeDocument/2006/relationships/tags" Target="../tags/tag105.xml"/><Relationship Id="rId3" Type="http://schemas.openxmlformats.org/officeDocument/2006/relationships/tags" Target="../tags/tag78.xml"/><Relationship Id="rId29" Type="http://schemas.openxmlformats.org/officeDocument/2006/relationships/tags" Target="../tags/tag104.xml"/><Relationship Id="rId28" Type="http://schemas.openxmlformats.org/officeDocument/2006/relationships/tags" Target="../tags/tag103.xml"/><Relationship Id="rId27" Type="http://schemas.openxmlformats.org/officeDocument/2006/relationships/tags" Target="../tags/tag102.xml"/><Relationship Id="rId26" Type="http://schemas.openxmlformats.org/officeDocument/2006/relationships/tags" Target="../tags/tag101.xml"/><Relationship Id="rId25" Type="http://schemas.openxmlformats.org/officeDocument/2006/relationships/tags" Target="../tags/tag100.xml"/><Relationship Id="rId24" Type="http://schemas.openxmlformats.org/officeDocument/2006/relationships/tags" Target="../tags/tag99.xml"/><Relationship Id="rId23" Type="http://schemas.openxmlformats.org/officeDocument/2006/relationships/tags" Target="../tags/tag98.xml"/><Relationship Id="rId22" Type="http://schemas.openxmlformats.org/officeDocument/2006/relationships/tags" Target="../tags/tag97.xml"/><Relationship Id="rId21" Type="http://schemas.openxmlformats.org/officeDocument/2006/relationships/tags" Target="../tags/tag96.xml"/><Relationship Id="rId20" Type="http://schemas.openxmlformats.org/officeDocument/2006/relationships/tags" Target="../tags/tag95.xml"/><Relationship Id="rId2" Type="http://schemas.openxmlformats.org/officeDocument/2006/relationships/tags" Target="../tags/tag77.xml"/><Relationship Id="rId19" Type="http://schemas.openxmlformats.org/officeDocument/2006/relationships/tags" Target="../tags/tag94.xml"/><Relationship Id="rId18" Type="http://schemas.openxmlformats.org/officeDocument/2006/relationships/tags" Target="../tags/tag93.xml"/><Relationship Id="rId17" Type="http://schemas.openxmlformats.org/officeDocument/2006/relationships/tags" Target="../tags/tag92.xml"/><Relationship Id="rId16" Type="http://schemas.openxmlformats.org/officeDocument/2006/relationships/tags" Target="../tags/tag91.xml"/><Relationship Id="rId15" Type="http://schemas.openxmlformats.org/officeDocument/2006/relationships/tags" Target="../tags/tag90.xml"/><Relationship Id="rId14" Type="http://schemas.openxmlformats.org/officeDocument/2006/relationships/tags" Target="../tags/tag89.xml"/><Relationship Id="rId13" Type="http://schemas.openxmlformats.org/officeDocument/2006/relationships/tags" Target="../tags/tag88.xml"/><Relationship Id="rId12" Type="http://schemas.openxmlformats.org/officeDocument/2006/relationships/tags" Target="../tags/tag87.xml"/><Relationship Id="rId11" Type="http://schemas.openxmlformats.org/officeDocument/2006/relationships/tags" Target="../tags/tag86.xml"/><Relationship Id="rId10" Type="http://schemas.openxmlformats.org/officeDocument/2006/relationships/tags" Target="../tags/tag85.xml"/><Relationship Id="rId1" Type="http://schemas.openxmlformats.org/officeDocument/2006/relationships/tags" Target="../tags/tag76.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2.xml.rels><?xml version="1.0" encoding="UTF-8" standalone="yes"?>
<Relationships xmlns="http://schemas.openxmlformats.org/package/2006/relationships"><Relationship Id="rId9" Type="http://schemas.openxmlformats.org/officeDocument/2006/relationships/tags" Target="../tags/tag115.xml"/><Relationship Id="rId8" Type="http://schemas.openxmlformats.org/officeDocument/2006/relationships/tags" Target="../tags/tag114.xml"/><Relationship Id="rId7" Type="http://schemas.openxmlformats.org/officeDocument/2006/relationships/tags" Target="../tags/tag113.xml"/><Relationship Id="rId6" Type="http://schemas.openxmlformats.org/officeDocument/2006/relationships/tags" Target="../tags/tag112.xml"/><Relationship Id="rId5" Type="http://schemas.openxmlformats.org/officeDocument/2006/relationships/tags" Target="../tags/tag111.xml"/><Relationship Id="rId4" Type="http://schemas.openxmlformats.org/officeDocument/2006/relationships/tags" Target="../tags/tag110.xml"/><Relationship Id="rId3" Type="http://schemas.openxmlformats.org/officeDocument/2006/relationships/image" Target="../media/image12.svg"/><Relationship Id="rId2" Type="http://schemas.openxmlformats.org/officeDocument/2006/relationships/image" Target="../media/image11.png"/><Relationship Id="rId11" Type="http://schemas.openxmlformats.org/officeDocument/2006/relationships/notesSlide" Target="../notesSlides/notesSlide12.xml"/><Relationship Id="rId10" Type="http://schemas.openxmlformats.org/officeDocument/2006/relationships/slideLayout" Target="../slideLayouts/slideLayout9.xml"/><Relationship Id="rId1" Type="http://schemas.openxmlformats.org/officeDocument/2006/relationships/tags" Target="../tags/tag109.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0.xml"/><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image" Target="../media/image13.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15.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slideLayout" Target="../slideLayouts/slideLayout12.xml"/><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9" Type="http://schemas.openxmlformats.org/officeDocument/2006/relationships/tags" Target="../tags/tag123.xml"/><Relationship Id="rId8" Type="http://schemas.openxmlformats.org/officeDocument/2006/relationships/tags" Target="../tags/tag122.xml"/><Relationship Id="rId7" Type="http://schemas.openxmlformats.org/officeDocument/2006/relationships/tags" Target="../tags/tag121.xml"/><Relationship Id="rId6" Type="http://schemas.openxmlformats.org/officeDocument/2006/relationships/tags" Target="../tags/tag120.xml"/><Relationship Id="rId5" Type="http://schemas.openxmlformats.org/officeDocument/2006/relationships/tags" Target="../tags/tag119.xml"/><Relationship Id="rId4" Type="http://schemas.openxmlformats.org/officeDocument/2006/relationships/tags" Target="../tags/tag118.xml"/><Relationship Id="rId39" Type="http://schemas.openxmlformats.org/officeDocument/2006/relationships/notesSlide" Target="../notesSlides/notesSlide16.xml"/><Relationship Id="rId38" Type="http://schemas.openxmlformats.org/officeDocument/2006/relationships/slideLayout" Target="../slideLayouts/slideLayout10.xml"/><Relationship Id="rId37" Type="http://schemas.openxmlformats.org/officeDocument/2006/relationships/image" Target="../media/image22.png"/><Relationship Id="rId36" Type="http://schemas.openxmlformats.org/officeDocument/2006/relationships/image" Target="../media/image30.png"/><Relationship Id="rId35" Type="http://schemas.openxmlformats.org/officeDocument/2006/relationships/image" Target="../media/image29.png"/><Relationship Id="rId34" Type="http://schemas.openxmlformats.org/officeDocument/2006/relationships/image" Target="../media/image28.png"/><Relationship Id="rId33" Type="http://schemas.openxmlformats.org/officeDocument/2006/relationships/image" Target="../media/image27.png"/><Relationship Id="rId32" Type="http://schemas.openxmlformats.org/officeDocument/2006/relationships/image" Target="../media/image26.png"/><Relationship Id="rId31" Type="http://schemas.openxmlformats.org/officeDocument/2006/relationships/image" Target="../media/image25.png"/><Relationship Id="rId30" Type="http://schemas.openxmlformats.org/officeDocument/2006/relationships/tags" Target="../tags/tag144.xml"/><Relationship Id="rId3" Type="http://schemas.openxmlformats.org/officeDocument/2006/relationships/tags" Target="../tags/tag117.xml"/><Relationship Id="rId29" Type="http://schemas.openxmlformats.org/officeDocument/2006/relationships/tags" Target="../tags/tag143.xml"/><Relationship Id="rId28" Type="http://schemas.openxmlformats.org/officeDocument/2006/relationships/tags" Target="../tags/tag142.xml"/><Relationship Id="rId27" Type="http://schemas.openxmlformats.org/officeDocument/2006/relationships/tags" Target="../tags/tag141.xml"/><Relationship Id="rId26" Type="http://schemas.openxmlformats.org/officeDocument/2006/relationships/tags" Target="../tags/tag140.xml"/><Relationship Id="rId25" Type="http://schemas.openxmlformats.org/officeDocument/2006/relationships/tags" Target="../tags/tag139.xml"/><Relationship Id="rId24" Type="http://schemas.openxmlformats.org/officeDocument/2006/relationships/tags" Target="../tags/tag138.xml"/><Relationship Id="rId23" Type="http://schemas.openxmlformats.org/officeDocument/2006/relationships/tags" Target="../tags/tag137.xml"/><Relationship Id="rId22" Type="http://schemas.openxmlformats.org/officeDocument/2006/relationships/tags" Target="../tags/tag136.xml"/><Relationship Id="rId21" Type="http://schemas.openxmlformats.org/officeDocument/2006/relationships/tags" Target="../tags/tag135.xml"/><Relationship Id="rId20" Type="http://schemas.openxmlformats.org/officeDocument/2006/relationships/tags" Target="../tags/tag134.xml"/><Relationship Id="rId2" Type="http://schemas.openxmlformats.org/officeDocument/2006/relationships/image" Target="../media/image24.png"/><Relationship Id="rId19" Type="http://schemas.openxmlformats.org/officeDocument/2006/relationships/tags" Target="../tags/tag133.xml"/><Relationship Id="rId18" Type="http://schemas.openxmlformats.org/officeDocument/2006/relationships/tags" Target="../tags/tag132.xml"/><Relationship Id="rId17" Type="http://schemas.openxmlformats.org/officeDocument/2006/relationships/tags" Target="../tags/tag131.xml"/><Relationship Id="rId16" Type="http://schemas.openxmlformats.org/officeDocument/2006/relationships/tags" Target="../tags/tag130.xml"/><Relationship Id="rId15" Type="http://schemas.openxmlformats.org/officeDocument/2006/relationships/tags" Target="../tags/tag129.xml"/><Relationship Id="rId14" Type="http://schemas.openxmlformats.org/officeDocument/2006/relationships/tags" Target="../tags/tag128.xml"/><Relationship Id="rId13" Type="http://schemas.openxmlformats.org/officeDocument/2006/relationships/tags" Target="../tags/tag127.xml"/><Relationship Id="rId12" Type="http://schemas.openxmlformats.org/officeDocument/2006/relationships/tags" Target="../tags/tag126.xml"/><Relationship Id="rId11" Type="http://schemas.openxmlformats.org/officeDocument/2006/relationships/tags" Target="../tags/tag125.xml"/><Relationship Id="rId10" Type="http://schemas.openxmlformats.org/officeDocument/2006/relationships/tags" Target="../tags/tag124.xml"/><Relationship Id="rId1" Type="http://schemas.openxmlformats.org/officeDocument/2006/relationships/tags" Target="../tags/tag116.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34.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3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0.xml"/><Relationship Id="rId4" Type="http://schemas.openxmlformats.org/officeDocument/2006/relationships/image" Target="../media/image38.png"/><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2.xml"/><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22.xml.rels><?xml version="1.0" encoding="UTF-8" standalone="yes"?>
<Relationships xmlns="http://schemas.openxmlformats.org/package/2006/relationships"><Relationship Id="rId5" Type="http://schemas.openxmlformats.org/officeDocument/2006/relationships/notesSlide" Target="../notesSlides/notesSlide22.xml"/><Relationship Id="rId4" Type="http://schemas.openxmlformats.org/officeDocument/2006/relationships/slideLayout" Target="../slideLayouts/slideLayout2.xml"/><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image" Target="../media/image43.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47.png"/><Relationship Id="rId1" Type="http://schemas.openxmlformats.org/officeDocument/2006/relationships/image" Target="../media/image4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7" Type="http://schemas.openxmlformats.org/officeDocument/2006/relationships/notesSlide" Target="../notesSlides/notesSlide28.xml"/><Relationship Id="rId6" Type="http://schemas.openxmlformats.org/officeDocument/2006/relationships/slideLayout" Target="../slideLayouts/slideLayout2.xml"/><Relationship Id="rId5" Type="http://schemas.openxmlformats.org/officeDocument/2006/relationships/image" Target="../media/image55.png"/><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image" Target="../media/image51.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57.png"/><Relationship Id="rId1" Type="http://schemas.openxmlformats.org/officeDocument/2006/relationships/image" Target="../media/image56.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2.xml"/><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31.xml.rels><?xml version="1.0" encoding="UTF-8" standalone="yes"?>
<Relationships xmlns="http://schemas.openxmlformats.org/package/2006/relationships"><Relationship Id="rId7" Type="http://schemas.openxmlformats.org/officeDocument/2006/relationships/notesSlide" Target="../notesSlides/notesSlide31.xml"/><Relationship Id="rId6"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image" Target="../media/image68.png"/><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8.xml"/><Relationship Id="rId1" Type="http://schemas.openxmlformats.org/officeDocument/2006/relationships/image" Target="../media/image7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0.xml"/><Relationship Id="rId2" Type="http://schemas.openxmlformats.org/officeDocument/2006/relationships/image" Target="../media/image72.png"/><Relationship Id="rId1" Type="http://schemas.openxmlformats.org/officeDocument/2006/relationships/image" Target="../media/image71.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0.xml"/><Relationship Id="rId1" Type="http://schemas.openxmlformats.org/officeDocument/2006/relationships/image" Target="../media/image73.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10.xml"/><Relationship Id="rId2" Type="http://schemas.openxmlformats.org/officeDocument/2006/relationships/image" Target="../media/image75.png"/><Relationship Id="rId1" Type="http://schemas.openxmlformats.org/officeDocument/2006/relationships/image" Target="../media/image74.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0.xml"/><Relationship Id="rId1" Type="http://schemas.openxmlformats.org/officeDocument/2006/relationships/image" Target="../media/image76.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0.xml"/><Relationship Id="rId2" Type="http://schemas.openxmlformats.org/officeDocument/2006/relationships/image" Target="../media/image78.png"/><Relationship Id="rId1" Type="http://schemas.openxmlformats.org/officeDocument/2006/relationships/image" Target="../media/image77.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0.xml"/><Relationship Id="rId1" Type="http://schemas.openxmlformats.org/officeDocument/2006/relationships/image" Target="../media/image79.png"/></Relationships>
</file>

<file path=ppt/slides/_rels/slide4.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tags" Target="../tags/tag24.xml"/><Relationship Id="rId5" Type="http://schemas.openxmlformats.org/officeDocument/2006/relationships/image" Target="../media/image9.png"/><Relationship Id="rId4" Type="http://schemas.openxmlformats.org/officeDocument/2006/relationships/tags" Target="../tags/tag23.xml"/><Relationship Id="rId3" Type="http://schemas.openxmlformats.org/officeDocument/2006/relationships/image" Target="../media/image8.png"/><Relationship Id="rId2" Type="http://schemas.openxmlformats.org/officeDocument/2006/relationships/tags" Target="../tags/tag22.xml"/><Relationship Id="rId15" Type="http://schemas.openxmlformats.org/officeDocument/2006/relationships/notesSlide" Target="../notesSlides/notesSlide4.xml"/><Relationship Id="rId14" Type="http://schemas.openxmlformats.org/officeDocument/2006/relationships/slideLayout" Target="../slideLayouts/slideLayout10.xml"/><Relationship Id="rId13" Type="http://schemas.openxmlformats.org/officeDocument/2006/relationships/tags" Target="../tags/tag31.xml"/><Relationship Id="rId12" Type="http://schemas.openxmlformats.org/officeDocument/2006/relationships/tags" Target="../tags/tag30.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tags" Target="../tags/tag149.xml"/><Relationship Id="rId5" Type="http://schemas.openxmlformats.org/officeDocument/2006/relationships/tags" Target="../tags/tag148.xml"/><Relationship Id="rId4" Type="http://schemas.openxmlformats.org/officeDocument/2006/relationships/tags" Target="../tags/tag147.xml"/><Relationship Id="rId3" Type="http://schemas.openxmlformats.org/officeDocument/2006/relationships/tags" Target="../tags/tag146.xml"/><Relationship Id="rId2" Type="http://schemas.openxmlformats.org/officeDocument/2006/relationships/image" Target="../media/image80.png"/><Relationship Id="rId19" Type="http://schemas.openxmlformats.org/officeDocument/2006/relationships/notesSlide" Target="../notesSlides/notesSlide41.xml"/><Relationship Id="rId18" Type="http://schemas.openxmlformats.org/officeDocument/2006/relationships/slideLayout" Target="../slideLayouts/slideLayout8.xml"/><Relationship Id="rId17" Type="http://schemas.openxmlformats.org/officeDocument/2006/relationships/tags" Target="../tags/tag159.xml"/><Relationship Id="rId16" Type="http://schemas.openxmlformats.org/officeDocument/2006/relationships/tags" Target="../tags/tag158.xml"/><Relationship Id="rId15" Type="http://schemas.openxmlformats.org/officeDocument/2006/relationships/tags" Target="../tags/tag157.xml"/><Relationship Id="rId14" Type="http://schemas.openxmlformats.org/officeDocument/2006/relationships/tags" Target="../tags/tag156.xml"/><Relationship Id="rId13" Type="http://schemas.openxmlformats.org/officeDocument/2006/relationships/tags" Target="../tags/tag155.xml"/><Relationship Id="rId12" Type="http://schemas.openxmlformats.org/officeDocument/2006/relationships/image" Target="../media/image81.png"/><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tags" Target="../tags/tag145.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9" Type="http://schemas.openxmlformats.org/officeDocument/2006/relationships/tags" Target="../tags/tag165.xml"/><Relationship Id="rId8" Type="http://schemas.openxmlformats.org/officeDocument/2006/relationships/tags" Target="../tags/tag164.xml"/><Relationship Id="rId7" Type="http://schemas.openxmlformats.org/officeDocument/2006/relationships/tags" Target="../tags/tag163.xml"/><Relationship Id="rId6" Type="http://schemas.openxmlformats.org/officeDocument/2006/relationships/tags" Target="../tags/tag162.xml"/><Relationship Id="rId5" Type="http://schemas.openxmlformats.org/officeDocument/2006/relationships/image" Target="../media/image84.png"/><Relationship Id="rId4" Type="http://schemas.openxmlformats.org/officeDocument/2006/relationships/tags" Target="../tags/tag161.xml"/><Relationship Id="rId3" Type="http://schemas.openxmlformats.org/officeDocument/2006/relationships/image" Target="../media/image83.png"/><Relationship Id="rId2" Type="http://schemas.openxmlformats.org/officeDocument/2006/relationships/tags" Target="../tags/tag160.xml"/><Relationship Id="rId14" Type="http://schemas.openxmlformats.org/officeDocument/2006/relationships/notesSlide" Target="../notesSlides/notesSlide42.xml"/><Relationship Id="rId13" Type="http://schemas.openxmlformats.org/officeDocument/2006/relationships/slideLayout" Target="../slideLayouts/slideLayout8.xml"/><Relationship Id="rId12" Type="http://schemas.openxmlformats.org/officeDocument/2006/relationships/image" Target="../media/image86.png"/><Relationship Id="rId11" Type="http://schemas.openxmlformats.org/officeDocument/2006/relationships/image" Target="../media/image85.png"/><Relationship Id="rId10" Type="http://schemas.openxmlformats.org/officeDocument/2006/relationships/tags" Target="../tags/tag166.xml"/><Relationship Id="rId1" Type="http://schemas.openxmlformats.org/officeDocument/2006/relationships/image" Target="../media/image8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9" Type="http://schemas.openxmlformats.org/officeDocument/2006/relationships/tags" Target="../tags/tag172.xml"/><Relationship Id="rId8" Type="http://schemas.openxmlformats.org/officeDocument/2006/relationships/tags" Target="../tags/tag171.xml"/><Relationship Id="rId7" Type="http://schemas.openxmlformats.org/officeDocument/2006/relationships/tags" Target="../tags/tag170.xml"/><Relationship Id="rId6" Type="http://schemas.openxmlformats.org/officeDocument/2006/relationships/tags" Target="../tags/tag169.xml"/><Relationship Id="rId5" Type="http://schemas.openxmlformats.org/officeDocument/2006/relationships/image" Target="../media/image84.png"/><Relationship Id="rId4" Type="http://schemas.openxmlformats.org/officeDocument/2006/relationships/tags" Target="../tags/tag168.xml"/><Relationship Id="rId3" Type="http://schemas.openxmlformats.org/officeDocument/2006/relationships/image" Target="../media/image83.png"/><Relationship Id="rId2" Type="http://schemas.openxmlformats.org/officeDocument/2006/relationships/tags" Target="../tags/tag167.xml"/><Relationship Id="rId17" Type="http://schemas.openxmlformats.org/officeDocument/2006/relationships/notesSlide" Target="../notesSlides/notesSlide43.xml"/><Relationship Id="rId16" Type="http://schemas.openxmlformats.org/officeDocument/2006/relationships/slideLayout" Target="../slideLayouts/slideLayout8.xml"/><Relationship Id="rId15" Type="http://schemas.openxmlformats.org/officeDocument/2006/relationships/image" Target="../media/image89.png"/><Relationship Id="rId14" Type="http://schemas.openxmlformats.org/officeDocument/2006/relationships/image" Target="../media/image88.png"/><Relationship Id="rId13" Type="http://schemas.openxmlformats.org/officeDocument/2006/relationships/image" Target="../media/image87.png"/><Relationship Id="rId12" Type="http://schemas.openxmlformats.org/officeDocument/2006/relationships/image" Target="../media/image85.png"/><Relationship Id="rId11" Type="http://schemas.openxmlformats.org/officeDocument/2006/relationships/tags" Target="../tags/tag174.xml"/><Relationship Id="rId10" Type="http://schemas.openxmlformats.org/officeDocument/2006/relationships/tags" Target="../tags/tag173.xml"/><Relationship Id="rId1" Type="http://schemas.openxmlformats.org/officeDocument/2006/relationships/image" Target="../media/image8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tags" Target="../tags/tag177.xml"/><Relationship Id="rId5" Type="http://schemas.openxmlformats.org/officeDocument/2006/relationships/image" Target="../media/image84.png"/><Relationship Id="rId4" Type="http://schemas.openxmlformats.org/officeDocument/2006/relationships/tags" Target="../tags/tag176.xml"/><Relationship Id="rId3" Type="http://schemas.openxmlformats.org/officeDocument/2006/relationships/image" Target="../media/image83.png"/><Relationship Id="rId2" Type="http://schemas.openxmlformats.org/officeDocument/2006/relationships/tags" Target="../tags/tag175.xml"/><Relationship Id="rId16" Type="http://schemas.openxmlformats.org/officeDocument/2006/relationships/notesSlide" Target="../notesSlides/notesSlide44.xml"/><Relationship Id="rId15" Type="http://schemas.openxmlformats.org/officeDocument/2006/relationships/slideLayout" Target="../slideLayouts/slideLayout8.xml"/><Relationship Id="rId14" Type="http://schemas.openxmlformats.org/officeDocument/2006/relationships/image" Target="../media/image92.png"/><Relationship Id="rId13" Type="http://schemas.openxmlformats.org/officeDocument/2006/relationships/image" Target="../media/image91.png"/><Relationship Id="rId12" Type="http://schemas.openxmlformats.org/officeDocument/2006/relationships/image" Target="../media/image90.png"/><Relationship Id="rId11" Type="http://schemas.openxmlformats.org/officeDocument/2006/relationships/image" Target="../media/image85.png"/><Relationship Id="rId10" Type="http://schemas.openxmlformats.org/officeDocument/2006/relationships/tags" Target="../tags/tag181.xml"/><Relationship Id="rId1" Type="http://schemas.openxmlformats.org/officeDocument/2006/relationships/image" Target="../media/image8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9" Type="http://schemas.openxmlformats.org/officeDocument/2006/relationships/tags" Target="../tags/tag187.xml"/><Relationship Id="rId8" Type="http://schemas.openxmlformats.org/officeDocument/2006/relationships/tags" Target="../tags/tag186.xml"/><Relationship Id="rId7" Type="http://schemas.openxmlformats.org/officeDocument/2006/relationships/tags" Target="../tags/tag185.xml"/><Relationship Id="rId6" Type="http://schemas.openxmlformats.org/officeDocument/2006/relationships/tags" Target="../tags/tag184.xml"/><Relationship Id="rId5" Type="http://schemas.openxmlformats.org/officeDocument/2006/relationships/image" Target="../media/image84.png"/><Relationship Id="rId4" Type="http://schemas.openxmlformats.org/officeDocument/2006/relationships/tags" Target="../tags/tag183.xml"/><Relationship Id="rId3" Type="http://schemas.openxmlformats.org/officeDocument/2006/relationships/image" Target="../media/image83.png"/><Relationship Id="rId2" Type="http://schemas.openxmlformats.org/officeDocument/2006/relationships/tags" Target="../tags/tag182.xml"/><Relationship Id="rId16" Type="http://schemas.openxmlformats.org/officeDocument/2006/relationships/notesSlide" Target="../notesSlides/notesSlide45.xml"/><Relationship Id="rId15" Type="http://schemas.openxmlformats.org/officeDocument/2006/relationships/slideLayout" Target="../slideLayouts/slideLayout8.xml"/><Relationship Id="rId14" Type="http://schemas.openxmlformats.org/officeDocument/2006/relationships/image" Target="../media/image95.png"/><Relationship Id="rId13" Type="http://schemas.openxmlformats.org/officeDocument/2006/relationships/image" Target="../media/image94.png"/><Relationship Id="rId12" Type="http://schemas.openxmlformats.org/officeDocument/2006/relationships/image" Target="../media/image93.png"/><Relationship Id="rId11" Type="http://schemas.openxmlformats.org/officeDocument/2006/relationships/image" Target="../media/image85.png"/><Relationship Id="rId10" Type="http://schemas.openxmlformats.org/officeDocument/2006/relationships/tags" Target="../tags/tag188.xml"/><Relationship Id="rId1" Type="http://schemas.openxmlformats.org/officeDocument/2006/relationships/image" Target="../media/image82.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6" Type="http://schemas.openxmlformats.org/officeDocument/2006/relationships/notesSlide" Target="../notesSlides/notesSlide46.xml"/><Relationship Id="rId5" Type="http://schemas.openxmlformats.org/officeDocument/2006/relationships/slideLayout" Target="../slideLayouts/slideLayout8.xml"/><Relationship Id="rId4" Type="http://schemas.openxmlformats.org/officeDocument/2006/relationships/image" Target="../media/image96.png"/><Relationship Id="rId3" Type="http://schemas.openxmlformats.org/officeDocument/2006/relationships/image" Target="../media/image85.png"/><Relationship Id="rId2" Type="http://schemas.openxmlformats.org/officeDocument/2006/relationships/tags" Target="../tags/tag189.xml"/><Relationship Id="rId1" Type="http://schemas.openxmlformats.org/officeDocument/2006/relationships/image" Target="../media/image82.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9" Type="http://schemas.openxmlformats.org/officeDocument/2006/relationships/tags" Target="../tags/tag197.xml"/><Relationship Id="rId8" Type="http://schemas.openxmlformats.org/officeDocument/2006/relationships/tags" Target="../tags/tag196.xml"/><Relationship Id="rId7" Type="http://schemas.openxmlformats.org/officeDocument/2006/relationships/tags" Target="../tags/tag195.xml"/><Relationship Id="rId6" Type="http://schemas.openxmlformats.org/officeDocument/2006/relationships/tags" Target="../tags/tag194.xml"/><Relationship Id="rId5" Type="http://schemas.openxmlformats.org/officeDocument/2006/relationships/tags" Target="../tags/tag193.xml"/><Relationship Id="rId4" Type="http://schemas.openxmlformats.org/officeDocument/2006/relationships/tags" Target="../tags/tag192.xml"/><Relationship Id="rId3" Type="http://schemas.openxmlformats.org/officeDocument/2006/relationships/tags" Target="../tags/tag191.xml"/><Relationship Id="rId2" Type="http://schemas.openxmlformats.org/officeDocument/2006/relationships/image" Target="../media/image80.png"/><Relationship Id="rId19" Type="http://schemas.openxmlformats.org/officeDocument/2006/relationships/notesSlide" Target="../notesSlides/notesSlide48.xml"/><Relationship Id="rId18" Type="http://schemas.openxmlformats.org/officeDocument/2006/relationships/slideLayout" Target="../slideLayouts/slideLayout8.xml"/><Relationship Id="rId17" Type="http://schemas.openxmlformats.org/officeDocument/2006/relationships/tags" Target="../tags/tag204.xml"/><Relationship Id="rId16" Type="http://schemas.openxmlformats.org/officeDocument/2006/relationships/tags" Target="../tags/tag203.xml"/><Relationship Id="rId15" Type="http://schemas.openxmlformats.org/officeDocument/2006/relationships/tags" Target="../tags/tag202.xml"/><Relationship Id="rId14" Type="http://schemas.openxmlformats.org/officeDocument/2006/relationships/tags" Target="../tags/tag201.xml"/><Relationship Id="rId13" Type="http://schemas.openxmlformats.org/officeDocument/2006/relationships/tags" Target="../tags/tag200.xml"/><Relationship Id="rId12" Type="http://schemas.openxmlformats.org/officeDocument/2006/relationships/image" Target="../media/image81.png"/><Relationship Id="rId11" Type="http://schemas.openxmlformats.org/officeDocument/2006/relationships/tags" Target="../tags/tag199.xml"/><Relationship Id="rId10" Type="http://schemas.openxmlformats.org/officeDocument/2006/relationships/tags" Target="../tags/tag198.xml"/><Relationship Id="rId1" Type="http://schemas.openxmlformats.org/officeDocument/2006/relationships/tags" Target="../tags/tag190.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9" Type="http://schemas.openxmlformats.org/officeDocument/2006/relationships/tags" Target="../tags/tag210.xml"/><Relationship Id="rId8" Type="http://schemas.openxmlformats.org/officeDocument/2006/relationships/tags" Target="../tags/tag209.xml"/><Relationship Id="rId7" Type="http://schemas.openxmlformats.org/officeDocument/2006/relationships/tags" Target="../tags/tag208.xml"/><Relationship Id="rId6" Type="http://schemas.openxmlformats.org/officeDocument/2006/relationships/tags" Target="../tags/tag207.xml"/><Relationship Id="rId5" Type="http://schemas.openxmlformats.org/officeDocument/2006/relationships/image" Target="../media/image84.png"/><Relationship Id="rId4" Type="http://schemas.openxmlformats.org/officeDocument/2006/relationships/tags" Target="../tags/tag206.xml"/><Relationship Id="rId3" Type="http://schemas.openxmlformats.org/officeDocument/2006/relationships/image" Target="../media/image83.png"/><Relationship Id="rId2" Type="http://schemas.openxmlformats.org/officeDocument/2006/relationships/tags" Target="../tags/tag205.xml"/><Relationship Id="rId14" Type="http://schemas.openxmlformats.org/officeDocument/2006/relationships/notesSlide" Target="../notesSlides/notesSlide49.xml"/><Relationship Id="rId13" Type="http://schemas.openxmlformats.org/officeDocument/2006/relationships/slideLayout" Target="../slideLayouts/slideLayout8.xml"/><Relationship Id="rId12" Type="http://schemas.openxmlformats.org/officeDocument/2006/relationships/image" Target="../media/image85.png"/><Relationship Id="rId11" Type="http://schemas.openxmlformats.org/officeDocument/2006/relationships/tags" Target="../tags/tag212.xml"/><Relationship Id="rId10" Type="http://schemas.openxmlformats.org/officeDocument/2006/relationships/tags" Target="../tags/tag211.xml"/><Relationship Id="rId1" Type="http://schemas.openxmlformats.org/officeDocument/2006/relationships/image" Target="../media/image8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8.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 Id="rId3" Type="http://schemas.openxmlformats.org/officeDocument/2006/relationships/image" Target="../media/image97.png"/><Relationship Id="rId2" Type="http://schemas.openxmlformats.org/officeDocument/2006/relationships/image" Target="../media/image85.png"/><Relationship Id="rId1" Type="http://schemas.openxmlformats.org/officeDocument/2006/relationships/image" Target="../media/image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9" Type="http://schemas.openxmlformats.org/officeDocument/2006/relationships/image" Target="../media/image103.png"/><Relationship Id="rId8" Type="http://schemas.openxmlformats.org/officeDocument/2006/relationships/image" Target="../media/image102.png"/><Relationship Id="rId7" Type="http://schemas.openxmlformats.org/officeDocument/2006/relationships/tags" Target="../tags/tag216.xml"/><Relationship Id="rId6" Type="http://schemas.openxmlformats.org/officeDocument/2006/relationships/tags" Target="../tags/tag215.xml"/><Relationship Id="rId5" Type="http://schemas.openxmlformats.org/officeDocument/2006/relationships/tags" Target="../tags/tag214.xml"/><Relationship Id="rId4" Type="http://schemas.openxmlformats.org/officeDocument/2006/relationships/image" Target="../media/image101.png"/><Relationship Id="rId3" Type="http://schemas.openxmlformats.org/officeDocument/2006/relationships/tags" Target="../tags/tag213.xml"/><Relationship Id="rId2" Type="http://schemas.openxmlformats.org/officeDocument/2006/relationships/image" Target="../media/image85.png"/><Relationship Id="rId11" Type="http://schemas.openxmlformats.org/officeDocument/2006/relationships/notesSlide" Target="../notesSlides/notesSlide51.xml"/><Relationship Id="rId10" Type="http://schemas.openxmlformats.org/officeDocument/2006/relationships/slideLayout" Target="../slideLayouts/slideLayout8.xml"/><Relationship Id="rId1" Type="http://schemas.openxmlformats.org/officeDocument/2006/relationships/image" Target="../media/image82.png"/></Relationships>
</file>

<file path=ppt/slides/_rels/slide6.xml.rels><?xml version="1.0" encoding="UTF-8" standalone="yes"?>
<Relationships xmlns="http://schemas.openxmlformats.org/package/2006/relationships"><Relationship Id="rId9" Type="http://schemas.openxmlformats.org/officeDocument/2006/relationships/tags" Target="../tags/tag40.xml"/><Relationship Id="rId8" Type="http://schemas.openxmlformats.org/officeDocument/2006/relationships/tags" Target="../tags/tag39.xml"/><Relationship Id="rId7" Type="http://schemas.openxmlformats.org/officeDocument/2006/relationships/tags" Target="../tags/tag38.xml"/><Relationship Id="rId6" Type="http://schemas.openxmlformats.org/officeDocument/2006/relationships/tags" Target="../tags/tag37.xml"/><Relationship Id="rId5" Type="http://schemas.openxmlformats.org/officeDocument/2006/relationships/tags" Target="../tags/tag36.xml"/><Relationship Id="rId4" Type="http://schemas.openxmlformats.org/officeDocument/2006/relationships/tags" Target="../tags/tag35.xml"/><Relationship Id="rId3" Type="http://schemas.openxmlformats.org/officeDocument/2006/relationships/tags" Target="../tags/tag34.xml"/><Relationship Id="rId2" Type="http://schemas.openxmlformats.org/officeDocument/2006/relationships/tags" Target="../tags/tag33.xml"/><Relationship Id="rId13" Type="http://schemas.openxmlformats.org/officeDocument/2006/relationships/notesSlide" Target="../notesSlides/notesSlide6.xml"/><Relationship Id="rId12" Type="http://schemas.openxmlformats.org/officeDocument/2006/relationships/slideLayout" Target="../slideLayouts/slideLayout15.xml"/><Relationship Id="rId11" Type="http://schemas.openxmlformats.org/officeDocument/2006/relationships/tags" Target="../tags/tag42.xml"/><Relationship Id="rId10" Type="http://schemas.openxmlformats.org/officeDocument/2006/relationships/tags" Target="../tags/tag41.xml"/><Relationship Id="rId1" Type="http://schemas.openxmlformats.org/officeDocument/2006/relationships/tags" Target="../tags/tag3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image" Target="../media/image104.png"/><Relationship Id="rId3" Type="http://schemas.openxmlformats.org/officeDocument/2006/relationships/tags" Target="../tags/tag217.xml"/><Relationship Id="rId2" Type="http://schemas.openxmlformats.org/officeDocument/2006/relationships/image" Target="../media/image85.png"/><Relationship Id="rId13" Type="http://schemas.openxmlformats.org/officeDocument/2006/relationships/notesSlide" Target="../notesSlides/notesSlide52.xml"/><Relationship Id="rId12" Type="http://schemas.openxmlformats.org/officeDocument/2006/relationships/slideLayout" Target="../slideLayouts/slideLayout8.xml"/><Relationship Id="rId11" Type="http://schemas.openxmlformats.org/officeDocument/2006/relationships/image" Target="../media/image106.png"/><Relationship Id="rId10" Type="http://schemas.openxmlformats.org/officeDocument/2006/relationships/image" Target="../media/image105.png"/><Relationship Id="rId1" Type="http://schemas.openxmlformats.org/officeDocument/2006/relationships/image" Target="../media/image8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5" Type="http://schemas.openxmlformats.org/officeDocument/2006/relationships/notesSlide" Target="../notesSlides/notesSlide53.xml"/><Relationship Id="rId4" Type="http://schemas.openxmlformats.org/officeDocument/2006/relationships/slideLayout" Target="../slideLayouts/slideLayout8.xml"/><Relationship Id="rId3" Type="http://schemas.openxmlformats.org/officeDocument/2006/relationships/image" Target="../media/image107.png"/><Relationship Id="rId2" Type="http://schemas.openxmlformats.org/officeDocument/2006/relationships/image" Target="../media/image85.png"/><Relationship Id="rId1" Type="http://schemas.openxmlformats.org/officeDocument/2006/relationships/image" Target="../media/image82.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5" Type="http://schemas.openxmlformats.org/officeDocument/2006/relationships/notesSlide" Target="../notesSlides/notesSlide55.xml"/><Relationship Id="rId4" Type="http://schemas.openxmlformats.org/officeDocument/2006/relationships/slideLayout" Target="../slideLayouts/slideLayout7.xml"/><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image" Target="../media/image108.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56.xml"/><Relationship Id="rId3" Type="http://schemas.openxmlformats.org/officeDocument/2006/relationships/slideLayout" Target="../slideLayouts/slideLayout7.xml"/><Relationship Id="rId2" Type="http://schemas.openxmlformats.org/officeDocument/2006/relationships/image" Target="../media/image112.png"/><Relationship Id="rId1" Type="http://schemas.openxmlformats.org/officeDocument/2006/relationships/image" Target="../media/image111.png"/></Relationships>
</file>

<file path=ppt/slides/_rels/slide67.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7.xml"/><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image" Target="../media/image113.png"/></Relationships>
</file>

<file path=ppt/slides/_rels/slide68.xml.rels><?xml version="1.0" encoding="UTF-8" standalone="yes"?>
<Relationships xmlns="http://schemas.openxmlformats.org/package/2006/relationships"><Relationship Id="rId7" Type="http://schemas.openxmlformats.org/officeDocument/2006/relationships/notesSlide" Target="../notesSlides/notesSlide58.xml"/><Relationship Id="rId6" Type="http://schemas.openxmlformats.org/officeDocument/2006/relationships/slideLayout" Target="../slideLayouts/slideLayout7.xml"/><Relationship Id="rId5" Type="http://schemas.openxmlformats.org/officeDocument/2006/relationships/image" Target="../media/image120.png"/><Relationship Id="rId4" Type="http://schemas.openxmlformats.org/officeDocument/2006/relationships/image" Target="../media/image119.png"/><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image" Target="../media/image116.png"/></Relationships>
</file>

<file path=ppt/slides/_rels/slide6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7.xml"/><Relationship Id="rId4" Type="http://schemas.openxmlformats.org/officeDocument/2006/relationships/image" Target="../media/image124.png"/><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image" Target="../media/image121.png"/></Relationships>
</file>

<file path=ppt/slides/_rels/slide7.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10.xml"/><Relationship Id="rId7" Type="http://schemas.openxmlformats.org/officeDocument/2006/relationships/tags" Target="../tags/tag49.xml"/><Relationship Id="rId6" Type="http://schemas.openxmlformats.org/officeDocument/2006/relationships/tags" Target="../tags/tag48.xml"/><Relationship Id="rId5" Type="http://schemas.openxmlformats.org/officeDocument/2006/relationships/tags" Target="../tags/tag47.xml"/><Relationship Id="rId4" Type="http://schemas.openxmlformats.org/officeDocument/2006/relationships/tags" Target="../tags/tag46.xml"/><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tags" Target="../tags/tag43.xml"/></Relationships>
</file>

<file path=ppt/slides/_rels/slide7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7.xml"/><Relationship Id="rId2" Type="http://schemas.openxmlformats.org/officeDocument/2006/relationships/image" Target="../media/image126.png"/><Relationship Id="rId1" Type="http://schemas.openxmlformats.org/officeDocument/2006/relationships/image" Target="../media/image125.png"/></Relationships>
</file>

<file path=ppt/slides/_rels/slide7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7.xml"/><Relationship Id="rId1" Type="http://schemas.openxmlformats.org/officeDocument/2006/relationships/image" Target="../media/image127.png"/></Relationships>
</file>

<file path=ppt/slides/_rels/slide72.xml.rels><?xml version="1.0" encoding="UTF-8" standalone="yes"?>
<Relationships xmlns="http://schemas.openxmlformats.org/package/2006/relationships"><Relationship Id="rId5" Type="http://schemas.openxmlformats.org/officeDocument/2006/relationships/notesSlide" Target="../notesSlides/notesSlide62.xml"/><Relationship Id="rId4" Type="http://schemas.openxmlformats.org/officeDocument/2006/relationships/slideLayout" Target="../slideLayouts/slideLayout7.xml"/><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image" Target="../media/image128.png"/></Relationships>
</file>

<file path=ppt/slides/_rels/slide73.xml.rels><?xml version="1.0" encoding="UTF-8" standalone="yes"?>
<Relationships xmlns="http://schemas.openxmlformats.org/package/2006/relationships"><Relationship Id="rId5" Type="http://schemas.openxmlformats.org/officeDocument/2006/relationships/notesSlide" Target="../notesSlides/notesSlide63.xml"/><Relationship Id="rId4" Type="http://schemas.openxmlformats.org/officeDocument/2006/relationships/slideLayout" Target="../slideLayouts/slideLayout7.xml"/><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image" Target="../media/image131.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9.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9" Type="http://schemas.openxmlformats.org/officeDocument/2006/relationships/tags" Target="../tags/tag58.xml"/><Relationship Id="rId8" Type="http://schemas.openxmlformats.org/officeDocument/2006/relationships/tags" Target="../tags/tag57.xml"/><Relationship Id="rId7" Type="http://schemas.openxmlformats.org/officeDocument/2006/relationships/tags" Target="../tags/tag56.xml"/><Relationship Id="rId6" Type="http://schemas.openxmlformats.org/officeDocument/2006/relationships/tags" Target="../tags/tag55.xml"/><Relationship Id="rId5" Type="http://schemas.openxmlformats.org/officeDocument/2006/relationships/tags" Target="../tags/tag54.xml"/><Relationship Id="rId4" Type="http://schemas.openxmlformats.org/officeDocument/2006/relationships/tags" Target="../tags/tag53.xml"/><Relationship Id="rId3" Type="http://schemas.openxmlformats.org/officeDocument/2006/relationships/tags" Target="../tags/tag52.xml"/><Relationship Id="rId28" Type="http://schemas.openxmlformats.org/officeDocument/2006/relationships/notesSlide" Target="../notesSlides/notesSlide9.xml"/><Relationship Id="rId27" Type="http://schemas.openxmlformats.org/officeDocument/2006/relationships/slideLayout" Target="../slideLayouts/slideLayout10.xml"/><Relationship Id="rId26" Type="http://schemas.openxmlformats.org/officeDocument/2006/relationships/tags" Target="../tags/tag75.xml"/><Relationship Id="rId25" Type="http://schemas.openxmlformats.org/officeDocument/2006/relationships/tags" Target="../tags/tag74.xml"/><Relationship Id="rId24" Type="http://schemas.openxmlformats.org/officeDocument/2006/relationships/tags" Target="../tags/tag73.xml"/><Relationship Id="rId23" Type="http://schemas.openxmlformats.org/officeDocument/2006/relationships/tags" Target="../tags/tag72.xml"/><Relationship Id="rId22" Type="http://schemas.openxmlformats.org/officeDocument/2006/relationships/tags" Target="../tags/tag71.xml"/><Relationship Id="rId21" Type="http://schemas.openxmlformats.org/officeDocument/2006/relationships/tags" Target="../tags/tag70.xml"/><Relationship Id="rId20" Type="http://schemas.openxmlformats.org/officeDocument/2006/relationships/tags" Target="../tags/tag69.xml"/><Relationship Id="rId2" Type="http://schemas.openxmlformats.org/officeDocument/2006/relationships/tags" Target="../tags/tag51.xml"/><Relationship Id="rId19" Type="http://schemas.openxmlformats.org/officeDocument/2006/relationships/tags" Target="../tags/tag68.xml"/><Relationship Id="rId18" Type="http://schemas.openxmlformats.org/officeDocument/2006/relationships/tags" Target="../tags/tag67.xml"/><Relationship Id="rId17" Type="http://schemas.openxmlformats.org/officeDocument/2006/relationships/tags" Target="../tags/tag66.xml"/><Relationship Id="rId16" Type="http://schemas.openxmlformats.org/officeDocument/2006/relationships/tags" Target="../tags/tag65.xml"/><Relationship Id="rId15" Type="http://schemas.openxmlformats.org/officeDocument/2006/relationships/tags" Target="../tags/tag64.xml"/><Relationship Id="rId14" Type="http://schemas.openxmlformats.org/officeDocument/2006/relationships/tags" Target="../tags/tag63.xml"/><Relationship Id="rId13" Type="http://schemas.openxmlformats.org/officeDocument/2006/relationships/tags" Target="../tags/tag62.xml"/><Relationship Id="rId12" Type="http://schemas.openxmlformats.org/officeDocument/2006/relationships/tags" Target="../tags/tag61.xml"/><Relationship Id="rId11" Type="http://schemas.openxmlformats.org/officeDocument/2006/relationships/tags" Target="../tags/tag60.xml"/><Relationship Id="rId10" Type="http://schemas.openxmlformats.org/officeDocument/2006/relationships/tags" Target="../tags/tag59.xml"/><Relationship Id="rId1" Type="http://schemas.openxmlformats.org/officeDocument/2006/relationships/tags" Target="../tags/tag5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1216660" y="4041775"/>
            <a:ext cx="9971405" cy="583565"/>
          </a:xfrm>
          <a:prstGeom prst="rect">
            <a:avLst/>
          </a:prstGeom>
          <a:noFill/>
        </p:spPr>
        <p:txBody>
          <a:bodyPr wrap="square" rtlCol="0">
            <a:spAutoFit/>
            <a:scene3d>
              <a:camera prst="orthographicFront"/>
              <a:lightRig rig="threePt" dir="t"/>
            </a:scene3d>
            <a:sp3d extrusionH="57150">
              <a:bevelT w="38100" h="38100" prst="convex"/>
            </a:sp3d>
          </a:bodyPr>
          <a:lstStyle/>
          <a:p>
            <a:pPr algn="ctr"/>
            <a:r>
              <a:rPr lang="en-US" altLang="zh-CN" sz="3200" spc="500" dirty="0">
                <a:solidFill>
                  <a:schemeClr val="accent2">
                    <a:lumMod val="20000"/>
                    <a:lumOff val="80000"/>
                  </a:schemeClr>
                </a:solidFill>
                <a:latin typeface="+mn-ea"/>
              </a:rPr>
              <a:t>Imagination Creation Collaboration</a:t>
            </a:r>
            <a:endParaRPr lang="en-US" altLang="zh-CN" sz="3200" spc="500" dirty="0">
              <a:solidFill>
                <a:schemeClr val="accent2">
                  <a:lumMod val="20000"/>
                  <a:lumOff val="80000"/>
                </a:schemeClr>
              </a:solidFill>
              <a:latin typeface="+mn-ea"/>
            </a:endParaRPr>
          </a:p>
        </p:txBody>
      </p:sp>
      <p:sp>
        <p:nvSpPr>
          <p:cNvPr id="2" name="矩形 1"/>
          <p:cNvSpPr/>
          <p:nvPr/>
        </p:nvSpPr>
        <p:spPr>
          <a:xfrm>
            <a:off x="1216660" y="1398905"/>
            <a:ext cx="8712835" cy="1657350"/>
          </a:xfrm>
          <a:prstGeom prst="rect">
            <a:avLst/>
          </a:prstGeom>
        </p:spPr>
        <p:txBody>
          <a:bodyPr wrap="square">
            <a:noAutofit/>
          </a:bodyPr>
          <a:lstStyle/>
          <a:p>
            <a:pPr algn="dist"/>
            <a:r>
              <a:rPr lang="en-US" altLang="zh-CN" sz="5400" dirty="0">
                <a:ln w="22225">
                  <a:solidFill>
                    <a:schemeClr val="accent2"/>
                  </a:solidFill>
                  <a:prstDash val="solid"/>
                </a:ln>
                <a:solidFill>
                  <a:schemeClr val="accent2">
                    <a:lumMod val="40000"/>
                    <a:lumOff val="60000"/>
                  </a:schemeClr>
                </a:solidFill>
                <a:effectLst/>
                <a:latin typeface="汉仪雅酷黑 55W" panose="020B0504020202020204" pitchFamily="34" charset="-122"/>
                <a:ea typeface="汉仪雅酷黑 55W" panose="020B0504020202020204" pitchFamily="34" charset="-122"/>
              </a:rPr>
              <a:t>High-Performance Rust Backend API Service</a:t>
            </a:r>
            <a:endParaRPr lang="en-US" altLang="zh-CN" sz="5400" dirty="0">
              <a:ln w="22225">
                <a:solidFill>
                  <a:schemeClr val="accent2"/>
                </a:solidFill>
                <a:prstDash val="solid"/>
              </a:ln>
              <a:solidFill>
                <a:schemeClr val="accent2">
                  <a:lumMod val="40000"/>
                  <a:lumOff val="60000"/>
                </a:schemeClr>
              </a:solidFill>
              <a:effectLst/>
              <a:latin typeface="汉仪雅酷黑 55W" panose="020B0504020202020204" pitchFamily="34" charset="-122"/>
              <a:ea typeface="汉仪雅酷黑 55W" panose="020B0504020202020204" pitchFamily="34" charset="-122"/>
            </a:endParaRPr>
          </a:p>
        </p:txBody>
      </p:sp>
      <p:sp>
        <p:nvSpPr>
          <p:cNvPr id="5" name="矩形 4"/>
          <p:cNvSpPr/>
          <p:nvPr/>
        </p:nvSpPr>
        <p:spPr>
          <a:xfrm>
            <a:off x="55245" y="5751195"/>
            <a:ext cx="11785600" cy="944880"/>
          </a:xfrm>
          <a:prstGeom prst="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sz="3200"/>
              <a:t>Lin Aiying  Ding Jiali    Yang Xiangjun        </a:t>
            </a:r>
            <a:endParaRPr lang="en-US" altLang="zh-CN" sz="3200"/>
          </a:p>
          <a:p>
            <a:pPr algn="ctr"/>
            <a:r>
              <a:rPr lang="en-US" altLang="zh-CN" sz="3200"/>
              <a:t>Gu Shiyu  Du nuanxin Yu Yongkang</a:t>
            </a:r>
            <a:endParaRPr lang="en-US" altLang="zh-CN" sz="3200"/>
          </a:p>
        </p:txBody>
      </p:sp>
      <p:sp>
        <p:nvSpPr>
          <p:cNvPr id="4" name="圆角矩形 3"/>
          <p:cNvSpPr/>
          <p:nvPr/>
        </p:nvSpPr>
        <p:spPr>
          <a:xfrm>
            <a:off x="4318635" y="4755515"/>
            <a:ext cx="2956560" cy="782320"/>
          </a:xfrm>
          <a:prstGeom prst="roundRect">
            <a:avLst/>
          </a:prstGeom>
          <a:noFill/>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文本框 5"/>
          <p:cNvSpPr txBox="1"/>
          <p:nvPr/>
        </p:nvSpPr>
        <p:spPr>
          <a:xfrm>
            <a:off x="4607560" y="4869815"/>
            <a:ext cx="2378075" cy="587375"/>
          </a:xfrm>
          <a:prstGeom prst="rect">
            <a:avLst/>
          </a:prstGeom>
          <a:noFill/>
        </p:spPr>
        <p:txBody>
          <a:bodyPr wrap="square" rtlCol="0">
            <a:noAutofit/>
          </a:bodyPr>
          <a:lstStyle/>
          <a:p>
            <a:r>
              <a:rPr lang="en-US" altLang="zh-CN" sz="3200">
                <a:solidFill>
                  <a:schemeClr val="bg1"/>
                </a:solidFill>
                <a:latin typeface="+mn-ea"/>
              </a:rPr>
              <a:t>Group:   10</a:t>
            </a:r>
            <a:endParaRPr lang="en-US" altLang="zh-CN" sz="3200">
              <a:solidFill>
                <a:schemeClr val="bg1"/>
              </a:solidFill>
              <a:latin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5125" y="198755"/>
            <a:ext cx="6823710" cy="521970"/>
          </a:xfrm>
          <a:prstGeom prst="rect">
            <a:avLst/>
          </a:prstGeom>
          <a:noFill/>
        </p:spPr>
        <p:txBody>
          <a:bodyPr wrap="square" rtlCol="0">
            <a:spAutoFit/>
            <a:scene3d>
              <a:camera prst="orthographicFront"/>
              <a:lightRig rig="threePt" dir="t"/>
            </a:scene3d>
            <a:sp3d extrusionH="57150">
              <a:bevelT w="38100" h="38100" prst="convex"/>
            </a:sp3d>
          </a:bodyPr>
          <a:lstStyle/>
          <a:p>
            <a:pPr marL="457200" indent="-457200" algn="l">
              <a:buFont typeface="Wingdings" panose="05000000000000000000" pitchFamily="2" charset="2"/>
              <a:buChar char="p"/>
            </a:pPr>
            <a:r>
              <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rPr>
              <a:t>Summary of Project Highlights</a:t>
            </a:r>
            <a:endPar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p:txBody>
      </p:sp>
      <p:grpSp>
        <p:nvGrpSpPr>
          <p:cNvPr id="3" name="组合 2"/>
          <p:cNvGrpSpPr/>
          <p:nvPr>
            <p:custDataLst>
              <p:tags r:id="rId1"/>
            </p:custDataLst>
          </p:nvPr>
        </p:nvGrpSpPr>
        <p:grpSpPr>
          <a:xfrm>
            <a:off x="9036685" y="2042160"/>
            <a:ext cx="2409825" cy="3375660"/>
            <a:chOff x="8994288" y="2201621"/>
            <a:chExt cx="2314165" cy="3795525"/>
          </a:xfrm>
        </p:grpSpPr>
        <p:sp>
          <p:nvSpPr>
            <p:cNvPr id="4" name="任意多边形 3"/>
            <p:cNvSpPr/>
            <p:nvPr>
              <p:custDataLst>
                <p:tags r:id="rId2"/>
              </p:custDataLst>
            </p:nvPr>
          </p:nvSpPr>
          <p:spPr>
            <a:xfrm>
              <a:off x="8994288" y="3031731"/>
              <a:ext cx="2313461" cy="2965415"/>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360" h="3805">
                  <a:moveTo>
                    <a:pt x="0" y="0"/>
                  </a:moveTo>
                  <a:lnTo>
                    <a:pt x="3360" y="0"/>
                  </a:lnTo>
                  <a:lnTo>
                    <a:pt x="3360" y="3245"/>
                  </a:lnTo>
                  <a:cubicBezTo>
                    <a:pt x="3360" y="3554"/>
                    <a:pt x="3109" y="3805"/>
                    <a:pt x="2800" y="3805"/>
                  </a:cubicBezTo>
                  <a:lnTo>
                    <a:pt x="560" y="3805"/>
                  </a:lnTo>
                  <a:cubicBezTo>
                    <a:pt x="251" y="3805"/>
                    <a:pt x="0" y="3554"/>
                    <a:pt x="0" y="3245"/>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sp>
          <p:nvSpPr>
            <p:cNvPr id="5" name="任意多边形 4"/>
            <p:cNvSpPr/>
            <p:nvPr>
              <p:custDataLst>
                <p:tags r:id="rId3"/>
              </p:custDataLst>
            </p:nvPr>
          </p:nvSpPr>
          <p:spPr>
            <a:xfrm>
              <a:off x="8994288" y="2201621"/>
              <a:ext cx="2314165" cy="830110"/>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360" h="1314">
                  <a:moveTo>
                    <a:pt x="560" y="0"/>
                  </a:moveTo>
                  <a:lnTo>
                    <a:pt x="2800" y="0"/>
                  </a:lnTo>
                  <a:cubicBezTo>
                    <a:pt x="3109" y="0"/>
                    <a:pt x="3360" y="251"/>
                    <a:pt x="3360" y="560"/>
                  </a:cubicBezTo>
                  <a:lnTo>
                    <a:pt x="3360" y="1314"/>
                  </a:lnTo>
                  <a:lnTo>
                    <a:pt x="0" y="1314"/>
                  </a:lnTo>
                  <a:lnTo>
                    <a:pt x="0" y="560"/>
                  </a:lnTo>
                  <a:cubicBezTo>
                    <a:pt x="0" y="251"/>
                    <a:pt x="251" y="0"/>
                    <a:pt x="560" y="0"/>
                  </a:cubicBezTo>
                  <a:close/>
                </a:path>
              </a:pathLst>
            </a:custGeom>
            <a:solidFill>
              <a:srgbClr val="4A9DC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grpSp>
      <p:sp>
        <p:nvSpPr>
          <p:cNvPr id="6" name="椭圆 5"/>
          <p:cNvSpPr>
            <a:spLocks noChangeAspect="1"/>
          </p:cNvSpPr>
          <p:nvPr>
            <p:custDataLst>
              <p:tags r:id="rId4"/>
            </p:custDataLst>
          </p:nvPr>
        </p:nvSpPr>
        <p:spPr>
          <a:xfrm>
            <a:off x="8857590" y="1700350"/>
            <a:ext cx="770537" cy="770537"/>
          </a:xfrm>
          <a:prstGeom prst="ellipse">
            <a:avLst/>
          </a:prstGeom>
          <a:solidFill>
            <a:srgbClr val="4A9DC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grpSp>
        <p:nvGrpSpPr>
          <p:cNvPr id="7" name="组合 6"/>
          <p:cNvGrpSpPr/>
          <p:nvPr>
            <p:custDataLst>
              <p:tags r:id="rId5"/>
            </p:custDataLst>
          </p:nvPr>
        </p:nvGrpSpPr>
        <p:grpSpPr>
          <a:xfrm>
            <a:off x="3460750" y="2061210"/>
            <a:ext cx="2488565" cy="3397885"/>
            <a:chOff x="3597559" y="2173050"/>
            <a:chExt cx="2313582" cy="3801947"/>
          </a:xfrm>
        </p:grpSpPr>
        <p:sp>
          <p:nvSpPr>
            <p:cNvPr id="8" name="任意多边形 7"/>
            <p:cNvSpPr/>
            <p:nvPr>
              <p:custDataLst>
                <p:tags r:id="rId6"/>
              </p:custDataLst>
            </p:nvPr>
          </p:nvSpPr>
          <p:spPr>
            <a:xfrm>
              <a:off x="3597559" y="3009804"/>
              <a:ext cx="2313582" cy="296519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360" h="3805">
                  <a:moveTo>
                    <a:pt x="0" y="0"/>
                  </a:moveTo>
                  <a:lnTo>
                    <a:pt x="3360" y="0"/>
                  </a:lnTo>
                  <a:lnTo>
                    <a:pt x="3360" y="3245"/>
                  </a:lnTo>
                  <a:cubicBezTo>
                    <a:pt x="3360" y="3554"/>
                    <a:pt x="3109" y="3805"/>
                    <a:pt x="2800" y="3805"/>
                  </a:cubicBezTo>
                  <a:lnTo>
                    <a:pt x="560" y="3805"/>
                  </a:lnTo>
                  <a:cubicBezTo>
                    <a:pt x="251" y="3805"/>
                    <a:pt x="0" y="3554"/>
                    <a:pt x="0" y="3245"/>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sp>
          <p:nvSpPr>
            <p:cNvPr id="9" name="任意多边形 8"/>
            <p:cNvSpPr/>
            <p:nvPr>
              <p:custDataLst>
                <p:tags r:id="rId7"/>
              </p:custDataLst>
            </p:nvPr>
          </p:nvSpPr>
          <p:spPr>
            <a:xfrm>
              <a:off x="3597559" y="2173050"/>
              <a:ext cx="2312836" cy="836754"/>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360" h="1314">
                  <a:moveTo>
                    <a:pt x="560" y="0"/>
                  </a:moveTo>
                  <a:lnTo>
                    <a:pt x="2800" y="0"/>
                  </a:lnTo>
                  <a:cubicBezTo>
                    <a:pt x="3109" y="0"/>
                    <a:pt x="3360" y="251"/>
                    <a:pt x="3360" y="560"/>
                  </a:cubicBezTo>
                  <a:lnTo>
                    <a:pt x="3360" y="1314"/>
                  </a:lnTo>
                  <a:lnTo>
                    <a:pt x="0" y="1314"/>
                  </a:lnTo>
                  <a:lnTo>
                    <a:pt x="0" y="560"/>
                  </a:lnTo>
                  <a:cubicBezTo>
                    <a:pt x="0" y="251"/>
                    <a:pt x="251" y="0"/>
                    <a:pt x="560"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grpSp>
      <p:sp>
        <p:nvSpPr>
          <p:cNvPr id="10" name="椭圆 9"/>
          <p:cNvSpPr>
            <a:spLocks noChangeAspect="1"/>
          </p:cNvSpPr>
          <p:nvPr>
            <p:custDataLst>
              <p:tags r:id="rId8"/>
            </p:custDataLst>
          </p:nvPr>
        </p:nvSpPr>
        <p:spPr>
          <a:xfrm>
            <a:off x="4685814" y="1687213"/>
            <a:ext cx="770537" cy="770537"/>
          </a:xfrm>
          <a:prstGeom prst="ellipse">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grpSp>
        <p:nvGrpSpPr>
          <p:cNvPr id="11" name="组合 10"/>
          <p:cNvGrpSpPr/>
          <p:nvPr>
            <p:custDataLst>
              <p:tags r:id="rId9"/>
            </p:custDataLst>
          </p:nvPr>
        </p:nvGrpSpPr>
        <p:grpSpPr>
          <a:xfrm>
            <a:off x="6247765" y="2061210"/>
            <a:ext cx="2432685" cy="3398520"/>
            <a:chOff x="6295550" y="2173051"/>
            <a:chExt cx="2313582" cy="3824090"/>
          </a:xfrm>
        </p:grpSpPr>
        <p:sp>
          <p:nvSpPr>
            <p:cNvPr id="12" name="任意多边形 11"/>
            <p:cNvSpPr/>
            <p:nvPr>
              <p:custDataLst>
                <p:tags r:id="rId10"/>
              </p:custDataLst>
            </p:nvPr>
          </p:nvSpPr>
          <p:spPr>
            <a:xfrm>
              <a:off x="6295550" y="3031602"/>
              <a:ext cx="2313582" cy="2965539"/>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360" h="3805">
                  <a:moveTo>
                    <a:pt x="0" y="0"/>
                  </a:moveTo>
                  <a:lnTo>
                    <a:pt x="3360" y="0"/>
                  </a:lnTo>
                  <a:lnTo>
                    <a:pt x="3360" y="3245"/>
                  </a:lnTo>
                  <a:cubicBezTo>
                    <a:pt x="3360" y="3554"/>
                    <a:pt x="3109" y="3805"/>
                    <a:pt x="2800" y="3805"/>
                  </a:cubicBezTo>
                  <a:lnTo>
                    <a:pt x="560" y="3805"/>
                  </a:lnTo>
                  <a:cubicBezTo>
                    <a:pt x="251" y="3805"/>
                    <a:pt x="0" y="3554"/>
                    <a:pt x="0" y="3245"/>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sp>
          <p:nvSpPr>
            <p:cNvPr id="13" name="任意多边形 12"/>
            <p:cNvSpPr/>
            <p:nvPr>
              <p:custDataLst>
                <p:tags r:id="rId11"/>
              </p:custDataLst>
            </p:nvPr>
          </p:nvSpPr>
          <p:spPr>
            <a:xfrm>
              <a:off x="6295550" y="2173051"/>
              <a:ext cx="2313582" cy="858551"/>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360" h="1314">
                  <a:moveTo>
                    <a:pt x="560" y="0"/>
                  </a:moveTo>
                  <a:lnTo>
                    <a:pt x="2800" y="0"/>
                  </a:lnTo>
                  <a:cubicBezTo>
                    <a:pt x="3109" y="0"/>
                    <a:pt x="3360" y="251"/>
                    <a:pt x="3360" y="560"/>
                  </a:cubicBezTo>
                  <a:lnTo>
                    <a:pt x="3360" y="1314"/>
                  </a:lnTo>
                  <a:lnTo>
                    <a:pt x="0" y="1314"/>
                  </a:lnTo>
                  <a:lnTo>
                    <a:pt x="0" y="560"/>
                  </a:lnTo>
                  <a:cubicBezTo>
                    <a:pt x="0" y="251"/>
                    <a:pt x="251" y="0"/>
                    <a:pt x="56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grpSp>
      <p:sp>
        <p:nvSpPr>
          <p:cNvPr id="14" name="椭圆 13"/>
          <p:cNvSpPr>
            <a:spLocks noChangeAspect="1"/>
          </p:cNvSpPr>
          <p:nvPr>
            <p:custDataLst>
              <p:tags r:id="rId12"/>
            </p:custDataLst>
          </p:nvPr>
        </p:nvSpPr>
        <p:spPr>
          <a:xfrm>
            <a:off x="6758948" y="1684043"/>
            <a:ext cx="770537" cy="770537"/>
          </a:xfrm>
          <a:prstGeom prst="ellipse">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grpSp>
        <p:nvGrpSpPr>
          <p:cNvPr id="15" name="组合 14"/>
          <p:cNvGrpSpPr/>
          <p:nvPr>
            <p:custDataLst>
              <p:tags r:id="rId13"/>
            </p:custDataLst>
          </p:nvPr>
        </p:nvGrpSpPr>
        <p:grpSpPr>
          <a:xfrm>
            <a:off x="573405" y="2083435"/>
            <a:ext cx="2526665" cy="3375660"/>
            <a:chOff x="851589" y="2173051"/>
            <a:chExt cx="2355562" cy="3822516"/>
          </a:xfrm>
        </p:grpSpPr>
        <p:sp>
          <p:nvSpPr>
            <p:cNvPr id="16" name="任意多边形 15"/>
            <p:cNvSpPr/>
            <p:nvPr>
              <p:custDataLst>
                <p:tags r:id="rId14"/>
              </p:custDataLst>
            </p:nvPr>
          </p:nvSpPr>
          <p:spPr>
            <a:xfrm>
              <a:off x="851589" y="3002935"/>
              <a:ext cx="2355562" cy="2992632"/>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360" h="3805">
                  <a:moveTo>
                    <a:pt x="0" y="0"/>
                  </a:moveTo>
                  <a:lnTo>
                    <a:pt x="3360" y="0"/>
                  </a:lnTo>
                  <a:lnTo>
                    <a:pt x="3360" y="3245"/>
                  </a:lnTo>
                  <a:cubicBezTo>
                    <a:pt x="3360" y="3554"/>
                    <a:pt x="3109" y="3805"/>
                    <a:pt x="2800" y="3805"/>
                  </a:cubicBezTo>
                  <a:lnTo>
                    <a:pt x="560" y="3805"/>
                  </a:lnTo>
                  <a:cubicBezTo>
                    <a:pt x="251" y="3805"/>
                    <a:pt x="0" y="3554"/>
                    <a:pt x="0" y="3245"/>
                  </a:cubicBezTo>
                  <a:lnTo>
                    <a:pt x="0" y="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sp>
          <p:nvSpPr>
            <p:cNvPr id="17" name="任意多边形 16"/>
            <p:cNvSpPr/>
            <p:nvPr>
              <p:custDataLst>
                <p:tags r:id="rId15"/>
              </p:custDataLst>
            </p:nvPr>
          </p:nvSpPr>
          <p:spPr>
            <a:xfrm>
              <a:off x="851589" y="2173051"/>
              <a:ext cx="2355562" cy="829883"/>
            </a:xfrm>
            <a:custGeom>
              <a:avLst/>
              <a:gdLst>
                <a:gd name="adj" fmla="val 16667"/>
                <a:gd name="a" fmla="pin 0 adj 50000"/>
                <a:gd name="x1" fmla="*/ ss a 100000"/>
                <a:gd name="x2" fmla="+- r 0 x1"/>
                <a:gd name="y2" fmla="+- b 0 x1"/>
                <a:gd name="il" fmla="*/ x1 29289 100000"/>
                <a:gd name="ir" fmla="+- r 0 il"/>
                <a:gd name="ib" fmla="+- b 0 il"/>
              </a:gdLst>
              <a:ahLst/>
              <a:cxnLst>
                <a:cxn ang="3">
                  <a:pos x="hc" y="t"/>
                </a:cxn>
                <a:cxn ang="cd2">
                  <a:pos x="l" y="vc"/>
                </a:cxn>
                <a:cxn ang="cd4">
                  <a:pos x="hc" y="b"/>
                </a:cxn>
                <a:cxn ang="0">
                  <a:pos x="r" y="vc"/>
                </a:cxn>
              </a:cxnLst>
              <a:rect l="l" t="t" r="r" b="b"/>
              <a:pathLst>
                <a:path w="3360" h="1314">
                  <a:moveTo>
                    <a:pt x="560" y="0"/>
                  </a:moveTo>
                  <a:lnTo>
                    <a:pt x="2800" y="0"/>
                  </a:lnTo>
                  <a:cubicBezTo>
                    <a:pt x="3109" y="0"/>
                    <a:pt x="3360" y="251"/>
                    <a:pt x="3360" y="560"/>
                  </a:cubicBezTo>
                  <a:lnTo>
                    <a:pt x="3360" y="1314"/>
                  </a:lnTo>
                  <a:lnTo>
                    <a:pt x="0" y="1314"/>
                  </a:lnTo>
                  <a:lnTo>
                    <a:pt x="0" y="560"/>
                  </a:lnTo>
                  <a:cubicBezTo>
                    <a:pt x="0" y="251"/>
                    <a:pt x="251" y="0"/>
                    <a:pt x="56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grpSp>
      <p:sp>
        <p:nvSpPr>
          <p:cNvPr id="18" name="椭圆 17"/>
          <p:cNvSpPr>
            <a:spLocks noChangeAspect="1"/>
          </p:cNvSpPr>
          <p:nvPr>
            <p:custDataLst>
              <p:tags r:id="rId16"/>
            </p:custDataLst>
          </p:nvPr>
        </p:nvSpPr>
        <p:spPr>
          <a:xfrm>
            <a:off x="2547721" y="1670453"/>
            <a:ext cx="770537" cy="770537"/>
          </a:xfrm>
          <a:prstGeom prst="ellipse">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Calibri" panose="020F0502020204030204" pitchFamily="34" charset="0"/>
              <a:ea typeface="微软雅黑" panose="020B0503020204020204" charset="-122"/>
              <a:sym typeface="Calibri" panose="020F0502020204030204" pitchFamily="34" charset="0"/>
            </a:endParaRPr>
          </a:p>
        </p:txBody>
      </p:sp>
      <p:sp>
        <p:nvSpPr>
          <p:cNvPr id="19" name="TextBox 13"/>
          <p:cNvSpPr txBox="1"/>
          <p:nvPr>
            <p:custDataLst>
              <p:tags r:id="rId17"/>
            </p:custDataLst>
          </p:nvPr>
        </p:nvSpPr>
        <p:spPr>
          <a:xfrm>
            <a:off x="888365" y="2927350"/>
            <a:ext cx="206121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597" normalizeH="0" baseline="0" noProof="0" dirty="0">
                <a:ln>
                  <a:noFill/>
                </a:ln>
                <a:solidFill>
                  <a:schemeClr val="tx1">
                    <a:lumMod val="85000"/>
                    <a:lumOff val="15000"/>
                  </a:schemeClr>
                </a:solidFill>
                <a:effectLst/>
                <a:uLnTx/>
                <a:uFillTx/>
              </a:rPr>
              <a:t>Technical highlights</a:t>
            </a:r>
            <a:endParaRPr kumimoji="0" lang="en-US" altLang="zh-CN" sz="1600" b="1" i="0" u="none" strike="noStrike" kern="1200" cap="none" spc="597" normalizeH="0" baseline="0" noProof="0" dirty="0">
              <a:ln>
                <a:noFill/>
              </a:ln>
              <a:solidFill>
                <a:schemeClr val="tx1">
                  <a:lumMod val="85000"/>
                  <a:lumOff val="15000"/>
                </a:schemeClr>
              </a:solidFill>
              <a:effectLst/>
              <a:uLnTx/>
              <a:uFillTx/>
            </a:endParaRPr>
          </a:p>
        </p:txBody>
      </p:sp>
      <p:sp>
        <p:nvSpPr>
          <p:cNvPr id="20" name="TextBox 13"/>
          <p:cNvSpPr txBox="1"/>
          <p:nvPr>
            <p:custDataLst>
              <p:tags r:id="rId18"/>
            </p:custDataLst>
          </p:nvPr>
        </p:nvSpPr>
        <p:spPr>
          <a:xfrm>
            <a:off x="3794760" y="2927350"/>
            <a:ext cx="209677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597" normalizeH="0" baseline="0" noProof="0" dirty="0">
                <a:ln>
                  <a:noFill/>
                </a:ln>
                <a:solidFill>
                  <a:schemeClr val="tx1">
                    <a:lumMod val="85000"/>
                    <a:lumOff val="15000"/>
                  </a:schemeClr>
                </a:solidFill>
                <a:effectLst/>
                <a:uLnTx/>
                <a:uFillTx/>
              </a:rPr>
              <a:t>Team Advantage</a:t>
            </a:r>
            <a:endParaRPr kumimoji="0" lang="en-US" altLang="zh-CN" sz="1600" b="1" i="0" u="none" strike="noStrike" kern="1200" cap="none" spc="597" normalizeH="0" baseline="0" noProof="0" dirty="0">
              <a:ln>
                <a:noFill/>
              </a:ln>
              <a:solidFill>
                <a:schemeClr val="tx1">
                  <a:lumMod val="85000"/>
                  <a:lumOff val="15000"/>
                </a:schemeClr>
              </a:solidFill>
              <a:effectLst/>
              <a:uLnTx/>
              <a:uFillTx/>
            </a:endParaRPr>
          </a:p>
        </p:txBody>
      </p:sp>
      <p:sp>
        <p:nvSpPr>
          <p:cNvPr id="21" name="TextBox 13"/>
          <p:cNvSpPr txBox="1"/>
          <p:nvPr>
            <p:custDataLst>
              <p:tags r:id="rId19"/>
            </p:custDataLst>
          </p:nvPr>
        </p:nvSpPr>
        <p:spPr>
          <a:xfrm>
            <a:off x="6294755" y="2927350"/>
            <a:ext cx="2221230"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597" normalizeH="0" baseline="0" noProof="0" dirty="0">
                <a:ln>
                  <a:noFill/>
                </a:ln>
                <a:solidFill>
                  <a:schemeClr val="tx1">
                    <a:lumMod val="85000"/>
                    <a:lumOff val="15000"/>
                  </a:schemeClr>
                </a:solidFill>
                <a:effectLst/>
                <a:uLnTx/>
                <a:uFillTx/>
              </a:rPr>
              <a:t>Landing guarantee</a:t>
            </a:r>
            <a:endParaRPr kumimoji="0" lang="en-US" altLang="zh-CN" sz="1600" b="1" i="0" u="none" strike="noStrike" kern="1200" cap="none" spc="597" normalizeH="0" baseline="0" noProof="0" dirty="0">
              <a:ln>
                <a:noFill/>
              </a:ln>
              <a:solidFill>
                <a:schemeClr val="tx1">
                  <a:lumMod val="85000"/>
                  <a:lumOff val="15000"/>
                </a:schemeClr>
              </a:solidFill>
              <a:effectLst/>
              <a:uLnTx/>
              <a:uFillTx/>
            </a:endParaRPr>
          </a:p>
        </p:txBody>
      </p:sp>
      <p:sp>
        <p:nvSpPr>
          <p:cNvPr id="22" name="TextBox 13"/>
          <p:cNvSpPr txBox="1"/>
          <p:nvPr>
            <p:custDataLst>
              <p:tags r:id="rId20"/>
            </p:custDataLst>
          </p:nvPr>
        </p:nvSpPr>
        <p:spPr>
          <a:xfrm>
            <a:off x="9151620" y="2884805"/>
            <a:ext cx="2127885" cy="5835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597" normalizeH="0" baseline="0" noProof="0" dirty="0">
                <a:ln>
                  <a:noFill/>
                </a:ln>
                <a:solidFill>
                  <a:schemeClr val="tx1">
                    <a:lumMod val="85000"/>
                    <a:lumOff val="15000"/>
                  </a:schemeClr>
                </a:solidFill>
                <a:effectLst/>
                <a:uLnTx/>
                <a:uFillTx/>
              </a:rPr>
              <a:t>Long-term value</a:t>
            </a:r>
            <a:endParaRPr kumimoji="0" lang="en-US" altLang="zh-CN" sz="1600" b="1" i="0" u="none" strike="noStrike" kern="1200" cap="none" spc="597" normalizeH="0" baseline="0" noProof="0" dirty="0">
              <a:ln>
                <a:noFill/>
              </a:ln>
              <a:solidFill>
                <a:schemeClr val="tx1">
                  <a:lumMod val="85000"/>
                  <a:lumOff val="15000"/>
                </a:schemeClr>
              </a:solidFill>
              <a:effectLst/>
              <a:uLnTx/>
              <a:uFillTx/>
            </a:endParaRPr>
          </a:p>
        </p:txBody>
      </p:sp>
      <p:grpSp>
        <p:nvGrpSpPr>
          <p:cNvPr id="23" name="Gruppe 67"/>
          <p:cNvGrpSpPr/>
          <p:nvPr>
            <p:custDataLst>
              <p:tags r:id="rId21"/>
            </p:custDataLst>
          </p:nvPr>
        </p:nvGrpSpPr>
        <p:grpSpPr bwMode="auto">
          <a:xfrm>
            <a:off x="2718953" y="1865035"/>
            <a:ext cx="428073" cy="391791"/>
            <a:chOff x="355442" y="4350695"/>
            <a:chExt cx="900893" cy="825896"/>
          </a:xfrm>
          <a:solidFill>
            <a:schemeClr val="bg1"/>
          </a:solidFill>
        </p:grpSpPr>
        <p:sp>
          <p:nvSpPr>
            <p:cNvPr id="24" name="Freeform 26"/>
            <p:cNvSpPr>
              <a:spLocks noEditPoints="1"/>
            </p:cNvSpPr>
            <p:nvPr>
              <p:custDataLst>
                <p:tags r:id="rId22"/>
              </p:custDataLst>
            </p:nvPr>
          </p:nvSpPr>
          <p:spPr bwMode="auto">
            <a:xfrm>
              <a:off x="355442" y="4350695"/>
              <a:ext cx="584955" cy="588138"/>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grpFill/>
            <a:ln w="9525">
              <a:noFill/>
              <a:round/>
            </a:ln>
          </p:spPr>
          <p:txBody>
            <a:bodyPr/>
            <a:lstStyle/>
            <a:p>
              <a:pPr>
                <a:defRPr/>
              </a:pPr>
              <a:endParaRPr lang="da-DK" kern="0" dirty="0">
                <a:solidFill>
                  <a:sysClr val="windowText" lastClr="000000"/>
                </a:solidFill>
                <a:latin typeface="微软雅黑" panose="020B0503020204020204" charset="-122"/>
              </a:endParaRPr>
            </a:p>
          </p:txBody>
        </p:sp>
        <p:sp>
          <p:nvSpPr>
            <p:cNvPr id="25" name="Freeform 27"/>
            <p:cNvSpPr>
              <a:spLocks noEditPoints="1"/>
            </p:cNvSpPr>
            <p:nvPr>
              <p:custDataLst>
                <p:tags r:id="rId23"/>
              </p:custDataLst>
            </p:nvPr>
          </p:nvSpPr>
          <p:spPr bwMode="auto">
            <a:xfrm>
              <a:off x="840298" y="4757386"/>
              <a:ext cx="416037" cy="419205"/>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grpFill/>
            <a:ln w="9525">
              <a:noFill/>
              <a:round/>
            </a:ln>
          </p:spPr>
          <p:txBody>
            <a:bodyPr/>
            <a:lstStyle/>
            <a:p>
              <a:pPr>
                <a:defRPr/>
              </a:pPr>
              <a:endParaRPr lang="da-DK" kern="0" dirty="0">
                <a:solidFill>
                  <a:sysClr val="windowText" lastClr="000000"/>
                </a:solidFill>
                <a:latin typeface="微软雅黑" panose="020B0503020204020204" charset="-122"/>
              </a:endParaRPr>
            </a:p>
          </p:txBody>
        </p:sp>
      </p:grpSp>
      <p:sp>
        <p:nvSpPr>
          <p:cNvPr id="26" name="Freeform 253"/>
          <p:cNvSpPr>
            <a:spLocks noEditPoints="1" noChangeArrowheads="1"/>
          </p:cNvSpPr>
          <p:nvPr>
            <p:custDataLst>
              <p:tags r:id="rId24"/>
            </p:custDataLst>
          </p:nvPr>
        </p:nvSpPr>
        <p:spPr bwMode="auto">
          <a:xfrm>
            <a:off x="4854017" y="1883827"/>
            <a:ext cx="434130" cy="354207"/>
          </a:xfrm>
          <a:custGeom>
            <a:avLst/>
            <a:gdLst>
              <a:gd name="T0" fmla="*/ 302125 w 108"/>
              <a:gd name="T1" fmla="*/ 309563 h 88"/>
              <a:gd name="T2" fmla="*/ 291586 w 108"/>
              <a:gd name="T3" fmla="*/ 154782 h 88"/>
              <a:gd name="T4" fmla="*/ 277534 w 108"/>
              <a:gd name="T5" fmla="*/ 246243 h 88"/>
              <a:gd name="T6" fmla="*/ 379413 w 108"/>
              <a:gd name="T7" fmla="*/ 0 h 88"/>
              <a:gd name="T8" fmla="*/ 319691 w 108"/>
              <a:gd name="T9" fmla="*/ 116086 h 88"/>
              <a:gd name="T10" fmla="*/ 281047 w 108"/>
              <a:gd name="T11" fmla="*/ 84426 h 88"/>
              <a:gd name="T12" fmla="*/ 235377 w 108"/>
              <a:gd name="T13" fmla="*/ 235690 h 88"/>
              <a:gd name="T14" fmla="*/ 126471 w 108"/>
              <a:gd name="T15" fmla="*/ 253279 h 88"/>
              <a:gd name="T16" fmla="*/ 66749 w 108"/>
              <a:gd name="T17" fmla="*/ 218101 h 88"/>
              <a:gd name="T18" fmla="*/ 0 w 108"/>
              <a:gd name="T19" fmla="*/ 193477 h 88"/>
              <a:gd name="T20" fmla="*/ 84314 w 108"/>
              <a:gd name="T21" fmla="*/ 168853 h 88"/>
              <a:gd name="T22" fmla="*/ 105393 w 108"/>
              <a:gd name="T23" fmla="*/ 200512 h 88"/>
              <a:gd name="T24" fmla="*/ 151063 w 108"/>
              <a:gd name="T25" fmla="*/ 102015 h 88"/>
              <a:gd name="T26" fmla="*/ 228350 w 108"/>
              <a:gd name="T27" fmla="*/ 175888 h 88"/>
              <a:gd name="T28" fmla="*/ 238890 w 108"/>
              <a:gd name="T29" fmla="*/ 63320 h 88"/>
              <a:gd name="T30" fmla="*/ 270507 w 108"/>
              <a:gd name="T31" fmla="*/ 38695 h 88"/>
              <a:gd name="T32" fmla="*/ 316178 w 108"/>
              <a:gd name="T33" fmla="*/ 0 h 88"/>
              <a:gd name="T34" fmla="*/ 77288 w 108"/>
              <a:gd name="T35" fmla="*/ 309563 h 88"/>
              <a:gd name="T36" fmla="*/ 98366 w 108"/>
              <a:gd name="T37" fmla="*/ 281421 h 88"/>
              <a:gd name="T38" fmla="*/ 77288 w 108"/>
              <a:gd name="T39" fmla="*/ 274385 h 88"/>
              <a:gd name="T40" fmla="*/ 35131 w 108"/>
              <a:gd name="T41" fmla="*/ 309563 h 88"/>
              <a:gd name="T42" fmla="*/ 59722 w 108"/>
              <a:gd name="T43" fmla="*/ 249761 h 88"/>
              <a:gd name="T44" fmla="*/ 35131 w 108"/>
              <a:gd name="T45" fmla="*/ 253279 h 88"/>
              <a:gd name="T46" fmla="*/ 115932 w 108"/>
              <a:gd name="T47" fmla="*/ 309563 h 88"/>
              <a:gd name="T48" fmla="*/ 140523 w 108"/>
              <a:gd name="T49" fmla="*/ 274385 h 88"/>
              <a:gd name="T50" fmla="*/ 115932 w 108"/>
              <a:gd name="T51" fmla="*/ 281421 h 88"/>
              <a:gd name="T52" fmla="*/ 158089 w 108"/>
              <a:gd name="T53" fmla="*/ 309563 h 88"/>
              <a:gd name="T54" fmla="*/ 179167 w 108"/>
              <a:gd name="T55" fmla="*/ 218101 h 88"/>
              <a:gd name="T56" fmla="*/ 158089 w 108"/>
              <a:gd name="T57" fmla="*/ 239208 h 88"/>
              <a:gd name="T58" fmla="*/ 196733 w 108"/>
              <a:gd name="T59" fmla="*/ 309563 h 88"/>
              <a:gd name="T60" fmla="*/ 221324 w 108"/>
              <a:gd name="T61" fmla="*/ 256797 h 88"/>
              <a:gd name="T62" fmla="*/ 196733 w 108"/>
              <a:gd name="T63" fmla="*/ 309563 h 88"/>
              <a:gd name="T64" fmla="*/ 259968 w 108"/>
              <a:gd name="T65" fmla="*/ 309563 h 88"/>
              <a:gd name="T66" fmla="*/ 238890 w 108"/>
              <a:gd name="T67" fmla="*/ 263832 h 88"/>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w 108"/>
              <a:gd name="T103" fmla="*/ 0 h 88"/>
              <a:gd name="T104" fmla="*/ 108 w 108"/>
              <a:gd name="T105" fmla="*/ 88 h 88"/>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T102" t="T103" r="T104" b="T105"/>
            <a:pathLst>
              <a:path w="108" h="88">
                <a:moveTo>
                  <a:pt x="79" y="88"/>
                </a:moveTo>
                <a:cubicBezTo>
                  <a:pt x="86" y="88"/>
                  <a:pt x="86" y="88"/>
                  <a:pt x="86" y="88"/>
                </a:cubicBezTo>
                <a:cubicBezTo>
                  <a:pt x="86" y="43"/>
                  <a:pt x="86" y="43"/>
                  <a:pt x="86" y="43"/>
                </a:cubicBezTo>
                <a:cubicBezTo>
                  <a:pt x="83" y="44"/>
                  <a:pt x="83" y="44"/>
                  <a:pt x="83" y="44"/>
                </a:cubicBezTo>
                <a:cubicBezTo>
                  <a:pt x="82" y="69"/>
                  <a:pt x="82" y="69"/>
                  <a:pt x="82" y="69"/>
                </a:cubicBezTo>
                <a:cubicBezTo>
                  <a:pt x="79" y="70"/>
                  <a:pt x="79" y="70"/>
                  <a:pt x="79" y="70"/>
                </a:cubicBezTo>
                <a:cubicBezTo>
                  <a:pt x="79" y="88"/>
                  <a:pt x="79" y="88"/>
                  <a:pt x="79" y="88"/>
                </a:cubicBezTo>
                <a:close/>
                <a:moveTo>
                  <a:pt x="108" y="0"/>
                </a:moveTo>
                <a:cubicBezTo>
                  <a:pt x="100" y="16"/>
                  <a:pt x="100" y="16"/>
                  <a:pt x="100" y="16"/>
                </a:cubicBezTo>
                <a:cubicBezTo>
                  <a:pt x="91" y="33"/>
                  <a:pt x="91" y="33"/>
                  <a:pt x="91" y="33"/>
                </a:cubicBezTo>
                <a:cubicBezTo>
                  <a:pt x="84" y="22"/>
                  <a:pt x="84" y="22"/>
                  <a:pt x="84" y="22"/>
                </a:cubicBezTo>
                <a:cubicBezTo>
                  <a:pt x="80" y="24"/>
                  <a:pt x="80" y="24"/>
                  <a:pt x="80" y="24"/>
                </a:cubicBezTo>
                <a:cubicBezTo>
                  <a:pt x="77" y="63"/>
                  <a:pt x="77" y="63"/>
                  <a:pt x="77" y="63"/>
                </a:cubicBezTo>
                <a:cubicBezTo>
                  <a:pt x="67" y="67"/>
                  <a:pt x="67" y="67"/>
                  <a:pt x="67" y="67"/>
                </a:cubicBezTo>
                <a:cubicBezTo>
                  <a:pt x="47" y="49"/>
                  <a:pt x="47" y="49"/>
                  <a:pt x="47" y="49"/>
                </a:cubicBezTo>
                <a:cubicBezTo>
                  <a:pt x="36" y="72"/>
                  <a:pt x="36" y="72"/>
                  <a:pt x="36" y="72"/>
                </a:cubicBezTo>
                <a:cubicBezTo>
                  <a:pt x="25" y="73"/>
                  <a:pt x="25" y="73"/>
                  <a:pt x="25" y="73"/>
                </a:cubicBezTo>
                <a:cubicBezTo>
                  <a:pt x="19" y="62"/>
                  <a:pt x="19" y="62"/>
                  <a:pt x="19" y="62"/>
                </a:cubicBezTo>
                <a:cubicBezTo>
                  <a:pt x="3" y="67"/>
                  <a:pt x="3" y="67"/>
                  <a:pt x="3" y="67"/>
                </a:cubicBezTo>
                <a:cubicBezTo>
                  <a:pt x="0" y="55"/>
                  <a:pt x="0" y="55"/>
                  <a:pt x="0" y="55"/>
                </a:cubicBezTo>
                <a:cubicBezTo>
                  <a:pt x="20" y="49"/>
                  <a:pt x="20" y="49"/>
                  <a:pt x="20" y="49"/>
                </a:cubicBezTo>
                <a:cubicBezTo>
                  <a:pt x="24" y="48"/>
                  <a:pt x="24" y="48"/>
                  <a:pt x="24" y="48"/>
                </a:cubicBezTo>
                <a:cubicBezTo>
                  <a:pt x="27" y="52"/>
                  <a:pt x="27" y="52"/>
                  <a:pt x="27" y="52"/>
                </a:cubicBezTo>
                <a:cubicBezTo>
                  <a:pt x="30" y="57"/>
                  <a:pt x="30" y="57"/>
                  <a:pt x="30" y="57"/>
                </a:cubicBezTo>
                <a:cubicBezTo>
                  <a:pt x="39" y="36"/>
                  <a:pt x="39" y="36"/>
                  <a:pt x="39" y="36"/>
                </a:cubicBezTo>
                <a:cubicBezTo>
                  <a:pt x="43" y="29"/>
                  <a:pt x="43" y="29"/>
                  <a:pt x="43" y="29"/>
                </a:cubicBezTo>
                <a:cubicBezTo>
                  <a:pt x="49" y="35"/>
                  <a:pt x="49" y="35"/>
                  <a:pt x="49" y="35"/>
                </a:cubicBezTo>
                <a:cubicBezTo>
                  <a:pt x="65" y="50"/>
                  <a:pt x="65" y="50"/>
                  <a:pt x="65" y="50"/>
                </a:cubicBezTo>
                <a:cubicBezTo>
                  <a:pt x="67" y="21"/>
                  <a:pt x="67" y="21"/>
                  <a:pt x="67" y="21"/>
                </a:cubicBezTo>
                <a:cubicBezTo>
                  <a:pt x="68" y="18"/>
                  <a:pt x="68" y="18"/>
                  <a:pt x="68" y="18"/>
                </a:cubicBezTo>
                <a:cubicBezTo>
                  <a:pt x="70" y="16"/>
                  <a:pt x="70" y="16"/>
                  <a:pt x="70" y="16"/>
                </a:cubicBezTo>
                <a:cubicBezTo>
                  <a:pt x="77" y="11"/>
                  <a:pt x="77" y="11"/>
                  <a:pt x="77" y="11"/>
                </a:cubicBezTo>
                <a:cubicBezTo>
                  <a:pt x="71" y="1"/>
                  <a:pt x="71" y="1"/>
                  <a:pt x="71" y="1"/>
                </a:cubicBezTo>
                <a:cubicBezTo>
                  <a:pt x="90" y="0"/>
                  <a:pt x="90" y="0"/>
                  <a:pt x="90" y="0"/>
                </a:cubicBezTo>
                <a:cubicBezTo>
                  <a:pt x="108" y="0"/>
                  <a:pt x="108" y="0"/>
                  <a:pt x="108" y="0"/>
                </a:cubicBezTo>
                <a:close/>
                <a:moveTo>
                  <a:pt x="22" y="88"/>
                </a:moveTo>
                <a:cubicBezTo>
                  <a:pt x="24" y="88"/>
                  <a:pt x="26" y="88"/>
                  <a:pt x="28" y="88"/>
                </a:cubicBezTo>
                <a:cubicBezTo>
                  <a:pt x="28" y="80"/>
                  <a:pt x="28" y="80"/>
                  <a:pt x="28" y="80"/>
                </a:cubicBezTo>
                <a:cubicBezTo>
                  <a:pt x="23" y="80"/>
                  <a:pt x="23" y="80"/>
                  <a:pt x="23" y="80"/>
                </a:cubicBezTo>
                <a:cubicBezTo>
                  <a:pt x="22" y="78"/>
                  <a:pt x="22" y="78"/>
                  <a:pt x="22" y="78"/>
                </a:cubicBezTo>
                <a:cubicBezTo>
                  <a:pt x="22" y="88"/>
                  <a:pt x="22" y="88"/>
                  <a:pt x="22" y="88"/>
                </a:cubicBezTo>
                <a:close/>
                <a:moveTo>
                  <a:pt x="10" y="88"/>
                </a:moveTo>
                <a:cubicBezTo>
                  <a:pt x="17" y="88"/>
                  <a:pt x="17" y="88"/>
                  <a:pt x="17" y="88"/>
                </a:cubicBezTo>
                <a:cubicBezTo>
                  <a:pt x="17" y="71"/>
                  <a:pt x="17" y="71"/>
                  <a:pt x="17" y="71"/>
                </a:cubicBezTo>
                <a:cubicBezTo>
                  <a:pt x="17" y="70"/>
                  <a:pt x="17" y="70"/>
                  <a:pt x="17" y="70"/>
                </a:cubicBezTo>
                <a:cubicBezTo>
                  <a:pt x="10" y="72"/>
                  <a:pt x="10" y="72"/>
                  <a:pt x="10" y="72"/>
                </a:cubicBezTo>
                <a:cubicBezTo>
                  <a:pt x="10" y="88"/>
                  <a:pt x="10" y="88"/>
                  <a:pt x="10" y="88"/>
                </a:cubicBezTo>
                <a:close/>
                <a:moveTo>
                  <a:pt x="33" y="88"/>
                </a:moveTo>
                <a:cubicBezTo>
                  <a:pt x="35" y="88"/>
                  <a:pt x="38" y="88"/>
                  <a:pt x="40" y="88"/>
                </a:cubicBezTo>
                <a:cubicBezTo>
                  <a:pt x="40" y="78"/>
                  <a:pt x="40" y="78"/>
                  <a:pt x="40" y="78"/>
                </a:cubicBezTo>
                <a:cubicBezTo>
                  <a:pt x="39" y="79"/>
                  <a:pt x="39" y="79"/>
                  <a:pt x="39" y="79"/>
                </a:cubicBezTo>
                <a:cubicBezTo>
                  <a:pt x="33" y="80"/>
                  <a:pt x="33" y="80"/>
                  <a:pt x="33" y="80"/>
                </a:cubicBezTo>
                <a:cubicBezTo>
                  <a:pt x="33" y="88"/>
                  <a:pt x="33" y="88"/>
                  <a:pt x="33" y="88"/>
                </a:cubicBezTo>
                <a:close/>
                <a:moveTo>
                  <a:pt x="45" y="88"/>
                </a:moveTo>
                <a:cubicBezTo>
                  <a:pt x="47" y="88"/>
                  <a:pt x="49" y="88"/>
                  <a:pt x="51" y="88"/>
                </a:cubicBezTo>
                <a:cubicBezTo>
                  <a:pt x="51" y="62"/>
                  <a:pt x="51" y="62"/>
                  <a:pt x="51" y="62"/>
                </a:cubicBezTo>
                <a:cubicBezTo>
                  <a:pt x="49" y="60"/>
                  <a:pt x="49" y="60"/>
                  <a:pt x="49" y="60"/>
                </a:cubicBezTo>
                <a:cubicBezTo>
                  <a:pt x="45" y="68"/>
                  <a:pt x="45" y="68"/>
                  <a:pt x="45" y="68"/>
                </a:cubicBezTo>
                <a:cubicBezTo>
                  <a:pt x="45" y="88"/>
                  <a:pt x="45" y="88"/>
                  <a:pt x="45" y="88"/>
                </a:cubicBezTo>
                <a:close/>
                <a:moveTo>
                  <a:pt x="56" y="88"/>
                </a:moveTo>
                <a:cubicBezTo>
                  <a:pt x="58" y="88"/>
                  <a:pt x="60" y="88"/>
                  <a:pt x="63" y="88"/>
                </a:cubicBezTo>
                <a:cubicBezTo>
                  <a:pt x="63" y="73"/>
                  <a:pt x="63" y="73"/>
                  <a:pt x="63" y="73"/>
                </a:cubicBezTo>
                <a:cubicBezTo>
                  <a:pt x="56" y="67"/>
                  <a:pt x="56" y="67"/>
                  <a:pt x="56" y="67"/>
                </a:cubicBezTo>
                <a:cubicBezTo>
                  <a:pt x="56" y="88"/>
                  <a:pt x="56" y="88"/>
                  <a:pt x="56" y="88"/>
                </a:cubicBezTo>
                <a:close/>
                <a:moveTo>
                  <a:pt x="68" y="88"/>
                </a:moveTo>
                <a:cubicBezTo>
                  <a:pt x="70" y="88"/>
                  <a:pt x="72" y="88"/>
                  <a:pt x="74" y="88"/>
                </a:cubicBezTo>
                <a:cubicBezTo>
                  <a:pt x="74" y="72"/>
                  <a:pt x="74" y="72"/>
                  <a:pt x="74" y="72"/>
                </a:cubicBezTo>
                <a:cubicBezTo>
                  <a:pt x="68" y="75"/>
                  <a:pt x="68" y="75"/>
                  <a:pt x="68" y="75"/>
                </a:cubicBezTo>
                <a:lnTo>
                  <a:pt x="68" y="88"/>
                </a:lnTo>
                <a:close/>
              </a:path>
            </a:pathLst>
          </a:custGeom>
          <a:solidFill>
            <a:schemeClr val="bg1"/>
          </a:solidFill>
          <a:ln>
            <a:noFill/>
          </a:ln>
        </p:spPr>
        <p:txBody>
          <a:bodyPr lIns="91438" tIns="45719" rIns="91438" bIns="45719"/>
          <a:lstStyle/>
          <a:p>
            <a:pPr defTabSz="687705" fontAlgn="base">
              <a:spcBef>
                <a:spcPct val="0"/>
              </a:spcBef>
              <a:spcAft>
                <a:spcPct val="0"/>
              </a:spcAft>
            </a:pPr>
            <a:endParaRPr lang="zh-CN" altLang="en-US">
              <a:solidFill>
                <a:srgbClr val="000000"/>
              </a:solidFill>
              <a:latin typeface="Arial" panose="020B0604020202020204" pitchFamily="34" charset="0"/>
            </a:endParaRPr>
          </a:p>
        </p:txBody>
      </p:sp>
      <p:grpSp>
        <p:nvGrpSpPr>
          <p:cNvPr id="27" name="Group 119"/>
          <p:cNvGrpSpPr/>
          <p:nvPr>
            <p:custDataLst>
              <p:tags r:id="rId25"/>
            </p:custDataLst>
          </p:nvPr>
        </p:nvGrpSpPr>
        <p:grpSpPr>
          <a:xfrm>
            <a:off x="6939888" y="1873497"/>
            <a:ext cx="408656" cy="391627"/>
            <a:chOff x="1168380" y="3486162"/>
            <a:chExt cx="381000" cy="365126"/>
          </a:xfrm>
          <a:solidFill>
            <a:schemeClr val="bg1"/>
          </a:solidFill>
        </p:grpSpPr>
        <p:sp>
          <p:nvSpPr>
            <p:cNvPr id="28" name="Freeform 16"/>
            <p:cNvSpPr/>
            <p:nvPr>
              <p:custDataLst>
                <p:tags r:id="rId26"/>
              </p:custDataLst>
            </p:nvPr>
          </p:nvSpPr>
          <p:spPr bwMode="auto">
            <a:xfrm>
              <a:off x="1223942" y="3643325"/>
              <a:ext cx="146050" cy="207963"/>
            </a:xfrm>
            <a:custGeom>
              <a:avLst/>
              <a:gdLst/>
              <a:ahLst/>
              <a:cxnLst>
                <a:cxn ang="0">
                  <a:pos x="125" y="101"/>
                </a:cxn>
                <a:cxn ang="0">
                  <a:pos x="125" y="231"/>
                </a:cxn>
                <a:cxn ang="0">
                  <a:pos x="125" y="231"/>
                </a:cxn>
                <a:cxn ang="0">
                  <a:pos x="124" y="237"/>
                </a:cxn>
                <a:cxn ang="0">
                  <a:pos x="122" y="243"/>
                </a:cxn>
                <a:cxn ang="0">
                  <a:pos x="119" y="248"/>
                </a:cxn>
                <a:cxn ang="0">
                  <a:pos x="115" y="253"/>
                </a:cxn>
                <a:cxn ang="0">
                  <a:pos x="110" y="257"/>
                </a:cxn>
                <a:cxn ang="0">
                  <a:pos x="105" y="260"/>
                </a:cxn>
                <a:cxn ang="0">
                  <a:pos x="99" y="262"/>
                </a:cxn>
                <a:cxn ang="0">
                  <a:pos x="93" y="263"/>
                </a:cxn>
                <a:cxn ang="0">
                  <a:pos x="93" y="263"/>
                </a:cxn>
                <a:cxn ang="0">
                  <a:pos x="93" y="263"/>
                </a:cxn>
                <a:cxn ang="0">
                  <a:pos x="87" y="262"/>
                </a:cxn>
                <a:cxn ang="0">
                  <a:pos x="80" y="260"/>
                </a:cxn>
                <a:cxn ang="0">
                  <a:pos x="74" y="257"/>
                </a:cxn>
                <a:cxn ang="0">
                  <a:pos x="69" y="253"/>
                </a:cxn>
                <a:cxn ang="0">
                  <a:pos x="66" y="248"/>
                </a:cxn>
                <a:cxn ang="0">
                  <a:pos x="63" y="243"/>
                </a:cxn>
                <a:cxn ang="0">
                  <a:pos x="61" y="237"/>
                </a:cxn>
                <a:cxn ang="0">
                  <a:pos x="61" y="231"/>
                </a:cxn>
                <a:cxn ang="0">
                  <a:pos x="61" y="101"/>
                </a:cxn>
                <a:cxn ang="0">
                  <a:pos x="16" y="101"/>
                </a:cxn>
                <a:cxn ang="0">
                  <a:pos x="16" y="101"/>
                </a:cxn>
                <a:cxn ang="0">
                  <a:pos x="10" y="100"/>
                </a:cxn>
                <a:cxn ang="0">
                  <a:pos x="5" y="99"/>
                </a:cxn>
                <a:cxn ang="0">
                  <a:pos x="1" y="95"/>
                </a:cxn>
                <a:cxn ang="0">
                  <a:pos x="0" y="91"/>
                </a:cxn>
                <a:cxn ang="0">
                  <a:pos x="0" y="87"/>
                </a:cxn>
                <a:cxn ang="0">
                  <a:pos x="0" y="82"/>
                </a:cxn>
                <a:cxn ang="0">
                  <a:pos x="3" y="77"/>
                </a:cxn>
                <a:cxn ang="0">
                  <a:pos x="7" y="73"/>
                </a:cxn>
                <a:cxn ang="0">
                  <a:pos x="69" y="11"/>
                </a:cxn>
                <a:cxn ang="0">
                  <a:pos x="69" y="11"/>
                </a:cxn>
                <a:cxn ang="0">
                  <a:pos x="75" y="6"/>
                </a:cxn>
                <a:cxn ang="0">
                  <a:pos x="80" y="2"/>
                </a:cxn>
                <a:cxn ang="0">
                  <a:pos x="87" y="0"/>
                </a:cxn>
                <a:cxn ang="0">
                  <a:pos x="93" y="0"/>
                </a:cxn>
                <a:cxn ang="0">
                  <a:pos x="98" y="0"/>
                </a:cxn>
                <a:cxn ang="0">
                  <a:pos x="104" y="2"/>
                </a:cxn>
                <a:cxn ang="0">
                  <a:pos x="110" y="6"/>
                </a:cxn>
                <a:cxn ang="0">
                  <a:pos x="115" y="11"/>
                </a:cxn>
                <a:cxn ang="0">
                  <a:pos x="178" y="73"/>
                </a:cxn>
                <a:cxn ang="0">
                  <a:pos x="178" y="73"/>
                </a:cxn>
                <a:cxn ang="0">
                  <a:pos x="182" y="77"/>
                </a:cxn>
                <a:cxn ang="0">
                  <a:pos x="184" y="82"/>
                </a:cxn>
                <a:cxn ang="0">
                  <a:pos x="184" y="86"/>
                </a:cxn>
                <a:cxn ang="0">
                  <a:pos x="184" y="91"/>
                </a:cxn>
                <a:cxn ang="0">
                  <a:pos x="182" y="95"/>
                </a:cxn>
                <a:cxn ang="0">
                  <a:pos x="178" y="97"/>
                </a:cxn>
                <a:cxn ang="0">
                  <a:pos x="173" y="100"/>
                </a:cxn>
                <a:cxn ang="0">
                  <a:pos x="166" y="101"/>
                </a:cxn>
                <a:cxn ang="0">
                  <a:pos x="125" y="101"/>
                </a:cxn>
              </a:cxnLst>
              <a:rect l="0" t="0" r="r" b="b"/>
              <a:pathLst>
                <a:path w="184" h="263">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grpFill/>
            <a:ln w="9525">
              <a:noFill/>
              <a:round/>
            </a:ln>
          </p:spPr>
          <p:txBody>
            <a:bodyPr lIns="121920" tIns="60960" rIns="121920" bIns="60960"/>
            <a:lstStyle/>
            <a:p>
              <a:pPr marL="0" marR="0" lvl="0" indent="0"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sysClr val="windowText" lastClr="000000"/>
                </a:solidFill>
                <a:effectLst/>
                <a:uLnTx/>
                <a:uFillTx/>
                <a:latin typeface="+mn-ea"/>
                <a:ea typeface="+mn-ea"/>
              </a:endParaRPr>
            </a:p>
          </p:txBody>
        </p:sp>
        <p:sp>
          <p:nvSpPr>
            <p:cNvPr id="29" name="Freeform 17"/>
            <p:cNvSpPr/>
            <p:nvPr>
              <p:custDataLst>
                <p:tags r:id="rId27"/>
              </p:custDataLst>
            </p:nvPr>
          </p:nvSpPr>
          <p:spPr bwMode="auto">
            <a:xfrm>
              <a:off x="1168380" y="3486162"/>
              <a:ext cx="381000" cy="266700"/>
            </a:xfrm>
            <a:custGeom>
              <a:avLst/>
              <a:gdLst/>
              <a:ahLst/>
              <a:cxnLst>
                <a:cxn ang="0">
                  <a:pos x="392" y="125"/>
                </a:cxn>
                <a:cxn ang="0">
                  <a:pos x="420" y="136"/>
                </a:cxn>
                <a:cxn ang="0">
                  <a:pos x="445" y="153"/>
                </a:cxn>
                <a:cxn ang="0">
                  <a:pos x="463" y="175"/>
                </a:cxn>
                <a:cxn ang="0">
                  <a:pos x="476" y="200"/>
                </a:cxn>
                <a:cxn ang="0">
                  <a:pos x="480" y="227"/>
                </a:cxn>
                <a:cxn ang="0">
                  <a:pos x="480" y="237"/>
                </a:cxn>
                <a:cxn ang="0">
                  <a:pos x="472" y="264"/>
                </a:cxn>
                <a:cxn ang="0">
                  <a:pos x="457" y="289"/>
                </a:cxn>
                <a:cxn ang="0">
                  <a:pos x="435" y="310"/>
                </a:cxn>
                <a:cxn ang="0">
                  <a:pos x="408" y="325"/>
                </a:cxn>
                <a:cxn ang="0">
                  <a:pos x="376" y="334"/>
                </a:cxn>
                <a:cxn ang="0">
                  <a:pos x="376" y="220"/>
                </a:cxn>
                <a:cxn ang="0">
                  <a:pos x="362" y="195"/>
                </a:cxn>
                <a:cxn ang="0">
                  <a:pos x="347" y="185"/>
                </a:cxn>
                <a:cxn ang="0">
                  <a:pos x="329" y="182"/>
                </a:cxn>
                <a:cxn ang="0">
                  <a:pos x="301" y="190"/>
                </a:cxn>
                <a:cxn ang="0">
                  <a:pos x="288" y="203"/>
                </a:cxn>
                <a:cxn ang="0">
                  <a:pos x="280" y="230"/>
                </a:cxn>
                <a:cxn ang="0">
                  <a:pos x="210" y="315"/>
                </a:cxn>
                <a:cxn ang="0">
                  <a:pos x="246" y="313"/>
                </a:cxn>
                <a:cxn ang="0">
                  <a:pos x="259" y="306"/>
                </a:cxn>
                <a:cxn ang="0">
                  <a:pos x="268" y="295"/>
                </a:cxn>
                <a:cxn ang="0">
                  <a:pos x="268" y="277"/>
                </a:cxn>
                <a:cxn ang="0">
                  <a:pos x="258" y="259"/>
                </a:cxn>
                <a:cxn ang="0">
                  <a:pos x="188" y="190"/>
                </a:cxn>
                <a:cxn ang="0">
                  <a:pos x="162" y="182"/>
                </a:cxn>
                <a:cxn ang="0">
                  <a:pos x="143" y="185"/>
                </a:cxn>
                <a:cxn ang="0">
                  <a:pos x="65" y="259"/>
                </a:cxn>
                <a:cxn ang="0">
                  <a:pos x="54" y="278"/>
                </a:cxn>
                <a:cxn ang="0">
                  <a:pos x="54" y="295"/>
                </a:cxn>
                <a:cxn ang="0">
                  <a:pos x="59" y="304"/>
                </a:cxn>
                <a:cxn ang="0">
                  <a:pos x="67" y="310"/>
                </a:cxn>
                <a:cxn ang="0">
                  <a:pos x="114" y="315"/>
                </a:cxn>
                <a:cxn ang="0">
                  <a:pos x="101" y="334"/>
                </a:cxn>
                <a:cxn ang="0">
                  <a:pos x="69" y="324"/>
                </a:cxn>
                <a:cxn ang="0">
                  <a:pos x="41" y="306"/>
                </a:cxn>
                <a:cxn ang="0">
                  <a:pos x="20" y="284"/>
                </a:cxn>
                <a:cxn ang="0">
                  <a:pos x="5" y="257"/>
                </a:cxn>
                <a:cxn ang="0">
                  <a:pos x="0" y="227"/>
                </a:cxn>
                <a:cxn ang="0">
                  <a:pos x="1" y="219"/>
                </a:cxn>
                <a:cxn ang="0">
                  <a:pos x="7" y="191"/>
                </a:cxn>
                <a:cxn ang="0">
                  <a:pos x="22" y="167"/>
                </a:cxn>
                <a:cxn ang="0">
                  <a:pos x="43" y="147"/>
                </a:cxn>
                <a:cxn ang="0">
                  <a:pos x="69" y="132"/>
                </a:cxn>
                <a:cxn ang="0">
                  <a:pos x="99" y="122"/>
                </a:cxn>
                <a:cxn ang="0">
                  <a:pos x="99" y="118"/>
                </a:cxn>
                <a:cxn ang="0">
                  <a:pos x="105" y="84"/>
                </a:cxn>
                <a:cxn ang="0">
                  <a:pos x="123" y="53"/>
                </a:cxn>
                <a:cxn ang="0">
                  <a:pos x="151" y="27"/>
                </a:cxn>
                <a:cxn ang="0">
                  <a:pos x="185" y="10"/>
                </a:cxn>
                <a:cxn ang="0">
                  <a:pos x="226" y="1"/>
                </a:cxn>
                <a:cxn ang="0">
                  <a:pos x="255" y="1"/>
                </a:cxn>
                <a:cxn ang="0">
                  <a:pos x="295" y="10"/>
                </a:cxn>
                <a:cxn ang="0">
                  <a:pos x="330" y="27"/>
                </a:cxn>
                <a:cxn ang="0">
                  <a:pos x="357" y="53"/>
                </a:cxn>
                <a:cxn ang="0">
                  <a:pos x="374" y="84"/>
                </a:cxn>
                <a:cxn ang="0">
                  <a:pos x="381" y="118"/>
                </a:cxn>
                <a:cxn ang="0">
                  <a:pos x="381" y="122"/>
                </a:cxn>
              </a:cxnLst>
              <a:rect l="0" t="0" r="r" b="b"/>
              <a:pathLst>
                <a:path w="480" h="336">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grpFill/>
            <a:ln w="9525">
              <a:noFill/>
              <a:round/>
            </a:ln>
          </p:spPr>
          <p:txBody>
            <a:bodyPr lIns="121920" tIns="60960" rIns="121920" bIns="60960"/>
            <a:lstStyle/>
            <a:p>
              <a:pPr marL="0" marR="0" lvl="0" indent="0"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sysClr val="windowText" lastClr="000000"/>
                </a:solidFill>
                <a:effectLst/>
                <a:uLnTx/>
                <a:uFillTx/>
                <a:latin typeface="+mn-ea"/>
                <a:ea typeface="+mn-ea"/>
              </a:endParaRPr>
            </a:p>
          </p:txBody>
        </p:sp>
        <p:sp>
          <p:nvSpPr>
            <p:cNvPr id="30" name="Freeform 18"/>
            <p:cNvSpPr/>
            <p:nvPr>
              <p:custDataLst>
                <p:tags r:id="rId28"/>
              </p:custDataLst>
            </p:nvPr>
          </p:nvSpPr>
          <p:spPr bwMode="auto">
            <a:xfrm>
              <a:off x="1355705" y="3643325"/>
              <a:ext cx="147638" cy="207963"/>
            </a:xfrm>
            <a:custGeom>
              <a:avLst/>
              <a:gdLst/>
              <a:ahLst/>
              <a:cxnLst>
                <a:cxn ang="0">
                  <a:pos x="126" y="162"/>
                </a:cxn>
                <a:cxn ang="0">
                  <a:pos x="126" y="32"/>
                </a:cxn>
                <a:cxn ang="0">
                  <a:pos x="126" y="32"/>
                </a:cxn>
                <a:cxn ang="0">
                  <a:pos x="125" y="26"/>
                </a:cxn>
                <a:cxn ang="0">
                  <a:pos x="123" y="19"/>
                </a:cxn>
                <a:cxn ang="0">
                  <a:pos x="120" y="13"/>
                </a:cxn>
                <a:cxn ang="0">
                  <a:pos x="116" y="8"/>
                </a:cxn>
                <a:cxn ang="0">
                  <a:pos x="111" y="5"/>
                </a:cxn>
                <a:cxn ang="0">
                  <a:pos x="106" y="2"/>
                </a:cxn>
                <a:cxn ang="0">
                  <a:pos x="100" y="0"/>
                </a:cxn>
                <a:cxn ang="0">
                  <a:pos x="94" y="0"/>
                </a:cxn>
                <a:cxn ang="0">
                  <a:pos x="94" y="0"/>
                </a:cxn>
                <a:cxn ang="0">
                  <a:pos x="94" y="0"/>
                </a:cxn>
                <a:cxn ang="0">
                  <a:pos x="86" y="0"/>
                </a:cxn>
                <a:cxn ang="0">
                  <a:pos x="80" y="2"/>
                </a:cxn>
                <a:cxn ang="0">
                  <a:pos x="75" y="5"/>
                </a:cxn>
                <a:cxn ang="0">
                  <a:pos x="70" y="8"/>
                </a:cxn>
                <a:cxn ang="0">
                  <a:pos x="66" y="13"/>
                </a:cxn>
                <a:cxn ang="0">
                  <a:pos x="64" y="19"/>
                </a:cxn>
                <a:cxn ang="0">
                  <a:pos x="62" y="26"/>
                </a:cxn>
                <a:cxn ang="0">
                  <a:pos x="62" y="32"/>
                </a:cxn>
                <a:cxn ang="0">
                  <a:pos x="62" y="162"/>
                </a:cxn>
                <a:cxn ang="0">
                  <a:pos x="17" y="162"/>
                </a:cxn>
                <a:cxn ang="0">
                  <a:pos x="17" y="162"/>
                </a:cxn>
                <a:cxn ang="0">
                  <a:pos x="11" y="162"/>
                </a:cxn>
                <a:cxn ang="0">
                  <a:pos x="6" y="164"/>
                </a:cxn>
                <a:cxn ang="0">
                  <a:pos x="2" y="167"/>
                </a:cxn>
                <a:cxn ang="0">
                  <a:pos x="1" y="170"/>
                </a:cxn>
                <a:cxn ang="0">
                  <a:pos x="0" y="175"/>
                </a:cxn>
                <a:cxn ang="0">
                  <a:pos x="1" y="179"/>
                </a:cxn>
                <a:cxn ang="0">
                  <a:pos x="3" y="184"/>
                </a:cxn>
                <a:cxn ang="0">
                  <a:pos x="7" y="189"/>
                </a:cxn>
                <a:cxn ang="0">
                  <a:pos x="70" y="251"/>
                </a:cxn>
                <a:cxn ang="0">
                  <a:pos x="70" y="251"/>
                </a:cxn>
                <a:cxn ang="0">
                  <a:pos x="76" y="256"/>
                </a:cxn>
                <a:cxn ang="0">
                  <a:pos x="81" y="259"/>
                </a:cxn>
                <a:cxn ang="0">
                  <a:pos x="88" y="262"/>
                </a:cxn>
                <a:cxn ang="0">
                  <a:pos x="92" y="263"/>
                </a:cxn>
                <a:cxn ang="0">
                  <a:pos x="99" y="262"/>
                </a:cxn>
                <a:cxn ang="0">
                  <a:pos x="105" y="259"/>
                </a:cxn>
                <a:cxn ang="0">
                  <a:pos x="110" y="256"/>
                </a:cxn>
                <a:cxn ang="0">
                  <a:pos x="116" y="251"/>
                </a:cxn>
                <a:cxn ang="0">
                  <a:pos x="179" y="189"/>
                </a:cxn>
                <a:cxn ang="0">
                  <a:pos x="179" y="189"/>
                </a:cxn>
                <a:cxn ang="0">
                  <a:pos x="183" y="185"/>
                </a:cxn>
                <a:cxn ang="0">
                  <a:pos x="184" y="180"/>
                </a:cxn>
                <a:cxn ang="0">
                  <a:pos x="185" y="175"/>
                </a:cxn>
                <a:cxn ang="0">
                  <a:pos x="185" y="171"/>
                </a:cxn>
                <a:cxn ang="0">
                  <a:pos x="183" y="168"/>
                </a:cxn>
                <a:cxn ang="0">
                  <a:pos x="179" y="164"/>
                </a:cxn>
                <a:cxn ang="0">
                  <a:pos x="173" y="162"/>
                </a:cxn>
                <a:cxn ang="0">
                  <a:pos x="165" y="162"/>
                </a:cxn>
                <a:cxn ang="0">
                  <a:pos x="126" y="162"/>
                </a:cxn>
              </a:cxnLst>
              <a:rect l="0" t="0" r="r" b="b"/>
              <a:pathLst>
                <a:path w="185" h="263">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grpFill/>
            <a:ln w="9525">
              <a:noFill/>
              <a:round/>
            </a:ln>
          </p:spPr>
          <p:txBody>
            <a:bodyPr lIns="121920" tIns="60960" rIns="121920" bIns="60960"/>
            <a:lstStyle/>
            <a:p>
              <a:pPr marL="0" marR="0" lvl="0" indent="0" defTabSz="914400" eaLnBrk="1" fontAlgn="auto" latinLnBrk="0" hangingPunct="1">
                <a:lnSpc>
                  <a:spcPct val="100000"/>
                </a:lnSpc>
                <a:spcBef>
                  <a:spcPts val="0"/>
                </a:spcBef>
                <a:spcAft>
                  <a:spcPts val="0"/>
                </a:spcAft>
                <a:buClrTx/>
                <a:buSzTx/>
                <a:buFontTx/>
                <a:buNone/>
                <a:defRPr/>
              </a:pPr>
              <a:endParaRPr kumimoji="0" lang="en-US" sz="3200" b="0" i="0" u="none" strike="noStrike" kern="0" cap="none" spc="0" normalizeH="0" baseline="0" noProof="0">
                <a:ln>
                  <a:noFill/>
                </a:ln>
                <a:solidFill>
                  <a:sysClr val="windowText" lastClr="000000"/>
                </a:solidFill>
                <a:effectLst/>
                <a:uLnTx/>
                <a:uFillTx/>
                <a:latin typeface="+mn-ea"/>
                <a:ea typeface="+mn-ea"/>
              </a:endParaRPr>
            </a:p>
          </p:txBody>
        </p:sp>
      </p:grpSp>
      <p:sp>
        <p:nvSpPr>
          <p:cNvPr id="31" name="Freeform 13"/>
          <p:cNvSpPr>
            <a:spLocks noEditPoints="1"/>
          </p:cNvSpPr>
          <p:nvPr>
            <p:custDataLst>
              <p:tags r:id="rId29"/>
            </p:custDataLst>
          </p:nvPr>
        </p:nvSpPr>
        <p:spPr bwMode="auto">
          <a:xfrm>
            <a:off x="9091464" y="1871567"/>
            <a:ext cx="306073" cy="422445"/>
          </a:xfrm>
          <a:custGeom>
            <a:avLst/>
            <a:gdLst>
              <a:gd name="T0" fmla="*/ 62 w 81"/>
              <a:gd name="T1" fmla="*/ 37 h 112"/>
              <a:gd name="T2" fmla="*/ 74 w 81"/>
              <a:gd name="T3" fmla="*/ 36 h 112"/>
              <a:gd name="T4" fmla="*/ 69 w 81"/>
              <a:gd name="T5" fmla="*/ 43 h 112"/>
              <a:gd name="T6" fmla="*/ 69 w 81"/>
              <a:gd name="T7" fmla="*/ 100 h 112"/>
              <a:gd name="T8" fmla="*/ 12 w 81"/>
              <a:gd name="T9" fmla="*/ 100 h 112"/>
              <a:gd name="T10" fmla="*/ 12 w 81"/>
              <a:gd name="T11" fmla="*/ 43 h 112"/>
              <a:gd name="T12" fmla="*/ 36 w 81"/>
              <a:gd name="T13" fmla="*/ 27 h 112"/>
              <a:gd name="T14" fmla="*/ 29 w 81"/>
              <a:gd name="T15" fmla="*/ 21 h 112"/>
              <a:gd name="T16" fmla="*/ 22 w 81"/>
              <a:gd name="T17" fmla="*/ 12 h 112"/>
              <a:gd name="T18" fmla="*/ 41 w 81"/>
              <a:gd name="T19" fmla="*/ 0 h 112"/>
              <a:gd name="T20" fmla="*/ 59 w 81"/>
              <a:gd name="T21" fmla="*/ 12 h 112"/>
              <a:gd name="T22" fmla="*/ 52 w 81"/>
              <a:gd name="T23" fmla="*/ 21 h 112"/>
              <a:gd name="T24" fmla="*/ 45 w 81"/>
              <a:gd name="T25" fmla="*/ 27 h 112"/>
              <a:gd name="T26" fmla="*/ 29 w 81"/>
              <a:gd name="T27" fmla="*/ 15 h 112"/>
              <a:gd name="T28" fmla="*/ 52 w 81"/>
              <a:gd name="T29" fmla="*/ 14 h 112"/>
              <a:gd name="T30" fmla="*/ 53 w 81"/>
              <a:gd name="T31" fmla="*/ 12 h 112"/>
              <a:gd name="T32" fmla="*/ 41 w 81"/>
              <a:gd name="T33" fmla="*/ 5 h 112"/>
              <a:gd name="T34" fmla="*/ 28 w 81"/>
              <a:gd name="T35" fmla="*/ 12 h 112"/>
              <a:gd name="T36" fmla="*/ 20 w 81"/>
              <a:gd name="T37" fmla="*/ 53 h 112"/>
              <a:gd name="T38" fmla="*/ 27 w 81"/>
              <a:gd name="T39" fmla="*/ 56 h 112"/>
              <a:gd name="T40" fmla="*/ 20 w 81"/>
              <a:gd name="T41" fmla="*/ 53 h 112"/>
              <a:gd name="T42" fmla="*/ 27 w 81"/>
              <a:gd name="T43" fmla="*/ 87 h 112"/>
              <a:gd name="T44" fmla="*/ 20 w 81"/>
              <a:gd name="T45" fmla="*/ 90 h 112"/>
              <a:gd name="T46" fmla="*/ 61 w 81"/>
              <a:gd name="T47" fmla="*/ 90 h 112"/>
              <a:gd name="T48" fmla="*/ 54 w 81"/>
              <a:gd name="T49" fmla="*/ 87 h 112"/>
              <a:gd name="T50" fmla="*/ 61 w 81"/>
              <a:gd name="T51" fmla="*/ 90 h 112"/>
              <a:gd name="T52" fmla="*/ 61 w 81"/>
              <a:gd name="T53" fmla="*/ 70 h 112"/>
              <a:gd name="T54" fmla="*/ 68 w 81"/>
              <a:gd name="T55" fmla="*/ 73 h 112"/>
              <a:gd name="T56" fmla="*/ 42 w 81"/>
              <a:gd name="T57" fmla="*/ 99 h 112"/>
              <a:gd name="T58" fmla="*/ 39 w 81"/>
              <a:gd name="T59" fmla="*/ 92 h 112"/>
              <a:gd name="T60" fmla="*/ 42 w 81"/>
              <a:gd name="T61" fmla="*/ 99 h 112"/>
              <a:gd name="T62" fmla="*/ 20 w 81"/>
              <a:gd name="T63" fmla="*/ 73 h 112"/>
              <a:gd name="T64" fmla="*/ 13 w 81"/>
              <a:gd name="T65" fmla="*/ 70 h 112"/>
              <a:gd name="T66" fmla="*/ 39 w 81"/>
              <a:gd name="T67" fmla="*/ 44 h 112"/>
              <a:gd name="T68" fmla="*/ 42 w 81"/>
              <a:gd name="T69" fmla="*/ 51 h 112"/>
              <a:gd name="T70" fmla="*/ 39 w 81"/>
              <a:gd name="T71" fmla="*/ 44 h 112"/>
              <a:gd name="T72" fmla="*/ 45 w 81"/>
              <a:gd name="T73" fmla="*/ 68 h 112"/>
              <a:gd name="T74" fmla="*/ 54 w 81"/>
              <a:gd name="T75" fmla="*/ 49 h 112"/>
              <a:gd name="T76" fmla="*/ 38 w 81"/>
              <a:gd name="T77" fmla="*/ 67 h 112"/>
              <a:gd name="T78" fmla="*/ 43 w 81"/>
              <a:gd name="T79" fmla="*/ 78 h 112"/>
              <a:gd name="T80" fmla="*/ 58 w 81"/>
              <a:gd name="T81" fmla="*/ 82 h 112"/>
              <a:gd name="T82" fmla="*/ 46 w 81"/>
              <a:gd name="T83" fmla="*/ 73 h 112"/>
              <a:gd name="T84" fmla="*/ 61 w 81"/>
              <a:gd name="T85" fmla="*/ 51 h 112"/>
              <a:gd name="T86" fmla="*/ 20 w 81"/>
              <a:gd name="T87" fmla="*/ 51 h 112"/>
              <a:gd name="T88" fmla="*/ 20 w 81"/>
              <a:gd name="T89" fmla="*/ 92 h 112"/>
              <a:gd name="T90" fmla="*/ 61 w 81"/>
              <a:gd name="T91" fmla="*/ 92 h 112"/>
              <a:gd name="T92" fmla="*/ 61 w 81"/>
              <a:gd name="T93" fmla="*/ 51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81" h="112">
                <a:moveTo>
                  <a:pt x="45" y="31"/>
                </a:moveTo>
                <a:cubicBezTo>
                  <a:pt x="51" y="32"/>
                  <a:pt x="57" y="34"/>
                  <a:pt x="62" y="37"/>
                </a:cubicBezTo>
                <a:cubicBezTo>
                  <a:pt x="68" y="31"/>
                  <a:pt x="68" y="31"/>
                  <a:pt x="68" y="31"/>
                </a:cubicBezTo>
                <a:cubicBezTo>
                  <a:pt x="74" y="36"/>
                  <a:pt x="74" y="36"/>
                  <a:pt x="74" y="36"/>
                </a:cubicBezTo>
                <a:cubicBezTo>
                  <a:pt x="69" y="42"/>
                  <a:pt x="69" y="42"/>
                  <a:pt x="69" y="42"/>
                </a:cubicBezTo>
                <a:cubicBezTo>
                  <a:pt x="69" y="43"/>
                  <a:pt x="69" y="43"/>
                  <a:pt x="69" y="43"/>
                </a:cubicBezTo>
                <a:cubicBezTo>
                  <a:pt x="77" y="50"/>
                  <a:pt x="81" y="60"/>
                  <a:pt x="81" y="72"/>
                </a:cubicBezTo>
                <a:cubicBezTo>
                  <a:pt x="81" y="83"/>
                  <a:pt x="77" y="93"/>
                  <a:pt x="69" y="100"/>
                </a:cubicBezTo>
                <a:cubicBezTo>
                  <a:pt x="62" y="108"/>
                  <a:pt x="52" y="112"/>
                  <a:pt x="41" y="112"/>
                </a:cubicBezTo>
                <a:cubicBezTo>
                  <a:pt x="29" y="112"/>
                  <a:pt x="19" y="108"/>
                  <a:pt x="12" y="100"/>
                </a:cubicBezTo>
                <a:cubicBezTo>
                  <a:pt x="5" y="93"/>
                  <a:pt x="0" y="83"/>
                  <a:pt x="0" y="72"/>
                </a:cubicBezTo>
                <a:cubicBezTo>
                  <a:pt x="0" y="60"/>
                  <a:pt x="5" y="50"/>
                  <a:pt x="12" y="43"/>
                </a:cubicBezTo>
                <a:cubicBezTo>
                  <a:pt x="18" y="37"/>
                  <a:pt x="27" y="32"/>
                  <a:pt x="36" y="31"/>
                </a:cubicBezTo>
                <a:cubicBezTo>
                  <a:pt x="36" y="27"/>
                  <a:pt x="36" y="27"/>
                  <a:pt x="36" y="27"/>
                </a:cubicBezTo>
                <a:cubicBezTo>
                  <a:pt x="29" y="27"/>
                  <a:pt x="29" y="27"/>
                  <a:pt x="29" y="27"/>
                </a:cubicBezTo>
                <a:cubicBezTo>
                  <a:pt x="29" y="21"/>
                  <a:pt x="29" y="21"/>
                  <a:pt x="29" y="21"/>
                </a:cubicBezTo>
                <a:cubicBezTo>
                  <a:pt x="29" y="21"/>
                  <a:pt x="29" y="21"/>
                  <a:pt x="28" y="21"/>
                </a:cubicBezTo>
                <a:cubicBezTo>
                  <a:pt x="25" y="19"/>
                  <a:pt x="22" y="15"/>
                  <a:pt x="22" y="12"/>
                </a:cubicBezTo>
                <a:cubicBezTo>
                  <a:pt x="22" y="8"/>
                  <a:pt x="25" y="5"/>
                  <a:pt x="28" y="3"/>
                </a:cubicBezTo>
                <a:cubicBezTo>
                  <a:pt x="32" y="1"/>
                  <a:pt x="36" y="0"/>
                  <a:pt x="41" y="0"/>
                </a:cubicBezTo>
                <a:cubicBezTo>
                  <a:pt x="45" y="0"/>
                  <a:pt x="50" y="1"/>
                  <a:pt x="53" y="3"/>
                </a:cubicBezTo>
                <a:cubicBezTo>
                  <a:pt x="57" y="5"/>
                  <a:pt x="59" y="8"/>
                  <a:pt x="59" y="12"/>
                </a:cubicBezTo>
                <a:cubicBezTo>
                  <a:pt x="59" y="15"/>
                  <a:pt x="57" y="19"/>
                  <a:pt x="53" y="21"/>
                </a:cubicBezTo>
                <a:cubicBezTo>
                  <a:pt x="53" y="21"/>
                  <a:pt x="52" y="21"/>
                  <a:pt x="52" y="21"/>
                </a:cubicBezTo>
                <a:cubicBezTo>
                  <a:pt x="52" y="27"/>
                  <a:pt x="52" y="27"/>
                  <a:pt x="52" y="27"/>
                </a:cubicBezTo>
                <a:cubicBezTo>
                  <a:pt x="45" y="27"/>
                  <a:pt x="45" y="27"/>
                  <a:pt x="45" y="27"/>
                </a:cubicBezTo>
                <a:cubicBezTo>
                  <a:pt x="45" y="31"/>
                  <a:pt x="45" y="31"/>
                  <a:pt x="45" y="31"/>
                </a:cubicBezTo>
                <a:close/>
                <a:moveTo>
                  <a:pt x="29" y="15"/>
                </a:moveTo>
                <a:cubicBezTo>
                  <a:pt x="29" y="14"/>
                  <a:pt x="29" y="14"/>
                  <a:pt x="29" y="14"/>
                </a:cubicBezTo>
                <a:cubicBezTo>
                  <a:pt x="52" y="14"/>
                  <a:pt x="52" y="14"/>
                  <a:pt x="52" y="14"/>
                </a:cubicBezTo>
                <a:cubicBezTo>
                  <a:pt x="52" y="15"/>
                  <a:pt x="52" y="15"/>
                  <a:pt x="52" y="15"/>
                </a:cubicBezTo>
                <a:cubicBezTo>
                  <a:pt x="53" y="14"/>
                  <a:pt x="53" y="13"/>
                  <a:pt x="53" y="12"/>
                </a:cubicBezTo>
                <a:cubicBezTo>
                  <a:pt x="53" y="10"/>
                  <a:pt x="52" y="9"/>
                  <a:pt x="50" y="8"/>
                </a:cubicBezTo>
                <a:cubicBezTo>
                  <a:pt x="48" y="6"/>
                  <a:pt x="44" y="5"/>
                  <a:pt x="41" y="5"/>
                </a:cubicBezTo>
                <a:cubicBezTo>
                  <a:pt x="37" y="5"/>
                  <a:pt x="33" y="6"/>
                  <a:pt x="31" y="8"/>
                </a:cubicBezTo>
                <a:cubicBezTo>
                  <a:pt x="29" y="9"/>
                  <a:pt x="28" y="10"/>
                  <a:pt x="28" y="12"/>
                </a:cubicBezTo>
                <a:cubicBezTo>
                  <a:pt x="28" y="13"/>
                  <a:pt x="28" y="14"/>
                  <a:pt x="29" y="15"/>
                </a:cubicBezTo>
                <a:close/>
                <a:moveTo>
                  <a:pt x="20" y="53"/>
                </a:moveTo>
                <a:cubicBezTo>
                  <a:pt x="25" y="58"/>
                  <a:pt x="25" y="58"/>
                  <a:pt x="25" y="58"/>
                </a:cubicBezTo>
                <a:cubicBezTo>
                  <a:pt x="27" y="56"/>
                  <a:pt x="27" y="56"/>
                  <a:pt x="27" y="56"/>
                </a:cubicBezTo>
                <a:cubicBezTo>
                  <a:pt x="22" y="51"/>
                  <a:pt x="22" y="51"/>
                  <a:pt x="22" y="51"/>
                </a:cubicBezTo>
                <a:cubicBezTo>
                  <a:pt x="20" y="53"/>
                  <a:pt x="20" y="53"/>
                  <a:pt x="20" y="53"/>
                </a:cubicBezTo>
                <a:close/>
                <a:moveTo>
                  <a:pt x="22" y="92"/>
                </a:moveTo>
                <a:cubicBezTo>
                  <a:pt x="27" y="87"/>
                  <a:pt x="27" y="87"/>
                  <a:pt x="27" y="87"/>
                </a:cubicBezTo>
                <a:cubicBezTo>
                  <a:pt x="25" y="85"/>
                  <a:pt x="25" y="85"/>
                  <a:pt x="25" y="85"/>
                </a:cubicBezTo>
                <a:cubicBezTo>
                  <a:pt x="20" y="90"/>
                  <a:pt x="20" y="90"/>
                  <a:pt x="20" y="90"/>
                </a:cubicBezTo>
                <a:cubicBezTo>
                  <a:pt x="22" y="92"/>
                  <a:pt x="22" y="92"/>
                  <a:pt x="22" y="92"/>
                </a:cubicBezTo>
                <a:close/>
                <a:moveTo>
                  <a:pt x="61" y="90"/>
                </a:moveTo>
                <a:cubicBezTo>
                  <a:pt x="56" y="85"/>
                  <a:pt x="56" y="85"/>
                  <a:pt x="56" y="85"/>
                </a:cubicBezTo>
                <a:cubicBezTo>
                  <a:pt x="54" y="87"/>
                  <a:pt x="54" y="87"/>
                  <a:pt x="54" y="87"/>
                </a:cubicBezTo>
                <a:cubicBezTo>
                  <a:pt x="59" y="92"/>
                  <a:pt x="59" y="92"/>
                  <a:pt x="59" y="92"/>
                </a:cubicBezTo>
                <a:cubicBezTo>
                  <a:pt x="61" y="90"/>
                  <a:pt x="61" y="90"/>
                  <a:pt x="61" y="90"/>
                </a:cubicBezTo>
                <a:close/>
                <a:moveTo>
                  <a:pt x="68" y="70"/>
                </a:moveTo>
                <a:cubicBezTo>
                  <a:pt x="61" y="70"/>
                  <a:pt x="61" y="70"/>
                  <a:pt x="61" y="70"/>
                </a:cubicBezTo>
                <a:cubicBezTo>
                  <a:pt x="61" y="73"/>
                  <a:pt x="61" y="73"/>
                  <a:pt x="61" y="73"/>
                </a:cubicBezTo>
                <a:cubicBezTo>
                  <a:pt x="68" y="73"/>
                  <a:pt x="68" y="73"/>
                  <a:pt x="68" y="73"/>
                </a:cubicBezTo>
                <a:cubicBezTo>
                  <a:pt x="68" y="70"/>
                  <a:pt x="68" y="70"/>
                  <a:pt x="68" y="70"/>
                </a:cubicBezTo>
                <a:close/>
                <a:moveTo>
                  <a:pt x="42" y="99"/>
                </a:moveTo>
                <a:cubicBezTo>
                  <a:pt x="42" y="92"/>
                  <a:pt x="42" y="92"/>
                  <a:pt x="42" y="92"/>
                </a:cubicBezTo>
                <a:cubicBezTo>
                  <a:pt x="39" y="92"/>
                  <a:pt x="39" y="92"/>
                  <a:pt x="39" y="92"/>
                </a:cubicBezTo>
                <a:cubicBezTo>
                  <a:pt x="39" y="99"/>
                  <a:pt x="39" y="99"/>
                  <a:pt x="39" y="99"/>
                </a:cubicBezTo>
                <a:cubicBezTo>
                  <a:pt x="42" y="99"/>
                  <a:pt x="42" y="99"/>
                  <a:pt x="42" y="99"/>
                </a:cubicBezTo>
                <a:close/>
                <a:moveTo>
                  <a:pt x="13" y="73"/>
                </a:moveTo>
                <a:cubicBezTo>
                  <a:pt x="20" y="73"/>
                  <a:pt x="20" y="73"/>
                  <a:pt x="20" y="73"/>
                </a:cubicBezTo>
                <a:cubicBezTo>
                  <a:pt x="20" y="70"/>
                  <a:pt x="20" y="70"/>
                  <a:pt x="20" y="70"/>
                </a:cubicBezTo>
                <a:cubicBezTo>
                  <a:pt x="13" y="70"/>
                  <a:pt x="13" y="70"/>
                  <a:pt x="13" y="70"/>
                </a:cubicBezTo>
                <a:cubicBezTo>
                  <a:pt x="13" y="73"/>
                  <a:pt x="13" y="73"/>
                  <a:pt x="13" y="73"/>
                </a:cubicBezTo>
                <a:close/>
                <a:moveTo>
                  <a:pt x="39" y="44"/>
                </a:moveTo>
                <a:cubicBezTo>
                  <a:pt x="39" y="51"/>
                  <a:pt x="39" y="51"/>
                  <a:pt x="39" y="51"/>
                </a:cubicBezTo>
                <a:cubicBezTo>
                  <a:pt x="42" y="51"/>
                  <a:pt x="42" y="51"/>
                  <a:pt x="42" y="51"/>
                </a:cubicBezTo>
                <a:cubicBezTo>
                  <a:pt x="42" y="44"/>
                  <a:pt x="42" y="44"/>
                  <a:pt x="42" y="44"/>
                </a:cubicBezTo>
                <a:cubicBezTo>
                  <a:pt x="39" y="44"/>
                  <a:pt x="39" y="44"/>
                  <a:pt x="39" y="44"/>
                </a:cubicBezTo>
                <a:close/>
                <a:moveTo>
                  <a:pt x="46" y="70"/>
                </a:moveTo>
                <a:cubicBezTo>
                  <a:pt x="45" y="69"/>
                  <a:pt x="45" y="69"/>
                  <a:pt x="45" y="68"/>
                </a:cubicBezTo>
                <a:cubicBezTo>
                  <a:pt x="49" y="63"/>
                  <a:pt x="53" y="57"/>
                  <a:pt x="57" y="51"/>
                </a:cubicBezTo>
                <a:cubicBezTo>
                  <a:pt x="56" y="50"/>
                  <a:pt x="55" y="49"/>
                  <a:pt x="54" y="49"/>
                </a:cubicBezTo>
                <a:cubicBezTo>
                  <a:pt x="49" y="54"/>
                  <a:pt x="45" y="60"/>
                  <a:pt x="41" y="67"/>
                </a:cubicBezTo>
                <a:cubicBezTo>
                  <a:pt x="40" y="66"/>
                  <a:pt x="39" y="66"/>
                  <a:pt x="38" y="67"/>
                </a:cubicBezTo>
                <a:cubicBezTo>
                  <a:pt x="35" y="68"/>
                  <a:pt x="33" y="72"/>
                  <a:pt x="35" y="75"/>
                </a:cubicBezTo>
                <a:cubicBezTo>
                  <a:pt x="36" y="78"/>
                  <a:pt x="40" y="79"/>
                  <a:pt x="43" y="78"/>
                </a:cubicBezTo>
                <a:cubicBezTo>
                  <a:pt x="43" y="78"/>
                  <a:pt x="43" y="77"/>
                  <a:pt x="44" y="77"/>
                </a:cubicBezTo>
                <a:cubicBezTo>
                  <a:pt x="48" y="79"/>
                  <a:pt x="53" y="81"/>
                  <a:pt x="58" y="82"/>
                </a:cubicBezTo>
                <a:cubicBezTo>
                  <a:pt x="58" y="80"/>
                  <a:pt x="59" y="79"/>
                  <a:pt x="59" y="78"/>
                </a:cubicBezTo>
                <a:cubicBezTo>
                  <a:pt x="55" y="76"/>
                  <a:pt x="51" y="74"/>
                  <a:pt x="46" y="73"/>
                </a:cubicBezTo>
                <a:cubicBezTo>
                  <a:pt x="46" y="72"/>
                  <a:pt x="46" y="71"/>
                  <a:pt x="46" y="70"/>
                </a:cubicBezTo>
                <a:close/>
                <a:moveTo>
                  <a:pt x="61" y="51"/>
                </a:moveTo>
                <a:cubicBezTo>
                  <a:pt x="56" y="45"/>
                  <a:pt x="49" y="42"/>
                  <a:pt x="41" y="42"/>
                </a:cubicBezTo>
                <a:cubicBezTo>
                  <a:pt x="32" y="42"/>
                  <a:pt x="25" y="45"/>
                  <a:pt x="20" y="51"/>
                </a:cubicBezTo>
                <a:cubicBezTo>
                  <a:pt x="14" y="56"/>
                  <a:pt x="11" y="63"/>
                  <a:pt x="11" y="72"/>
                </a:cubicBezTo>
                <a:cubicBezTo>
                  <a:pt x="11" y="80"/>
                  <a:pt x="14" y="87"/>
                  <a:pt x="20" y="92"/>
                </a:cubicBezTo>
                <a:cubicBezTo>
                  <a:pt x="25" y="98"/>
                  <a:pt x="32" y="101"/>
                  <a:pt x="41" y="101"/>
                </a:cubicBezTo>
                <a:cubicBezTo>
                  <a:pt x="49" y="101"/>
                  <a:pt x="56" y="98"/>
                  <a:pt x="61" y="92"/>
                </a:cubicBezTo>
                <a:cubicBezTo>
                  <a:pt x="67" y="87"/>
                  <a:pt x="70" y="80"/>
                  <a:pt x="70" y="72"/>
                </a:cubicBezTo>
                <a:cubicBezTo>
                  <a:pt x="70" y="63"/>
                  <a:pt x="67" y="56"/>
                  <a:pt x="61" y="51"/>
                </a:cubicBezTo>
                <a:close/>
              </a:path>
            </a:pathLst>
          </a:custGeom>
          <a:solidFill>
            <a:schemeClr val="bg1"/>
          </a:solidFill>
          <a:ln>
            <a:noFill/>
          </a:ln>
        </p:spPr>
        <p:txBody>
          <a:bodyPr vert="horz" wrap="square" lIns="68577" tIns="34289" rIns="68577" bIns="34289" numCol="1" anchor="t" anchorCtr="0" compatLnSpc="1"/>
          <a:lstStyle/>
          <a:p>
            <a:pPr defTabSz="685800"/>
            <a:endParaRPr lang="zh-CN" altLang="en-US" sz="1400">
              <a:solidFill>
                <a:prstClr val="black"/>
              </a:solidFill>
            </a:endParaRPr>
          </a:p>
        </p:txBody>
      </p:sp>
      <p:sp>
        <p:nvSpPr>
          <p:cNvPr id="32" name="文本框 31"/>
          <p:cNvSpPr txBox="1"/>
          <p:nvPr>
            <p:custDataLst>
              <p:tags r:id="rId30"/>
            </p:custDataLst>
          </p:nvPr>
        </p:nvSpPr>
        <p:spPr>
          <a:xfrm>
            <a:off x="727075" y="3706495"/>
            <a:ext cx="2221865" cy="1198880"/>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gn="l">
              <a:lnSpc>
                <a:spcPct val="100000"/>
              </a:lnSpc>
            </a:pPr>
            <a:r>
              <a:rPr lang="en-US" altLang="zh-CN" sz="1200" dirty="0">
                <a:solidFill>
                  <a:schemeClr val="tx1">
                    <a:lumMod val="75000"/>
                    <a:lumOff val="25000"/>
                  </a:schemeClr>
                </a:solidFill>
                <a:latin typeface="+mn-ea"/>
                <a:sym typeface="Arial" panose="020B0604020202020204" pitchFamily="34" charset="0"/>
              </a:rPr>
              <a:t>Supported by the Rust ecosystem, it strikes a balance between security, performance and scalability</a:t>
            </a:r>
            <a:endParaRPr lang="en-US" altLang="zh-CN" sz="1200" dirty="0">
              <a:solidFill>
                <a:schemeClr val="tx1">
                  <a:lumMod val="75000"/>
                  <a:lumOff val="25000"/>
                </a:schemeClr>
              </a:solidFill>
              <a:latin typeface="+mn-ea"/>
              <a:sym typeface="Arial" panose="020B0604020202020204" pitchFamily="34" charset="0"/>
            </a:endParaRPr>
          </a:p>
        </p:txBody>
      </p:sp>
      <p:sp>
        <p:nvSpPr>
          <p:cNvPr id="33" name="文本框 32"/>
          <p:cNvSpPr txBox="1"/>
          <p:nvPr>
            <p:custDataLst>
              <p:tags r:id="rId31"/>
            </p:custDataLst>
          </p:nvPr>
        </p:nvSpPr>
        <p:spPr>
          <a:xfrm>
            <a:off x="3860800" y="3695700"/>
            <a:ext cx="2030730" cy="1198880"/>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gn="l">
              <a:lnSpc>
                <a:spcPct val="100000"/>
              </a:lnSpc>
            </a:pPr>
            <a:r>
              <a:rPr lang="en-US" altLang="zh-CN" sz="1200" dirty="0">
                <a:solidFill>
                  <a:schemeClr val="tx1">
                    <a:lumMod val="75000"/>
                    <a:lumOff val="25000"/>
                  </a:schemeClr>
                </a:solidFill>
                <a:latin typeface="+mn-ea"/>
                <a:sym typeface="Arial" panose="020B0604020202020204" pitchFamily="34" charset="0"/>
              </a:rPr>
              <a:t>Specialized role division of labor covers the entire process guarantee</a:t>
            </a:r>
            <a:endParaRPr lang="en-US" altLang="zh-CN" sz="1200" dirty="0">
              <a:solidFill>
                <a:schemeClr val="tx1">
                  <a:lumMod val="75000"/>
                  <a:lumOff val="25000"/>
                </a:schemeClr>
              </a:solidFill>
              <a:latin typeface="+mn-ea"/>
              <a:sym typeface="Arial" panose="020B0604020202020204" pitchFamily="34" charset="0"/>
            </a:endParaRPr>
          </a:p>
          <a:p>
            <a:pPr algn="l">
              <a:lnSpc>
                <a:spcPct val="100000"/>
              </a:lnSpc>
            </a:pPr>
            <a:endParaRPr lang="en-US" altLang="zh-CN" sz="1200" dirty="0">
              <a:solidFill>
                <a:schemeClr val="tx1">
                  <a:lumMod val="75000"/>
                  <a:lumOff val="25000"/>
                </a:schemeClr>
              </a:solidFill>
              <a:latin typeface="+mn-ea"/>
              <a:sym typeface="Arial" panose="020B0604020202020204" pitchFamily="34" charset="0"/>
            </a:endParaRPr>
          </a:p>
          <a:p>
            <a:pPr algn="l">
              <a:lnSpc>
                <a:spcPct val="100000"/>
              </a:lnSpc>
            </a:pPr>
            <a:endParaRPr lang="en-US" altLang="zh-CN" sz="1200" dirty="0">
              <a:solidFill>
                <a:schemeClr val="tx1">
                  <a:lumMod val="75000"/>
                  <a:lumOff val="25000"/>
                </a:schemeClr>
              </a:solidFill>
              <a:latin typeface="+mn-ea"/>
              <a:sym typeface="Arial" panose="020B0604020202020204" pitchFamily="34" charset="0"/>
            </a:endParaRPr>
          </a:p>
        </p:txBody>
      </p:sp>
      <p:sp>
        <p:nvSpPr>
          <p:cNvPr id="34" name="文本框 33"/>
          <p:cNvSpPr txBox="1"/>
          <p:nvPr>
            <p:custDataLst>
              <p:tags r:id="rId32"/>
            </p:custDataLst>
          </p:nvPr>
        </p:nvSpPr>
        <p:spPr>
          <a:xfrm>
            <a:off x="6553835" y="3706495"/>
            <a:ext cx="1819910" cy="645160"/>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gn="l">
              <a:lnSpc>
                <a:spcPct val="100000"/>
              </a:lnSpc>
            </a:pPr>
            <a:r>
              <a:rPr lang="en-US" altLang="zh-CN" sz="1200" dirty="0">
                <a:solidFill>
                  <a:schemeClr val="tx1">
                    <a:lumMod val="75000"/>
                    <a:lumOff val="25000"/>
                  </a:schemeClr>
                </a:solidFill>
                <a:latin typeface="+mn-ea"/>
                <a:sym typeface="Arial" panose="020B0604020202020204" pitchFamily="34" charset="0"/>
              </a:rPr>
              <a:t>Clear stage plan + risk response strategy</a:t>
            </a:r>
            <a:endParaRPr lang="en-US" altLang="zh-CN" sz="1200" dirty="0">
              <a:solidFill>
                <a:schemeClr val="tx1">
                  <a:lumMod val="75000"/>
                  <a:lumOff val="25000"/>
                </a:schemeClr>
              </a:solidFill>
              <a:latin typeface="+mn-ea"/>
              <a:sym typeface="Arial" panose="020B0604020202020204" pitchFamily="34" charset="0"/>
            </a:endParaRPr>
          </a:p>
        </p:txBody>
      </p:sp>
      <p:sp>
        <p:nvSpPr>
          <p:cNvPr id="35" name="文本框 34"/>
          <p:cNvSpPr txBox="1"/>
          <p:nvPr>
            <p:custDataLst>
              <p:tags r:id="rId33"/>
            </p:custDataLst>
          </p:nvPr>
        </p:nvSpPr>
        <p:spPr>
          <a:xfrm>
            <a:off x="9093835" y="3706495"/>
            <a:ext cx="2360930" cy="829945"/>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gn="l">
              <a:lnSpc>
                <a:spcPct val="100000"/>
              </a:lnSpc>
            </a:pPr>
            <a:r>
              <a:rPr lang="en-US" altLang="zh-CN" sz="1200" dirty="0">
                <a:solidFill>
                  <a:schemeClr val="tx1">
                    <a:lumMod val="75000"/>
                    <a:lumOff val="25000"/>
                  </a:schemeClr>
                </a:solidFill>
                <a:latin typeface="+mn-ea"/>
                <a:sym typeface="Arial" panose="020B0604020202020204" pitchFamily="34" charset="0"/>
              </a:rPr>
              <a:t>Adapt to multiple business scenarios and support horizontal expansion</a:t>
            </a:r>
            <a:endParaRPr lang="en-US" altLang="zh-CN" sz="1200" dirty="0">
              <a:solidFill>
                <a:schemeClr val="tx1">
                  <a:lumMod val="75000"/>
                  <a:lumOff val="25000"/>
                </a:schemeClr>
              </a:solidFill>
              <a:latin typeface="+mn-ea"/>
              <a:sym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矩形 43"/>
          <p:cNvSpPr/>
          <p:nvPr/>
        </p:nvSpPr>
        <p:spPr>
          <a:xfrm>
            <a:off x="952500" y="1546910"/>
            <a:ext cx="3248025" cy="4429125"/>
          </a:xfrm>
          <a:prstGeom prst="rect">
            <a:avLst/>
          </a:prstGeom>
          <a:blipFill dpi="0" rotWithShape="1">
            <a:blip r:embed="rId1">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4298315" y="1546860"/>
            <a:ext cx="7172960" cy="1938020"/>
          </a:xfrm>
          <a:prstGeom prst="rect">
            <a:avLst/>
          </a:prstGeom>
          <a:noFill/>
        </p:spPr>
        <p:txBody>
          <a:bodyPr wrap="square" rtlCol="0">
            <a:spAutoFit/>
          </a:bodyPr>
          <a:lstStyle/>
          <a:p>
            <a:r>
              <a:rPr lang="en-US" altLang="zh-CN" sz="6000">
                <a:solidFill>
                  <a:schemeClr val="accent2">
                    <a:lumMod val="20000"/>
                    <a:lumOff val="80000"/>
                  </a:schemeClr>
                </a:solidFill>
              </a:rPr>
              <a:t>Technical Architecture</a:t>
            </a:r>
            <a:endParaRPr lang="en-US" altLang="zh-CN" sz="6000">
              <a:solidFill>
                <a:schemeClr val="accent2">
                  <a:lumMod val="20000"/>
                  <a:lumOff val="80000"/>
                </a:schemeClr>
              </a:solidFill>
            </a:endParaRPr>
          </a:p>
          <a:p>
            <a:endParaRPr lang="en-US" altLang="zh-CN" sz="6000">
              <a:solidFill>
                <a:schemeClr val="accent2">
                  <a:lumMod val="20000"/>
                  <a:lumOff val="80000"/>
                </a:schemeClr>
              </a:solidFill>
            </a:endParaRPr>
          </a:p>
        </p:txBody>
      </p:sp>
      <p:sp>
        <p:nvSpPr>
          <p:cNvPr id="4" name="文本框 3"/>
          <p:cNvSpPr txBox="1"/>
          <p:nvPr/>
        </p:nvSpPr>
        <p:spPr>
          <a:xfrm>
            <a:off x="4877435" y="4156075"/>
            <a:ext cx="4165600" cy="622300"/>
          </a:xfrm>
          <a:prstGeom prst="rect">
            <a:avLst/>
          </a:prstGeom>
          <a:noFill/>
        </p:spPr>
        <p:txBody>
          <a:bodyPr wrap="square" rtlCol="0">
            <a:noAutofit/>
          </a:bodyPr>
          <a:lstStyle/>
          <a:p>
            <a:r>
              <a:rPr lang="en-US" altLang="zh-CN" sz="2800">
                <a:solidFill>
                  <a:schemeClr val="accent2">
                    <a:lumMod val="20000"/>
                    <a:lumOff val="80000"/>
                  </a:schemeClr>
                </a:solidFill>
              </a:rPr>
              <a:t>Presenter: Lin Aiying</a:t>
            </a:r>
            <a:endParaRPr lang="en-US" altLang="zh-CN" sz="2800">
              <a:solidFill>
                <a:schemeClr val="accent2">
                  <a:lumMod val="20000"/>
                  <a:lumOff val="80000"/>
                </a:schemeClr>
              </a:solidFill>
            </a:endParaRPr>
          </a:p>
        </p:txBody>
      </p:sp>
      <p:sp>
        <p:nvSpPr>
          <p:cNvPr id="5" name="文本框 4"/>
          <p:cNvSpPr txBox="1"/>
          <p:nvPr/>
        </p:nvSpPr>
        <p:spPr>
          <a:xfrm>
            <a:off x="4877435" y="4897755"/>
            <a:ext cx="6673850" cy="922020"/>
          </a:xfrm>
          <a:prstGeom prst="rect">
            <a:avLst/>
          </a:prstGeom>
          <a:noFill/>
        </p:spPr>
        <p:txBody>
          <a:bodyPr wrap="square" rtlCol="0">
            <a:spAutoFit/>
          </a:bodyPr>
          <a:lstStyle/>
          <a:p>
            <a:r>
              <a:rPr lang="en-US" altLang="zh-CN">
                <a:solidFill>
                  <a:schemeClr val="accent2">
                    <a:lumMod val="20000"/>
                    <a:lumOff val="80000"/>
                  </a:schemeClr>
                </a:solidFill>
              </a:rPr>
              <a:t>Core responsibilities: Coordinate the implementation of technical selection, architecture design, and risk management, and facilitate cross-role collaboration.</a:t>
            </a:r>
            <a:endParaRPr lang="en-US" altLang="zh-CN">
              <a:solidFill>
                <a:schemeClr val="accent2">
                  <a:lumMod val="20000"/>
                  <a:lumOff val="80000"/>
                </a:schemeClr>
              </a:solidFill>
            </a:endParaRPr>
          </a:p>
        </p:txBody>
      </p:sp>
      <p:sp>
        <p:nvSpPr>
          <p:cNvPr id="2" name="文本框 1"/>
          <p:cNvSpPr txBox="1"/>
          <p:nvPr/>
        </p:nvSpPr>
        <p:spPr>
          <a:xfrm>
            <a:off x="4867275" y="2891790"/>
            <a:ext cx="6002655" cy="641985"/>
          </a:xfrm>
          <a:prstGeom prst="rect">
            <a:avLst/>
          </a:prstGeom>
          <a:noFill/>
        </p:spPr>
        <p:txBody>
          <a:bodyPr wrap="square" rtlCol="0">
            <a:noAutofit/>
          </a:bodyPr>
          <a:lstStyle/>
          <a:p>
            <a:r>
              <a:rPr lang="en-US" altLang="zh-CN" sz="2000">
                <a:solidFill>
                  <a:schemeClr val="accent2">
                    <a:lumMod val="20000"/>
                    <a:lumOff val="80000"/>
                  </a:schemeClr>
                </a:solidFill>
              </a:rPr>
              <a:t>High-performance back-end implementation based on actix-web + sqlx + PostgreSQL</a:t>
            </a:r>
            <a:endParaRPr lang="en-US" altLang="zh-CN" sz="2000">
              <a:solidFill>
                <a:schemeClr val="accent2">
                  <a:lumMod val="20000"/>
                  <a:lumOff val="80000"/>
                </a:schemeClr>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16330" y="1462405"/>
            <a:ext cx="1106170" cy="3961765"/>
          </a:xfrm>
          <a:prstGeom prst="rect">
            <a:avLst/>
          </a:prstGeom>
          <a:noFill/>
          <a:extLst>
            <a:ext uri="{909E8E84-426E-40DD-AFC4-6F175D3DCCD1}">
              <a14:hiddenFill xmlns:a14="http://schemas.microsoft.com/office/drawing/2010/main">
                <a:solidFill>
                  <a:schemeClr val="accent2"/>
                </a:solidFill>
              </a14:hiddenFill>
            </a:ext>
          </a:extLst>
        </p:spPr>
        <p:txBody>
          <a:bodyPr vert="eaVert" wrap="square" rtlCol="0">
            <a:spAutoFit/>
          </a:bodyPr>
          <a:lstStyle/>
          <a:p>
            <a:r>
              <a:rPr lang="en-US" altLang="zh-CN" sz="6000">
                <a:solidFill>
                  <a:schemeClr val="accent2">
                    <a:lumMod val="20000"/>
                    <a:lumOff val="80000"/>
                  </a:schemeClr>
                </a:solidFill>
              </a:rPr>
              <a:t>CONTENTS</a:t>
            </a:r>
            <a:endParaRPr lang="en-US" altLang="zh-CN" sz="6000">
              <a:solidFill>
                <a:schemeClr val="accent2">
                  <a:lumMod val="20000"/>
                  <a:lumOff val="80000"/>
                </a:schemeClr>
              </a:solidFill>
            </a:endParaRPr>
          </a:p>
        </p:txBody>
      </p:sp>
      <p:pic>
        <p:nvPicPr>
          <p:cNvPr id="5" name="图片 4" descr="圆平箭头"/>
          <p:cNvPicPr>
            <a:picLocks noChangeAspect="1"/>
          </p:cNvPicPr>
          <p:nvPr>
            <p:custDataLst>
              <p:tags r:id="rId1"/>
            </p:custDataLst>
          </p:nvPr>
        </p:nvPicPr>
        <p:blipFill>
          <a:blip r:embed="rId2">
            <a:extLst>
              <a:ext uri="{96DAC541-7B7A-43D3-8B79-37D633B846F1}">
                <asvg:svgBlip xmlns:asvg="http://schemas.microsoft.com/office/drawing/2016/SVG/main" r:embed="rId3"/>
              </a:ext>
            </a:extLst>
          </a:blip>
          <a:stretch>
            <a:fillRect/>
          </a:stretch>
        </p:blipFill>
        <p:spPr>
          <a:xfrm>
            <a:off x="3691255" y="1242134"/>
            <a:ext cx="601645" cy="556383"/>
          </a:xfrm>
          <a:prstGeom prst="rect">
            <a:avLst/>
          </a:prstGeom>
        </p:spPr>
      </p:pic>
      <p:pic>
        <p:nvPicPr>
          <p:cNvPr id="6" name="图片 5" descr="圆平箭头"/>
          <p:cNvPicPr>
            <a:picLocks noChangeAspect="1"/>
          </p:cNvPicPr>
          <p:nvPr>
            <p:custDataLst>
              <p:tags r:id="rId4"/>
            </p:custDataLst>
          </p:nvPr>
        </p:nvPicPr>
        <p:blipFill>
          <a:blip r:embed="rId2">
            <a:extLst>
              <a:ext uri="{96DAC541-7B7A-43D3-8B79-37D633B846F1}">
                <asvg:svgBlip xmlns:asvg="http://schemas.microsoft.com/office/drawing/2016/SVG/main" r:embed="rId3"/>
              </a:ext>
            </a:extLst>
          </a:blip>
          <a:stretch>
            <a:fillRect/>
          </a:stretch>
        </p:blipFill>
        <p:spPr>
          <a:xfrm>
            <a:off x="3691255" y="2319385"/>
            <a:ext cx="601645" cy="556383"/>
          </a:xfrm>
          <a:prstGeom prst="rect">
            <a:avLst/>
          </a:prstGeom>
        </p:spPr>
      </p:pic>
      <p:pic>
        <p:nvPicPr>
          <p:cNvPr id="7" name="图片 6" descr="圆平箭头"/>
          <p:cNvPicPr>
            <a:picLocks noChangeAspect="1"/>
          </p:cNvPicPr>
          <p:nvPr>
            <p:custDataLst>
              <p:tags r:id="rId5"/>
            </p:custDataLst>
          </p:nvPr>
        </p:nvPicPr>
        <p:blipFill>
          <a:blip r:embed="rId2">
            <a:extLst>
              <a:ext uri="{96DAC541-7B7A-43D3-8B79-37D633B846F1}">
                <asvg:svgBlip xmlns:asvg="http://schemas.microsoft.com/office/drawing/2016/SVG/main" r:embed="rId3"/>
              </a:ext>
            </a:extLst>
          </a:blip>
          <a:stretch>
            <a:fillRect/>
          </a:stretch>
        </p:blipFill>
        <p:spPr>
          <a:xfrm>
            <a:off x="3691255" y="3396637"/>
            <a:ext cx="601645" cy="556383"/>
          </a:xfrm>
          <a:prstGeom prst="rect">
            <a:avLst/>
          </a:prstGeom>
        </p:spPr>
      </p:pic>
      <p:pic>
        <p:nvPicPr>
          <p:cNvPr id="8" name="图片 7" descr="圆平箭头"/>
          <p:cNvPicPr>
            <a:picLocks noChangeAspect="1"/>
          </p:cNvPicPr>
          <p:nvPr>
            <p:custDataLst>
              <p:tags r:id="rId6"/>
            </p:custDataLst>
          </p:nvPr>
        </p:nvPicPr>
        <p:blipFill>
          <a:blip r:embed="rId2">
            <a:extLst>
              <a:ext uri="{96DAC541-7B7A-43D3-8B79-37D633B846F1}">
                <asvg:svgBlip xmlns:asvg="http://schemas.microsoft.com/office/drawing/2016/SVG/main" r:embed="rId3"/>
              </a:ext>
            </a:extLst>
          </a:blip>
          <a:stretch>
            <a:fillRect/>
          </a:stretch>
        </p:blipFill>
        <p:spPr>
          <a:xfrm>
            <a:off x="3620135" y="4474845"/>
            <a:ext cx="548640" cy="507365"/>
          </a:xfrm>
          <a:prstGeom prst="rect">
            <a:avLst/>
          </a:prstGeom>
        </p:spPr>
      </p:pic>
      <p:sp>
        <p:nvSpPr>
          <p:cNvPr id="15" name="文本框 14"/>
          <p:cNvSpPr txBox="1"/>
          <p:nvPr>
            <p:custDataLst>
              <p:tags r:id="rId7"/>
            </p:custDataLst>
          </p:nvPr>
        </p:nvSpPr>
        <p:spPr>
          <a:xfrm>
            <a:off x="5003874" y="1343834"/>
            <a:ext cx="4456633" cy="460375"/>
          </a:xfrm>
          <a:prstGeom prst="rect">
            <a:avLst/>
          </a:prstGeom>
          <a:noFill/>
        </p:spPr>
        <p:txBody>
          <a:bodyPr wrap="square" rtlCol="0">
            <a:spAutoFit/>
          </a:bodyPr>
          <a:lstStyle/>
          <a:p>
            <a:r>
              <a:rPr lang="en-US" altLang="zh-CN" sz="2400" b="1">
                <a:solidFill>
                  <a:schemeClr val="accent2">
                    <a:lumMod val="20000"/>
                    <a:lumOff val="80000"/>
                  </a:schemeClr>
                </a:solidFill>
              </a:rPr>
              <a:t>Overall architecture and modules</a:t>
            </a:r>
            <a:endParaRPr lang="en-US" altLang="zh-CN" sz="2400" b="1">
              <a:solidFill>
                <a:schemeClr val="accent2">
                  <a:lumMod val="20000"/>
                  <a:lumOff val="80000"/>
                </a:schemeClr>
              </a:solidFill>
            </a:endParaRPr>
          </a:p>
        </p:txBody>
      </p:sp>
      <p:sp>
        <p:nvSpPr>
          <p:cNvPr id="16" name="文本框 15"/>
          <p:cNvSpPr txBox="1"/>
          <p:nvPr>
            <p:custDataLst>
              <p:tags r:id="rId8"/>
            </p:custDataLst>
          </p:nvPr>
        </p:nvSpPr>
        <p:spPr>
          <a:xfrm>
            <a:off x="5003165" y="2319655"/>
            <a:ext cx="5705475" cy="460375"/>
          </a:xfrm>
          <a:prstGeom prst="rect">
            <a:avLst/>
          </a:prstGeom>
          <a:noFill/>
        </p:spPr>
        <p:txBody>
          <a:bodyPr wrap="square" rtlCol="0">
            <a:spAutoFit/>
          </a:bodyPr>
          <a:lstStyle/>
          <a:p>
            <a:r>
              <a:rPr lang="en-US" altLang="zh-CN" sz="2400" b="1">
                <a:solidFill>
                  <a:schemeClr val="accent2">
                    <a:lumMod val="20000"/>
                    <a:lumOff val="80000"/>
                  </a:schemeClr>
                </a:solidFill>
              </a:rPr>
              <a:t>Core implementation (code + database)</a:t>
            </a:r>
            <a:endParaRPr lang="en-US" altLang="zh-CN" sz="2400" b="1">
              <a:solidFill>
                <a:schemeClr val="accent2">
                  <a:lumMod val="20000"/>
                  <a:lumOff val="80000"/>
                </a:schemeClr>
              </a:solidFill>
            </a:endParaRPr>
          </a:p>
        </p:txBody>
      </p:sp>
      <p:sp>
        <p:nvSpPr>
          <p:cNvPr id="18" name="文本框 17"/>
          <p:cNvSpPr txBox="1"/>
          <p:nvPr>
            <p:custDataLst>
              <p:tags r:id="rId9"/>
            </p:custDataLst>
          </p:nvPr>
        </p:nvSpPr>
        <p:spPr>
          <a:xfrm>
            <a:off x="5003932" y="3474187"/>
            <a:ext cx="4456633" cy="460375"/>
          </a:xfrm>
          <a:prstGeom prst="rect">
            <a:avLst/>
          </a:prstGeom>
          <a:noFill/>
        </p:spPr>
        <p:txBody>
          <a:bodyPr wrap="square" rtlCol="0">
            <a:spAutoFit/>
          </a:bodyPr>
          <a:lstStyle/>
          <a:p>
            <a:r>
              <a:rPr lang="en-US" altLang="zh-CN" sz="2400" b="1">
                <a:solidFill>
                  <a:schemeClr val="accent2">
                    <a:lumMod val="20000"/>
                    <a:lumOff val="80000"/>
                  </a:schemeClr>
                </a:solidFill>
              </a:rPr>
              <a:t>Environment setup and testing</a:t>
            </a:r>
            <a:endParaRPr lang="en-US" altLang="zh-CN" sz="2400" b="1">
              <a:solidFill>
                <a:schemeClr val="accent2">
                  <a:lumMod val="20000"/>
                  <a:lumOff val="80000"/>
                </a:schemeClr>
              </a:solidFill>
            </a:endParaRPr>
          </a:p>
        </p:txBody>
      </p:sp>
      <p:sp>
        <p:nvSpPr>
          <p:cNvPr id="21" name="文本框 20"/>
          <p:cNvSpPr txBox="1"/>
          <p:nvPr/>
        </p:nvSpPr>
        <p:spPr>
          <a:xfrm>
            <a:off x="5003800" y="4521200"/>
            <a:ext cx="4064000" cy="460375"/>
          </a:xfrm>
          <a:prstGeom prst="rect">
            <a:avLst/>
          </a:prstGeom>
          <a:noFill/>
        </p:spPr>
        <p:txBody>
          <a:bodyPr wrap="square" rtlCol="0">
            <a:spAutoFit/>
          </a:bodyPr>
          <a:lstStyle/>
          <a:p>
            <a:r>
              <a:rPr lang="en-US" altLang="zh-CN" sz="2400" b="1">
                <a:solidFill>
                  <a:schemeClr val="accent2">
                    <a:lumMod val="20000"/>
                    <a:lumOff val="80000"/>
                  </a:schemeClr>
                </a:solidFill>
              </a:rPr>
              <a:t>Conclusion</a:t>
            </a:r>
            <a:endParaRPr lang="en-US" altLang="zh-CN" sz="2400" b="1">
              <a:solidFill>
                <a:schemeClr val="accent2">
                  <a:lumMod val="20000"/>
                  <a:lumOff val="80000"/>
                </a:schemeClr>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5125" y="198755"/>
            <a:ext cx="9425305" cy="521970"/>
          </a:xfrm>
          <a:prstGeom prst="rect">
            <a:avLst/>
          </a:prstGeom>
          <a:noFill/>
        </p:spPr>
        <p:txBody>
          <a:bodyPr wrap="square" rtlCol="0">
            <a:spAutoFit/>
            <a:scene3d>
              <a:camera prst="orthographicFront"/>
              <a:lightRig rig="threePt" dir="t"/>
            </a:scene3d>
            <a:sp3d extrusionH="57150">
              <a:bevelT w="38100" h="38100" prst="convex"/>
            </a:sp3d>
          </a:bodyPr>
          <a:lstStyle/>
          <a:p>
            <a:pPr marL="457200" indent="-457200" algn="l">
              <a:buFont typeface="Wingdings" panose="05000000000000000000" pitchFamily="2" charset="2"/>
              <a:buChar char="p"/>
            </a:pPr>
            <a:r>
              <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rPr>
              <a:t>Technology stack and implementation architecture</a:t>
            </a:r>
            <a:endPar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p:txBody>
      </p:sp>
      <p:sp>
        <p:nvSpPr>
          <p:cNvPr id="22" name="任意多边形"/>
          <p:cNvSpPr/>
          <p:nvPr/>
        </p:nvSpPr>
        <p:spPr>
          <a:xfrm>
            <a:off x="695325" y="1544320"/>
            <a:ext cx="6877050" cy="1877060"/>
          </a:xfrm>
          <a:prstGeom prst="rect">
            <a:avLst/>
          </a:prstGeom>
          <a:blipFill dpi="0" rotWithShape="1">
            <a:blip r:embed="rId1" cstate="print">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9" name="直接连接符 38"/>
          <p:cNvCxnSpPr/>
          <p:nvPr/>
        </p:nvCxnSpPr>
        <p:spPr>
          <a:xfrm flipV="1">
            <a:off x="7986580" y="3379139"/>
            <a:ext cx="3464560" cy="10160"/>
          </a:xfrm>
          <a:prstGeom prst="line">
            <a:avLst/>
          </a:prstGeom>
        </p:spPr>
        <p:style>
          <a:lnRef idx="1">
            <a:schemeClr val="accent1"/>
          </a:lnRef>
          <a:fillRef idx="0">
            <a:schemeClr val="accent1"/>
          </a:fillRef>
          <a:effectRef idx="0">
            <a:schemeClr val="accent1"/>
          </a:effectRef>
          <a:fontRef idx="minor">
            <a:schemeClr val="tx1"/>
          </a:fontRef>
        </p:style>
      </p:cxnSp>
      <p:sp>
        <p:nvSpPr>
          <p:cNvPr id="40" name="文本框 39"/>
          <p:cNvSpPr txBox="1"/>
          <p:nvPr/>
        </p:nvSpPr>
        <p:spPr>
          <a:xfrm>
            <a:off x="7840980" y="1066800"/>
            <a:ext cx="4000500" cy="1744980"/>
          </a:xfrm>
          <a:prstGeom prst="rect">
            <a:avLst/>
          </a:prstGeom>
          <a:noFill/>
        </p:spPr>
        <p:txBody>
          <a:bodyPr wrap="square" rtlCol="0">
            <a:noAutofit/>
            <a:scene3d>
              <a:camera prst="orthographicFront"/>
              <a:lightRig rig="threePt" dir="t"/>
            </a:scene3d>
            <a:sp3d contourW="12700"/>
          </a:bodyPr>
          <a:lstStyle/>
          <a:p>
            <a:pPr marL="228600" lvl="0" indent="-228600">
              <a:lnSpc>
                <a:spcPct val="150000"/>
              </a:lnSpc>
              <a:spcBef>
                <a:spcPts val="600"/>
              </a:spcBef>
              <a:buFont typeface="Wingdings" panose="05000000000000000000" pitchFamily="2" charset="2"/>
              <a:buChar char="l"/>
            </a:pPr>
            <a:r>
              <a:rPr lang="en-US" altLang="zh-CN" sz="1000" spc="200" dirty="0">
                <a:solidFill>
                  <a:prstClr val="black">
                    <a:lumMod val="75000"/>
                    <a:lumOff val="25000"/>
                  </a:prstClr>
                </a:solidFill>
                <a:latin typeface="+mn-ea"/>
                <a:cs typeface="+mn-ea"/>
                <a:sym typeface="+mn-lt"/>
              </a:rPr>
              <a:t>Core technology stack</a:t>
            </a:r>
            <a:endParaRPr lang="en-US" altLang="zh-CN" sz="1000" spc="200" dirty="0">
              <a:solidFill>
                <a:prstClr val="black">
                  <a:lumMod val="75000"/>
                  <a:lumOff val="25000"/>
                </a:prstClr>
              </a:solidFill>
              <a:latin typeface="+mn-ea"/>
              <a:cs typeface="+mn-ea"/>
              <a:sym typeface="+mn-lt"/>
            </a:endParaRPr>
          </a:p>
          <a:p>
            <a:pPr marL="228600" lvl="0" indent="-228600">
              <a:lnSpc>
                <a:spcPct val="150000"/>
              </a:lnSpc>
              <a:spcBef>
                <a:spcPts val="600"/>
              </a:spcBef>
              <a:buFont typeface="Wingdings" panose="05000000000000000000" pitchFamily="2" charset="2"/>
              <a:buChar char="l"/>
            </a:pPr>
            <a:r>
              <a:rPr lang="en-US" altLang="zh-CN" sz="1000" spc="200" dirty="0">
                <a:solidFill>
                  <a:prstClr val="black">
                    <a:lumMod val="75000"/>
                    <a:lumOff val="25000"/>
                  </a:prstClr>
                </a:solidFill>
                <a:latin typeface="+mn-ea"/>
                <a:cs typeface="+mn-ea"/>
                <a:sym typeface="+mn-lt"/>
              </a:rPr>
              <a:t>Framework: actix-web 4.x (Asynchronous HTTP Service)</a:t>
            </a:r>
            <a:endParaRPr lang="en-US" altLang="zh-CN" sz="1000" spc="200" dirty="0">
              <a:solidFill>
                <a:prstClr val="black">
                  <a:lumMod val="75000"/>
                  <a:lumOff val="25000"/>
                </a:prstClr>
              </a:solidFill>
              <a:latin typeface="+mn-ea"/>
              <a:cs typeface="+mn-ea"/>
              <a:sym typeface="+mn-lt"/>
            </a:endParaRPr>
          </a:p>
          <a:p>
            <a:pPr marL="228600" lvl="0" indent="-228600">
              <a:lnSpc>
                <a:spcPct val="150000"/>
              </a:lnSpc>
              <a:spcBef>
                <a:spcPts val="600"/>
              </a:spcBef>
              <a:buFont typeface="Wingdings" panose="05000000000000000000" pitchFamily="2" charset="2"/>
              <a:buChar char="l"/>
            </a:pPr>
            <a:r>
              <a:rPr lang="en-US" altLang="zh-CN" sz="1000" spc="200" dirty="0">
                <a:solidFill>
                  <a:prstClr val="black">
                    <a:lumMod val="75000"/>
                    <a:lumOff val="25000"/>
                  </a:prstClr>
                </a:solidFill>
                <a:latin typeface="+mn-ea"/>
                <a:cs typeface="+mn-ea"/>
                <a:sym typeface="+mn-lt"/>
              </a:rPr>
              <a:t>Data Layer: sqlx 0.7 (PostgreSQL interaction + compile-time validation)</a:t>
            </a:r>
            <a:endParaRPr lang="en-US" altLang="zh-CN" sz="1000" spc="200" dirty="0">
              <a:solidFill>
                <a:prstClr val="black">
                  <a:lumMod val="75000"/>
                  <a:lumOff val="25000"/>
                </a:prstClr>
              </a:solidFill>
              <a:latin typeface="+mn-ea"/>
              <a:cs typeface="+mn-ea"/>
              <a:sym typeface="+mn-lt"/>
            </a:endParaRPr>
          </a:p>
          <a:p>
            <a:pPr marL="228600" lvl="0" indent="-228600">
              <a:lnSpc>
                <a:spcPct val="150000"/>
              </a:lnSpc>
              <a:spcBef>
                <a:spcPts val="600"/>
              </a:spcBef>
              <a:buFont typeface="Wingdings" panose="05000000000000000000" pitchFamily="2" charset="2"/>
              <a:buChar char="l"/>
            </a:pPr>
            <a:r>
              <a:rPr lang="en-US" altLang="zh-CN" sz="1000" spc="200" dirty="0">
                <a:solidFill>
                  <a:prstClr val="black">
                    <a:lumMod val="75000"/>
                    <a:lumOff val="25000"/>
                  </a:prstClr>
                </a:solidFill>
                <a:latin typeface="+mn-ea"/>
                <a:cs typeface="+mn-ea"/>
                <a:sym typeface="+mn-lt"/>
              </a:rPr>
              <a:t>Auxiliary tools: tokio (asynchronous runtime), serde (serialization), sqlx-cli (migration)</a:t>
            </a:r>
            <a:endParaRPr lang="en-US" altLang="zh-CN" sz="1000" spc="200" dirty="0">
              <a:solidFill>
                <a:prstClr val="black">
                  <a:lumMod val="75000"/>
                  <a:lumOff val="25000"/>
                </a:prstClr>
              </a:solidFill>
              <a:latin typeface="+mn-ea"/>
              <a:cs typeface="+mn-ea"/>
              <a:sym typeface="+mn-lt"/>
            </a:endParaRPr>
          </a:p>
        </p:txBody>
      </p:sp>
      <p:pic>
        <p:nvPicPr>
          <p:cNvPr id="14" name="图片 6"/>
          <p:cNvPicPr>
            <a:picLocks noChangeAspect="1"/>
          </p:cNvPicPr>
          <p:nvPr/>
        </p:nvPicPr>
        <p:blipFill>
          <a:blip r:embed="rId2"/>
          <a:stretch>
            <a:fillRect/>
          </a:stretch>
        </p:blipFill>
        <p:spPr>
          <a:xfrm>
            <a:off x="695325" y="3674745"/>
            <a:ext cx="3533140" cy="2698750"/>
          </a:xfrm>
          <a:prstGeom prst="rect">
            <a:avLst/>
          </a:prstGeom>
          <a:noFill/>
          <a:ln>
            <a:noFill/>
          </a:ln>
        </p:spPr>
      </p:pic>
      <p:pic>
        <p:nvPicPr>
          <p:cNvPr id="4" name="图片 3"/>
          <p:cNvPicPr>
            <a:picLocks noChangeAspect="1"/>
          </p:cNvPicPr>
          <p:nvPr/>
        </p:nvPicPr>
        <p:blipFill>
          <a:blip r:embed="rId3"/>
          <a:stretch>
            <a:fillRect/>
          </a:stretch>
        </p:blipFill>
        <p:spPr>
          <a:xfrm>
            <a:off x="4318000" y="3675380"/>
            <a:ext cx="3433445" cy="2797175"/>
          </a:xfrm>
          <a:prstGeom prst="rect">
            <a:avLst/>
          </a:prstGeom>
        </p:spPr>
      </p:pic>
      <p:pic>
        <p:nvPicPr>
          <p:cNvPr id="3" name="图片 2"/>
          <p:cNvPicPr>
            <a:picLocks noChangeAspect="1"/>
          </p:cNvPicPr>
          <p:nvPr/>
        </p:nvPicPr>
        <p:blipFill>
          <a:blip r:embed="rId2"/>
          <a:stretch>
            <a:fillRect/>
          </a:stretch>
        </p:blipFill>
        <p:spPr>
          <a:xfrm>
            <a:off x="7840980" y="3622040"/>
            <a:ext cx="3909060" cy="270256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44195" y="365125"/>
            <a:ext cx="11266805" cy="858520"/>
          </a:xfrm>
        </p:spPr>
        <p:txBody>
          <a:bodyPr>
            <a:noAutofit/>
          </a:bodyPr>
          <a:lstStyle/>
          <a:p>
            <a:r>
              <a:rPr lang="en-US" altLang="zh-CN" sz="2800" b="1">
                <a:solidFill>
                  <a:schemeClr val="accent1"/>
                </a:solidFill>
                <a:effectLst>
                  <a:outerShdw blurRad="38100" dist="25400" dir="5400000" algn="ctr" rotWithShape="0">
                    <a:srgbClr val="6E747A">
                      <a:alpha val="43000"/>
                    </a:srgbClr>
                  </a:outerShdw>
                </a:effectLst>
                <a:sym typeface="+mn-ea"/>
              </a:rPr>
              <a:t>Overall architecture and modules          Module division and dependencies</a:t>
            </a:r>
            <a:endParaRPr lang="en-US" altLang="zh-CN" sz="2800" b="1">
              <a:solidFill>
                <a:schemeClr val="accent1"/>
              </a:solidFill>
              <a:effectLst>
                <a:outerShdw blurRad="38100" dist="25400" dir="5400000" algn="ctr" rotWithShape="0">
                  <a:srgbClr val="6E747A">
                    <a:alpha val="43000"/>
                  </a:srgbClr>
                </a:outerShdw>
              </a:effectLst>
              <a:sym typeface="+mn-ea"/>
            </a:endParaRPr>
          </a:p>
        </p:txBody>
      </p:sp>
      <p:sp>
        <p:nvSpPr>
          <p:cNvPr id="3" name="内容占位符 2"/>
          <p:cNvSpPr>
            <a:spLocks noGrp="1"/>
          </p:cNvSpPr>
          <p:nvPr>
            <p:ph sz="half" idx="1"/>
          </p:nvPr>
        </p:nvSpPr>
        <p:spPr>
          <a:xfrm>
            <a:off x="289560" y="1825625"/>
            <a:ext cx="5730240" cy="4351655"/>
          </a:xfrm>
        </p:spPr>
        <p:txBody>
          <a:bodyPr>
            <a:normAutofit/>
          </a:bodyPr>
          <a:lstStyle/>
          <a:p>
            <a:pPr marL="0" indent="0">
              <a:buNone/>
            </a:pPr>
            <a:r>
              <a:rPr lang="en-US" altLang="zh-CN"/>
              <a:t>Three-tier architecture design</a:t>
            </a:r>
            <a:r>
              <a:rPr lang="zh-CN" altLang="en-US"/>
              <a:t>：</a:t>
            </a:r>
            <a:endParaRPr lang="zh-CN" altLang="en-US"/>
          </a:p>
          <a:p>
            <a:pPr marL="0" indent="0">
              <a:buNone/>
            </a:pPr>
            <a:endParaRPr lang="zh-CN" altLang="en-US"/>
          </a:p>
          <a:p>
            <a:r>
              <a:rPr lang="en-US" altLang="zh-CN"/>
              <a:t>Presentation layer: api module (Receiving requests, returning responses)</a:t>
            </a:r>
            <a:endParaRPr lang="en-US" altLang="zh-CN"/>
          </a:p>
          <a:p>
            <a:r>
              <a:rPr lang="en-US" altLang="zh-CN"/>
              <a:t>Business layer: api/routes module (implementing business logic)</a:t>
            </a:r>
            <a:endParaRPr lang="en-US" altLang="zh-CN"/>
          </a:p>
          <a:p>
            <a:r>
              <a:rPr lang="en-US" altLang="zh-CN"/>
              <a:t>Data layer: db module (encapsulating database operations)</a:t>
            </a:r>
            <a:endParaRPr lang="en-US" altLang="zh-CN"/>
          </a:p>
          <a:p>
            <a:endParaRPr lang="zh-CN" altLang="en-US"/>
          </a:p>
        </p:txBody>
      </p:sp>
      <p:sp>
        <p:nvSpPr>
          <p:cNvPr id="4" name="内容占位符 3"/>
          <p:cNvSpPr>
            <a:spLocks noGrp="1"/>
          </p:cNvSpPr>
          <p:nvPr>
            <p:ph sz="half" idx="2"/>
          </p:nvPr>
        </p:nvSpPr>
        <p:spPr>
          <a:xfrm>
            <a:off x="5836920" y="1825625"/>
            <a:ext cx="6624320" cy="4351655"/>
          </a:xfrm>
        </p:spPr>
        <p:txBody>
          <a:bodyPr/>
          <a:lstStyle/>
          <a:p>
            <a:pPr marL="0" indent="0">
              <a:buNone/>
            </a:pPr>
            <a:r>
              <a:rPr lang="en-US" altLang="zh-CN"/>
              <a:t>rust-api-lab/</a:t>
            </a:r>
            <a:endParaRPr lang="en-US" altLang="zh-CN"/>
          </a:p>
          <a:p>
            <a:pPr marL="0" indent="0">
              <a:buNone/>
            </a:pPr>
            <a:r>
              <a:rPr lang="en-US" altLang="en-US"/>
              <a:t>├──</a:t>
            </a:r>
            <a:r>
              <a:rPr lang="en-US" altLang="zh-CN"/>
              <a:t> crates/</a:t>
            </a:r>
            <a:endParaRPr lang="en-US" altLang="zh-CN"/>
          </a:p>
          <a:p>
            <a:pPr marL="0" indent="0">
              <a:buNone/>
            </a:pPr>
            <a:r>
              <a:rPr lang="en-US" altLang="en-US"/>
              <a:t>│</a:t>
            </a:r>
            <a:r>
              <a:rPr lang="en-US" altLang="zh-CN"/>
              <a:t>   </a:t>
            </a:r>
            <a:r>
              <a:rPr lang="en-US" altLang="en-US"/>
              <a:t>├──</a:t>
            </a:r>
            <a:r>
              <a:rPr lang="en-US" altLang="zh-CN"/>
              <a:t> api</a:t>
            </a:r>
            <a:r>
              <a:rPr lang="zh-CN" altLang="en-US"/>
              <a:t>（</a:t>
            </a:r>
            <a:r>
              <a:rPr lang="en-US" altLang="zh-CN"/>
              <a:t>Web service</a:t>
            </a:r>
            <a:r>
              <a:rPr lang="zh-CN" altLang="en-US"/>
              <a:t>）</a:t>
            </a:r>
            <a:r>
              <a:rPr lang="en-US" altLang="en-US"/>
              <a:t>→</a:t>
            </a:r>
            <a:r>
              <a:rPr lang="en-US" altLang="zh-CN"/>
              <a:t> Dependency db/models/utils</a:t>
            </a:r>
            <a:endParaRPr lang="en-US" altLang="zh-CN"/>
          </a:p>
          <a:p>
            <a:pPr marL="0" indent="0">
              <a:buNone/>
            </a:pPr>
            <a:r>
              <a:rPr lang="en-US" altLang="en-US"/>
              <a:t>│</a:t>
            </a:r>
            <a:r>
              <a:rPr lang="en-US" altLang="zh-CN"/>
              <a:t>   </a:t>
            </a:r>
            <a:r>
              <a:rPr lang="en-US" altLang="en-US"/>
              <a:t>├──</a:t>
            </a:r>
            <a:r>
              <a:rPr lang="en-US" altLang="zh-CN"/>
              <a:t> db</a:t>
            </a:r>
            <a:r>
              <a:rPr lang="zh-CN" altLang="en-US"/>
              <a:t>（</a:t>
            </a:r>
            <a:r>
              <a:rPr lang="en-US" altLang="zh-CN"/>
              <a:t>data access</a:t>
            </a:r>
            <a:r>
              <a:rPr lang="zh-CN" altLang="en-US"/>
              <a:t>）</a:t>
            </a:r>
            <a:r>
              <a:rPr lang="en-US" altLang="en-US"/>
              <a:t>→</a:t>
            </a:r>
            <a:r>
              <a:rPr lang="en-US" altLang="zh-CN"/>
              <a:t> </a:t>
            </a:r>
            <a:r>
              <a:rPr lang="en-US" altLang="zh-CN">
                <a:sym typeface="+mn-ea"/>
              </a:rPr>
              <a:t>Dependency </a:t>
            </a:r>
            <a:r>
              <a:rPr lang="en-US" altLang="zh-CN"/>
              <a:t> models/utils</a:t>
            </a:r>
            <a:endParaRPr lang="en-US" altLang="zh-CN"/>
          </a:p>
          <a:p>
            <a:pPr marL="0" indent="0">
              <a:buNone/>
            </a:pPr>
            <a:r>
              <a:rPr lang="en-US" altLang="en-US"/>
              <a:t>│</a:t>
            </a:r>
            <a:r>
              <a:rPr lang="en-US" altLang="zh-CN"/>
              <a:t>   </a:t>
            </a:r>
            <a:r>
              <a:rPr lang="en-US" altLang="en-US"/>
              <a:t>├──</a:t>
            </a:r>
            <a:r>
              <a:rPr lang="en-US" altLang="zh-CN"/>
              <a:t> models</a:t>
            </a:r>
            <a:r>
              <a:rPr lang="zh-CN" altLang="en-US"/>
              <a:t>（</a:t>
            </a:r>
            <a:r>
              <a:rPr lang="en-US" altLang="zh-CN"/>
              <a:t>data model</a:t>
            </a:r>
            <a:r>
              <a:rPr lang="zh-CN" altLang="en-US"/>
              <a:t>）</a:t>
            </a:r>
            <a:endParaRPr lang="zh-CN" altLang="en-US"/>
          </a:p>
          <a:p>
            <a:pPr marL="0" indent="0">
              <a:buNone/>
            </a:pPr>
            <a:r>
              <a:rPr lang="en-US" altLang="en-US"/>
              <a:t>│</a:t>
            </a:r>
            <a:r>
              <a:rPr lang="en-US" altLang="zh-CN"/>
              <a:t>   </a:t>
            </a:r>
            <a:r>
              <a:rPr lang="en-US" altLang="en-US"/>
              <a:t>└──</a:t>
            </a:r>
            <a:r>
              <a:rPr lang="en-US" altLang="zh-CN"/>
              <a:t> utils</a:t>
            </a:r>
            <a:r>
              <a:rPr lang="zh-CN" altLang="en-US"/>
              <a:t>（</a:t>
            </a:r>
            <a:r>
              <a:rPr lang="en-US" altLang="zh-CN"/>
              <a:t>General Tools</a:t>
            </a:r>
            <a:r>
              <a:rPr lang="zh-CN" altLang="en-US"/>
              <a:t>）</a:t>
            </a:r>
            <a:endParaRPr lang="zh-CN" altLang="en-US"/>
          </a:p>
        </p:txBody>
      </p:sp>
      <p:pic>
        <p:nvPicPr>
          <p:cNvPr id="5" name="图片 4"/>
          <p:cNvPicPr>
            <a:picLocks noChangeAspect="1"/>
          </p:cNvPicPr>
          <p:nvPr/>
        </p:nvPicPr>
        <p:blipFill>
          <a:blip r:embed="rId1"/>
          <a:stretch>
            <a:fillRect/>
          </a:stretch>
        </p:blipFill>
        <p:spPr>
          <a:xfrm>
            <a:off x="5161280" y="1160145"/>
            <a:ext cx="934720" cy="91059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5140" y="372745"/>
            <a:ext cx="4215765" cy="614680"/>
          </a:xfrm>
        </p:spPr>
        <p:txBody>
          <a:bodyPr>
            <a:normAutofit fontScale="90000"/>
          </a:bodyPr>
          <a:lstStyle/>
          <a:p>
            <a:r>
              <a:rPr lang="en-US" altLang="zh-CN"/>
              <a:t>Core implementation (Code + database)</a:t>
            </a:r>
            <a:endParaRPr lang="en-US" altLang="zh-CN"/>
          </a:p>
        </p:txBody>
      </p:sp>
      <p:pic>
        <p:nvPicPr>
          <p:cNvPr id="5" name="图片占位符 4" descr="crates_api"/>
          <p:cNvPicPr>
            <a:picLocks noGrp="1" noChangeAspect="1"/>
          </p:cNvPicPr>
          <p:nvPr>
            <p:ph type="pic" idx="1"/>
          </p:nvPr>
        </p:nvPicPr>
        <p:blipFill>
          <a:blip r:embed="rId1"/>
          <a:stretch>
            <a:fillRect/>
          </a:stretch>
        </p:blipFill>
        <p:spPr>
          <a:xfrm>
            <a:off x="5530850" y="987425"/>
            <a:ext cx="2042795" cy="1186180"/>
          </a:xfrm>
          <a:prstGeom prst="rect">
            <a:avLst/>
          </a:prstGeom>
        </p:spPr>
      </p:pic>
      <p:sp>
        <p:nvSpPr>
          <p:cNvPr id="4" name="文本占位符 3"/>
          <p:cNvSpPr>
            <a:spLocks noGrp="1"/>
          </p:cNvSpPr>
          <p:nvPr>
            <p:ph type="body" sz="half" idx="2"/>
          </p:nvPr>
        </p:nvSpPr>
        <p:spPr>
          <a:xfrm>
            <a:off x="129540" y="1092835"/>
            <a:ext cx="5048250" cy="4776470"/>
          </a:xfrm>
        </p:spPr>
        <p:txBody>
          <a:bodyPr>
            <a:normAutofit lnSpcReduction="10000"/>
          </a:bodyPr>
          <a:lstStyle/>
          <a:p>
            <a:r>
              <a:rPr lang="en-US" altLang="zh-CN" b="1"/>
              <a:t>Key code snippet</a:t>
            </a:r>
            <a:r>
              <a:rPr lang="zh-CN" altLang="en-US" b="1"/>
              <a:t>：</a:t>
            </a:r>
            <a:endParaRPr lang="zh-CN" altLang="en-US" b="1"/>
          </a:p>
          <a:p>
            <a:r>
              <a:rPr lang="en-US" altLang="zh-CN" sz="1000"/>
              <a:t>api </a:t>
            </a:r>
            <a:r>
              <a:rPr lang="en-US" altLang="zh-CN" sz="1000">
                <a:sym typeface="+mn-ea"/>
              </a:rPr>
              <a:t>model</a:t>
            </a:r>
            <a:r>
              <a:rPr lang="zh-CN" altLang="en-US" sz="1000"/>
              <a:t>（</a:t>
            </a:r>
            <a:r>
              <a:rPr lang="en-US" altLang="zh-CN" sz="1000"/>
              <a:t>Service entrance</a:t>
            </a:r>
            <a:r>
              <a:rPr lang="zh-CN" altLang="en-US" sz="1000"/>
              <a:t>）：</a:t>
            </a:r>
            <a:endParaRPr lang="zh-CN" altLang="en-US" sz="1000"/>
          </a:p>
          <a:p>
            <a:r>
              <a:rPr lang="en-US" altLang="zh-CN" sz="1000"/>
              <a:t>#[actix_web::main]</a:t>
            </a:r>
            <a:endParaRPr lang="en-US" altLang="zh-CN" sz="1000"/>
          </a:p>
          <a:p>
            <a:r>
              <a:rPr lang="en-US" altLang="zh-CN" sz="1000"/>
              <a:t>async fn main() {</a:t>
            </a:r>
            <a:endParaRPr lang="en-US" altLang="zh-CN" sz="1000"/>
          </a:p>
          <a:p>
            <a:r>
              <a:rPr lang="en-US" altLang="zh-CN" sz="1000"/>
              <a:t>    let pool = create_connection_pool(&amp;env::var("DATABASE_URL").unwrap()).await.unwrap();</a:t>
            </a:r>
            <a:endParaRPr lang="en-US" altLang="zh-CN" sz="1000"/>
          </a:p>
          <a:p>
            <a:r>
              <a:rPr lang="en-US" altLang="zh-CN" sz="1000"/>
              <a:t>    HttpServer::new(move || App::new()</a:t>
            </a:r>
            <a:endParaRPr lang="en-US" altLang="zh-CN" sz="1000"/>
          </a:p>
          <a:p>
            <a:r>
              <a:rPr lang="en-US" altLang="zh-CN" sz="1000"/>
              <a:t>        .app_data(web::Data::new(pool.clone()))</a:t>
            </a:r>
            <a:endParaRPr lang="en-US" altLang="zh-CN" sz="1000"/>
          </a:p>
          <a:p>
            <a:r>
              <a:rPr lang="en-US" altLang="zh-CN" sz="1000"/>
              <a:t>        .configure(routes::config_routes)</a:t>
            </a:r>
            <a:endParaRPr lang="en-US" altLang="zh-CN" sz="1000"/>
          </a:p>
          <a:p>
            <a:r>
              <a:rPr lang="en-US" altLang="zh-CN" sz="1000"/>
              <a:t>    ).bind("127.0.0.1:8080")?.run().await</a:t>
            </a:r>
            <a:endParaRPr lang="en-US" altLang="zh-CN" sz="1000"/>
          </a:p>
          <a:p>
            <a:r>
              <a:rPr lang="en-US" altLang="zh-CN" sz="1000"/>
              <a:t>}</a:t>
            </a:r>
            <a:endParaRPr lang="en-US" altLang="zh-CN" sz="1000"/>
          </a:p>
          <a:p>
            <a:endParaRPr lang="en-US" altLang="zh-CN" sz="1000"/>
          </a:p>
          <a:p>
            <a:r>
              <a:rPr lang="en-US" altLang="zh-CN" sz="1000"/>
              <a:t>db </a:t>
            </a:r>
            <a:r>
              <a:rPr lang="en-US" altLang="zh-CN" sz="1000">
                <a:sym typeface="+mn-ea"/>
              </a:rPr>
              <a:t>model</a:t>
            </a:r>
            <a:r>
              <a:rPr lang="zh-CN" altLang="en-US" sz="1000"/>
              <a:t>（</a:t>
            </a:r>
            <a:r>
              <a:rPr lang="en-US" altLang="zh-CN" sz="1000"/>
              <a:t>Document creation</a:t>
            </a:r>
            <a:r>
              <a:rPr lang="zh-CN" altLang="en-US" sz="1000"/>
              <a:t>）：</a:t>
            </a:r>
            <a:endParaRPr lang="zh-CN" altLang="en-US" sz="1000"/>
          </a:p>
          <a:p>
            <a:r>
              <a:rPr lang="en-US" altLang="zh-CN" sz="1000"/>
              <a:t>pub async fn create_document(pool: &amp;PgPool, content: &amp;str) -&gt; Result&lt;Document&gt; {</a:t>
            </a:r>
            <a:endParaRPr lang="en-US" altLang="zh-CN" sz="1000"/>
          </a:p>
          <a:p>
            <a:r>
              <a:rPr lang="en-US" altLang="zh-CN" sz="1000"/>
              <a:t>    sqlx::query_as!(Document,</a:t>
            </a:r>
            <a:endParaRPr lang="en-US" altLang="zh-CN" sz="1000"/>
          </a:p>
          <a:p>
            <a:r>
              <a:rPr lang="en-US" altLang="zh-CN" sz="1000"/>
              <a:t>        "INSERT INTO documents (markdown_content, updated_at) VALUES ($1, NOW()) RETURNING *",</a:t>
            </a:r>
            <a:endParaRPr lang="en-US" altLang="zh-CN" sz="1000"/>
          </a:p>
          <a:p>
            <a:r>
              <a:rPr lang="en-US" altLang="zh-CN" sz="1000"/>
              <a:t>        content</a:t>
            </a:r>
            <a:endParaRPr lang="en-US" altLang="zh-CN" sz="1000"/>
          </a:p>
          <a:p>
            <a:r>
              <a:rPr lang="en-US" altLang="zh-CN" sz="1000"/>
              <a:t>    ).fetch_one(pool).await</a:t>
            </a:r>
            <a:endParaRPr lang="en-US" altLang="zh-CN" sz="1000"/>
          </a:p>
          <a:p>
            <a:r>
              <a:rPr lang="en-US" altLang="zh-CN" sz="1000"/>
              <a:t>}</a:t>
            </a:r>
            <a:endParaRPr lang="en-US" altLang="zh-CN" sz="1000"/>
          </a:p>
        </p:txBody>
      </p:sp>
      <p:sp>
        <p:nvSpPr>
          <p:cNvPr id="7" name="文本框 6"/>
          <p:cNvSpPr txBox="1"/>
          <p:nvPr/>
        </p:nvSpPr>
        <p:spPr>
          <a:xfrm>
            <a:off x="5177155" y="609600"/>
            <a:ext cx="2614930" cy="377825"/>
          </a:xfrm>
          <a:prstGeom prst="rect">
            <a:avLst/>
          </a:prstGeom>
          <a:noFill/>
        </p:spPr>
        <p:txBody>
          <a:bodyPr wrap="square" rtlCol="0">
            <a:noAutofit/>
          </a:bodyPr>
          <a:lstStyle/>
          <a:p>
            <a:r>
              <a:rPr lang="en-US" altLang="zh-CN"/>
              <a:t>Add project dependencies</a:t>
            </a:r>
            <a:endParaRPr lang="en-US" altLang="zh-CN"/>
          </a:p>
        </p:txBody>
      </p:sp>
      <p:pic>
        <p:nvPicPr>
          <p:cNvPr id="19" name="图片 13"/>
          <p:cNvPicPr>
            <a:picLocks noChangeAspect="1"/>
          </p:cNvPicPr>
          <p:nvPr/>
        </p:nvPicPr>
        <p:blipFill>
          <a:blip r:embed="rId2"/>
          <a:stretch>
            <a:fillRect/>
          </a:stretch>
        </p:blipFill>
        <p:spPr>
          <a:xfrm>
            <a:off x="5535930" y="2265680"/>
            <a:ext cx="2037715" cy="980440"/>
          </a:xfrm>
          <a:prstGeom prst="rect">
            <a:avLst/>
          </a:prstGeom>
          <a:noFill/>
          <a:ln>
            <a:noFill/>
          </a:ln>
        </p:spPr>
      </p:pic>
      <p:pic>
        <p:nvPicPr>
          <p:cNvPr id="21" name="图片 15"/>
          <p:cNvPicPr>
            <a:picLocks noChangeAspect="1"/>
          </p:cNvPicPr>
          <p:nvPr/>
        </p:nvPicPr>
        <p:blipFill>
          <a:blip r:embed="rId3"/>
          <a:stretch>
            <a:fillRect/>
          </a:stretch>
        </p:blipFill>
        <p:spPr>
          <a:xfrm>
            <a:off x="5523865" y="3338195"/>
            <a:ext cx="2050415" cy="1359535"/>
          </a:xfrm>
          <a:prstGeom prst="rect">
            <a:avLst/>
          </a:prstGeom>
          <a:noFill/>
          <a:ln>
            <a:noFill/>
          </a:ln>
        </p:spPr>
      </p:pic>
      <p:pic>
        <p:nvPicPr>
          <p:cNvPr id="22" name="图片 16"/>
          <p:cNvPicPr>
            <a:picLocks noChangeAspect="1"/>
          </p:cNvPicPr>
          <p:nvPr/>
        </p:nvPicPr>
        <p:blipFill>
          <a:blip r:embed="rId4"/>
          <a:stretch>
            <a:fillRect/>
          </a:stretch>
        </p:blipFill>
        <p:spPr>
          <a:xfrm>
            <a:off x="5535930" y="4789805"/>
            <a:ext cx="2050415" cy="1148080"/>
          </a:xfrm>
          <a:prstGeom prst="rect">
            <a:avLst/>
          </a:prstGeom>
          <a:noFill/>
          <a:ln>
            <a:noFill/>
          </a:ln>
        </p:spPr>
      </p:pic>
      <p:sp>
        <p:nvSpPr>
          <p:cNvPr id="8" name="文本框 7"/>
          <p:cNvSpPr txBox="1"/>
          <p:nvPr/>
        </p:nvSpPr>
        <p:spPr>
          <a:xfrm>
            <a:off x="8829040" y="609600"/>
            <a:ext cx="2712720" cy="368300"/>
          </a:xfrm>
          <a:prstGeom prst="rect">
            <a:avLst/>
          </a:prstGeom>
          <a:noFill/>
        </p:spPr>
        <p:txBody>
          <a:bodyPr wrap="square" rtlCol="0">
            <a:spAutoFit/>
          </a:bodyPr>
          <a:lstStyle/>
          <a:p>
            <a:r>
              <a:rPr lang="en-US" altLang="zh-CN"/>
              <a:t>Database Design</a:t>
            </a:r>
            <a:endParaRPr lang="en-US" altLang="zh-CN"/>
          </a:p>
        </p:txBody>
      </p:sp>
      <p:pic>
        <p:nvPicPr>
          <p:cNvPr id="27" name="图片 27" descr="c241936793f604675ff835a45187a67"/>
          <p:cNvPicPr>
            <a:picLocks noChangeAspect="1"/>
          </p:cNvPicPr>
          <p:nvPr/>
        </p:nvPicPr>
        <p:blipFill>
          <a:blip r:embed="rId5"/>
          <a:stretch>
            <a:fillRect/>
          </a:stretch>
        </p:blipFill>
        <p:spPr>
          <a:xfrm>
            <a:off x="8403590" y="987425"/>
            <a:ext cx="2214245" cy="461645"/>
          </a:xfrm>
          <a:prstGeom prst="rect">
            <a:avLst/>
          </a:prstGeom>
        </p:spPr>
      </p:pic>
      <p:pic>
        <p:nvPicPr>
          <p:cNvPr id="28" name="图片 28" descr="ce5d0c302fb0140ca99a80befef4a2e"/>
          <p:cNvPicPr>
            <a:picLocks noChangeAspect="1"/>
          </p:cNvPicPr>
          <p:nvPr/>
        </p:nvPicPr>
        <p:blipFill>
          <a:blip r:embed="rId6"/>
          <a:stretch>
            <a:fillRect/>
          </a:stretch>
        </p:blipFill>
        <p:spPr>
          <a:xfrm>
            <a:off x="8403590" y="1546860"/>
            <a:ext cx="2205990" cy="1079500"/>
          </a:xfrm>
          <a:prstGeom prst="rect">
            <a:avLst/>
          </a:prstGeom>
        </p:spPr>
      </p:pic>
      <p:pic>
        <p:nvPicPr>
          <p:cNvPr id="30" name="图片 30" descr="6ad330a49258cd9c19300b8740304ce"/>
          <p:cNvPicPr>
            <a:picLocks noChangeAspect="1"/>
          </p:cNvPicPr>
          <p:nvPr/>
        </p:nvPicPr>
        <p:blipFill>
          <a:blip r:embed="rId7"/>
          <a:stretch>
            <a:fillRect/>
          </a:stretch>
        </p:blipFill>
        <p:spPr>
          <a:xfrm>
            <a:off x="8388350" y="2724150"/>
            <a:ext cx="2227580" cy="111950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p:cNvPicPr>
            <a:picLocks noChangeAspect="1"/>
          </p:cNvPicPr>
          <p:nvPr>
            <p:custDataLst>
              <p:tags r:id="rId1"/>
            </p:custDataLst>
          </p:nvPr>
        </p:nvPicPr>
        <p:blipFill>
          <a:blip r:embed="rId2" cstate="print">
            <a:extLst>
              <a:ext uri="{28A0092B-C50C-407E-A947-70E740481C1C}">
                <a14:useLocalDpi xmlns:a14="http://schemas.microsoft.com/office/drawing/2010/main" val="0"/>
              </a:ext>
            </a:extLst>
          </a:blip>
          <a:stretch>
            <a:fillRect/>
          </a:stretch>
        </p:blipFill>
        <p:spPr>
          <a:xfrm>
            <a:off x="5099364" y="2247333"/>
            <a:ext cx="1981989" cy="2645222"/>
          </a:xfrm>
          <a:prstGeom prst="rect">
            <a:avLst/>
          </a:prstGeom>
        </p:spPr>
      </p:pic>
      <p:sp>
        <p:nvSpPr>
          <p:cNvPr id="2" name="矩形 1"/>
          <p:cNvSpPr/>
          <p:nvPr/>
        </p:nvSpPr>
        <p:spPr>
          <a:xfrm>
            <a:off x="1635125" y="198755"/>
            <a:ext cx="8267700" cy="521970"/>
          </a:xfrm>
          <a:prstGeom prst="rect">
            <a:avLst/>
          </a:prstGeom>
          <a:noFill/>
        </p:spPr>
        <p:txBody>
          <a:bodyPr wrap="square" rtlCol="0">
            <a:spAutoFit/>
            <a:scene3d>
              <a:camera prst="orthographicFront"/>
              <a:lightRig rig="threePt" dir="t"/>
            </a:scene3d>
            <a:sp3d extrusionH="57150">
              <a:bevelT w="38100" h="38100" prst="convex"/>
            </a:sp3d>
          </a:bodyPr>
          <a:lstStyle/>
          <a:p>
            <a:pPr marL="457200" indent="-457200" algn="l">
              <a:buFont typeface="Wingdings" panose="05000000000000000000" pitchFamily="2" charset="2"/>
              <a:buChar char="p"/>
            </a:pPr>
            <a:r>
              <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rPr>
              <a:t>Environment setup and testing</a:t>
            </a:r>
            <a:endPar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p:txBody>
      </p:sp>
      <p:grpSp>
        <p:nvGrpSpPr>
          <p:cNvPr id="66" name="组合 65"/>
          <p:cNvGrpSpPr/>
          <p:nvPr>
            <p:custDataLst>
              <p:tags r:id="rId3"/>
            </p:custDataLst>
          </p:nvPr>
        </p:nvGrpSpPr>
        <p:grpSpPr>
          <a:xfrm>
            <a:off x="4298102" y="1925915"/>
            <a:ext cx="720000" cy="720000"/>
            <a:chOff x="4277782" y="1917141"/>
            <a:chExt cx="720000" cy="720000"/>
          </a:xfrm>
        </p:grpSpPr>
        <p:sp>
          <p:nvSpPr>
            <p:cNvPr id="67" name="椭圆 66"/>
            <p:cNvSpPr/>
            <p:nvPr>
              <p:custDataLst>
                <p:tags r:id="rId4"/>
              </p:custDataLst>
            </p:nvPr>
          </p:nvSpPr>
          <p:spPr>
            <a:xfrm>
              <a:off x="4277782" y="1917141"/>
              <a:ext cx="720000" cy="72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8" name="Group 28"/>
            <p:cNvGrpSpPr/>
            <p:nvPr/>
          </p:nvGrpSpPr>
          <p:grpSpPr>
            <a:xfrm>
              <a:off x="4500109" y="2059903"/>
              <a:ext cx="296796" cy="432353"/>
              <a:chOff x="4174136" y="3762623"/>
              <a:chExt cx="330200" cy="481012"/>
            </a:xfrm>
            <a:solidFill>
              <a:schemeClr val="bg1"/>
            </a:solidFill>
          </p:grpSpPr>
          <p:sp>
            <p:nvSpPr>
              <p:cNvPr id="69" name="Freeform: Shape 29"/>
              <p:cNvSpPr/>
              <p:nvPr>
                <p:custDataLst>
                  <p:tags r:id="rId5"/>
                </p:custDataLst>
              </p:nvPr>
            </p:nvSpPr>
            <p:spPr bwMode="auto">
              <a:xfrm>
                <a:off x="4174136" y="3762623"/>
                <a:ext cx="330200" cy="481012"/>
              </a:xfrm>
              <a:custGeom>
                <a:avLst/>
                <a:gdLst>
                  <a:gd name="T0" fmla="*/ 44 w 88"/>
                  <a:gd name="T1" fmla="*/ 0 h 128"/>
                  <a:gd name="T2" fmla="*/ 0 w 88"/>
                  <a:gd name="T3" fmla="*/ 44 h 128"/>
                  <a:gd name="T4" fmla="*/ 20 w 88"/>
                  <a:gd name="T5" fmla="*/ 92 h 128"/>
                  <a:gd name="T6" fmla="*/ 44 w 88"/>
                  <a:gd name="T7" fmla="*/ 128 h 128"/>
                  <a:gd name="T8" fmla="*/ 68 w 88"/>
                  <a:gd name="T9" fmla="*/ 92 h 128"/>
                  <a:gd name="T10" fmla="*/ 88 w 88"/>
                  <a:gd name="T11" fmla="*/ 44 h 128"/>
                  <a:gd name="T12" fmla="*/ 44 w 88"/>
                  <a:gd name="T13" fmla="*/ 0 h 128"/>
                  <a:gd name="T14" fmla="*/ 55 w 88"/>
                  <a:gd name="T15" fmla="*/ 109 h 128"/>
                  <a:gd name="T16" fmla="*/ 35 w 88"/>
                  <a:gd name="T17" fmla="*/ 111 h 128"/>
                  <a:gd name="T18" fmla="*/ 32 w 88"/>
                  <a:gd name="T19" fmla="*/ 103 h 128"/>
                  <a:gd name="T20" fmla="*/ 32 w 88"/>
                  <a:gd name="T21" fmla="*/ 103 h 128"/>
                  <a:gd name="T22" fmla="*/ 57 w 88"/>
                  <a:gd name="T23" fmla="*/ 100 h 128"/>
                  <a:gd name="T24" fmla="*/ 56 w 88"/>
                  <a:gd name="T25" fmla="*/ 104 h 128"/>
                  <a:gd name="T26" fmla="*/ 55 w 88"/>
                  <a:gd name="T27" fmla="*/ 109 h 128"/>
                  <a:gd name="T28" fmla="*/ 31 w 88"/>
                  <a:gd name="T29" fmla="*/ 99 h 128"/>
                  <a:gd name="T30" fmla="*/ 29 w 88"/>
                  <a:gd name="T31" fmla="*/ 92 h 128"/>
                  <a:gd name="T32" fmla="*/ 60 w 88"/>
                  <a:gd name="T33" fmla="*/ 92 h 128"/>
                  <a:gd name="T34" fmla="*/ 58 w 88"/>
                  <a:gd name="T35" fmla="*/ 96 h 128"/>
                  <a:gd name="T36" fmla="*/ 31 w 88"/>
                  <a:gd name="T37" fmla="*/ 99 h 128"/>
                  <a:gd name="T38" fmla="*/ 44 w 88"/>
                  <a:gd name="T39" fmla="*/ 120 h 128"/>
                  <a:gd name="T40" fmla="*/ 36 w 88"/>
                  <a:gd name="T41" fmla="*/ 115 h 128"/>
                  <a:gd name="T42" fmla="*/ 53 w 88"/>
                  <a:gd name="T43" fmla="*/ 113 h 128"/>
                  <a:gd name="T44" fmla="*/ 44 w 88"/>
                  <a:gd name="T45" fmla="*/ 120 h 128"/>
                  <a:gd name="T46" fmla="*/ 63 w 88"/>
                  <a:gd name="T47" fmla="*/ 84 h 128"/>
                  <a:gd name="T48" fmla="*/ 26 w 88"/>
                  <a:gd name="T49" fmla="*/ 84 h 128"/>
                  <a:gd name="T50" fmla="*/ 19 w 88"/>
                  <a:gd name="T51" fmla="*/ 71 h 128"/>
                  <a:gd name="T52" fmla="*/ 8 w 88"/>
                  <a:gd name="T53" fmla="*/ 44 h 128"/>
                  <a:gd name="T54" fmla="*/ 44 w 88"/>
                  <a:gd name="T55" fmla="*/ 8 h 128"/>
                  <a:gd name="T56" fmla="*/ 80 w 88"/>
                  <a:gd name="T57" fmla="*/ 44 h 128"/>
                  <a:gd name="T58" fmla="*/ 70 w 88"/>
                  <a:gd name="T59" fmla="*/ 71 h 128"/>
                  <a:gd name="T60" fmla="*/ 63 w 88"/>
                  <a:gd name="T61" fmla="*/ 8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8" h="128">
                    <a:moveTo>
                      <a:pt x="44" y="0"/>
                    </a:moveTo>
                    <a:cubicBezTo>
                      <a:pt x="20" y="0"/>
                      <a:pt x="0" y="19"/>
                      <a:pt x="0" y="44"/>
                    </a:cubicBezTo>
                    <a:cubicBezTo>
                      <a:pt x="0" y="60"/>
                      <a:pt x="15" y="77"/>
                      <a:pt x="20" y="92"/>
                    </a:cubicBezTo>
                    <a:cubicBezTo>
                      <a:pt x="28" y="114"/>
                      <a:pt x="27" y="128"/>
                      <a:pt x="44" y="128"/>
                    </a:cubicBezTo>
                    <a:cubicBezTo>
                      <a:pt x="61" y="128"/>
                      <a:pt x="60" y="114"/>
                      <a:pt x="68" y="92"/>
                    </a:cubicBezTo>
                    <a:cubicBezTo>
                      <a:pt x="73" y="77"/>
                      <a:pt x="88" y="60"/>
                      <a:pt x="88" y="44"/>
                    </a:cubicBezTo>
                    <a:cubicBezTo>
                      <a:pt x="88" y="19"/>
                      <a:pt x="68" y="0"/>
                      <a:pt x="44" y="0"/>
                    </a:cubicBezTo>
                    <a:close/>
                    <a:moveTo>
                      <a:pt x="55" y="109"/>
                    </a:moveTo>
                    <a:cubicBezTo>
                      <a:pt x="35" y="111"/>
                      <a:pt x="35" y="111"/>
                      <a:pt x="35" y="111"/>
                    </a:cubicBezTo>
                    <a:cubicBezTo>
                      <a:pt x="34" y="109"/>
                      <a:pt x="33" y="107"/>
                      <a:pt x="32" y="103"/>
                    </a:cubicBezTo>
                    <a:cubicBezTo>
                      <a:pt x="32" y="103"/>
                      <a:pt x="32" y="103"/>
                      <a:pt x="32" y="103"/>
                    </a:cubicBezTo>
                    <a:cubicBezTo>
                      <a:pt x="57" y="100"/>
                      <a:pt x="57" y="100"/>
                      <a:pt x="57" y="100"/>
                    </a:cubicBezTo>
                    <a:cubicBezTo>
                      <a:pt x="57" y="101"/>
                      <a:pt x="56" y="103"/>
                      <a:pt x="56" y="104"/>
                    </a:cubicBezTo>
                    <a:cubicBezTo>
                      <a:pt x="55" y="106"/>
                      <a:pt x="55" y="107"/>
                      <a:pt x="55" y="109"/>
                    </a:cubicBezTo>
                    <a:close/>
                    <a:moveTo>
                      <a:pt x="31" y="99"/>
                    </a:moveTo>
                    <a:cubicBezTo>
                      <a:pt x="30" y="97"/>
                      <a:pt x="30" y="94"/>
                      <a:pt x="29" y="92"/>
                    </a:cubicBezTo>
                    <a:cubicBezTo>
                      <a:pt x="60" y="92"/>
                      <a:pt x="60" y="92"/>
                      <a:pt x="60" y="92"/>
                    </a:cubicBezTo>
                    <a:cubicBezTo>
                      <a:pt x="59" y="93"/>
                      <a:pt x="59" y="95"/>
                      <a:pt x="58" y="96"/>
                    </a:cubicBezTo>
                    <a:lnTo>
                      <a:pt x="31" y="99"/>
                    </a:lnTo>
                    <a:close/>
                    <a:moveTo>
                      <a:pt x="44" y="120"/>
                    </a:moveTo>
                    <a:cubicBezTo>
                      <a:pt x="40" y="120"/>
                      <a:pt x="38" y="119"/>
                      <a:pt x="36" y="115"/>
                    </a:cubicBezTo>
                    <a:cubicBezTo>
                      <a:pt x="53" y="113"/>
                      <a:pt x="53" y="113"/>
                      <a:pt x="53" y="113"/>
                    </a:cubicBezTo>
                    <a:cubicBezTo>
                      <a:pt x="51" y="119"/>
                      <a:pt x="49" y="120"/>
                      <a:pt x="44" y="120"/>
                    </a:cubicBezTo>
                    <a:close/>
                    <a:moveTo>
                      <a:pt x="63" y="84"/>
                    </a:moveTo>
                    <a:cubicBezTo>
                      <a:pt x="26" y="84"/>
                      <a:pt x="26" y="84"/>
                      <a:pt x="26" y="84"/>
                    </a:cubicBezTo>
                    <a:cubicBezTo>
                      <a:pt x="24" y="79"/>
                      <a:pt x="21" y="75"/>
                      <a:pt x="19" y="71"/>
                    </a:cubicBezTo>
                    <a:cubicBezTo>
                      <a:pt x="14" y="62"/>
                      <a:pt x="8" y="52"/>
                      <a:pt x="8" y="44"/>
                    </a:cubicBezTo>
                    <a:cubicBezTo>
                      <a:pt x="8" y="24"/>
                      <a:pt x="24" y="8"/>
                      <a:pt x="44" y="8"/>
                    </a:cubicBezTo>
                    <a:cubicBezTo>
                      <a:pt x="64" y="8"/>
                      <a:pt x="80" y="24"/>
                      <a:pt x="80" y="44"/>
                    </a:cubicBezTo>
                    <a:cubicBezTo>
                      <a:pt x="80" y="52"/>
                      <a:pt x="75" y="62"/>
                      <a:pt x="70" y="71"/>
                    </a:cubicBezTo>
                    <a:cubicBezTo>
                      <a:pt x="67" y="75"/>
                      <a:pt x="65" y="80"/>
                      <a:pt x="63"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85">
                  <a:latin typeface="Calibri" panose="020F0502020204030204" pitchFamily="34" charset="0"/>
                  <a:ea typeface="微软雅黑" panose="020B0503020204020204" charset="-122"/>
                  <a:sym typeface="Calibri" panose="020F0502020204030204" pitchFamily="34" charset="0"/>
                </a:endParaRPr>
              </a:p>
            </p:txBody>
          </p:sp>
          <p:sp>
            <p:nvSpPr>
              <p:cNvPr id="70" name="Freeform: Shape 30"/>
              <p:cNvSpPr/>
              <p:nvPr>
                <p:custDataLst>
                  <p:tags r:id="rId6"/>
                </p:custDataLst>
              </p:nvPr>
            </p:nvSpPr>
            <p:spPr bwMode="auto">
              <a:xfrm>
                <a:off x="4248748" y="3837235"/>
                <a:ext cx="96838" cy="98425"/>
              </a:xfrm>
              <a:custGeom>
                <a:avLst/>
                <a:gdLst>
                  <a:gd name="T0" fmla="*/ 24 w 26"/>
                  <a:gd name="T1" fmla="*/ 0 h 26"/>
                  <a:gd name="T2" fmla="*/ 0 w 26"/>
                  <a:gd name="T3" fmla="*/ 24 h 26"/>
                  <a:gd name="T4" fmla="*/ 2 w 26"/>
                  <a:gd name="T5" fmla="*/ 26 h 26"/>
                  <a:gd name="T6" fmla="*/ 4 w 26"/>
                  <a:gd name="T7" fmla="*/ 24 h 26"/>
                  <a:gd name="T8" fmla="*/ 24 w 26"/>
                  <a:gd name="T9" fmla="*/ 4 h 26"/>
                  <a:gd name="T10" fmla="*/ 26 w 26"/>
                  <a:gd name="T11" fmla="*/ 2 h 26"/>
                  <a:gd name="T12" fmla="*/ 24 w 26"/>
                  <a:gd name="T13" fmla="*/ 0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24" y="0"/>
                    </a:moveTo>
                    <a:cubicBezTo>
                      <a:pt x="11" y="0"/>
                      <a:pt x="0" y="11"/>
                      <a:pt x="0" y="24"/>
                    </a:cubicBezTo>
                    <a:cubicBezTo>
                      <a:pt x="0" y="25"/>
                      <a:pt x="1" y="26"/>
                      <a:pt x="2" y="26"/>
                    </a:cubicBezTo>
                    <a:cubicBezTo>
                      <a:pt x="3" y="26"/>
                      <a:pt x="4" y="25"/>
                      <a:pt x="4" y="24"/>
                    </a:cubicBezTo>
                    <a:cubicBezTo>
                      <a:pt x="4" y="13"/>
                      <a:pt x="13" y="4"/>
                      <a:pt x="24" y="4"/>
                    </a:cubicBezTo>
                    <a:cubicBezTo>
                      <a:pt x="25" y="4"/>
                      <a:pt x="26" y="3"/>
                      <a:pt x="26" y="2"/>
                    </a:cubicBezTo>
                    <a:cubicBezTo>
                      <a:pt x="26" y="1"/>
                      <a:pt x="25" y="0"/>
                      <a:pt x="2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85">
                  <a:latin typeface="Calibri" panose="020F0502020204030204" pitchFamily="34" charset="0"/>
                  <a:ea typeface="微软雅黑" panose="020B0503020204020204" charset="-122"/>
                  <a:sym typeface="Calibri" panose="020F0502020204030204" pitchFamily="34" charset="0"/>
                </a:endParaRPr>
              </a:p>
            </p:txBody>
          </p:sp>
        </p:grpSp>
      </p:grpSp>
      <p:grpSp>
        <p:nvGrpSpPr>
          <p:cNvPr id="71" name="组合 70"/>
          <p:cNvGrpSpPr/>
          <p:nvPr>
            <p:custDataLst>
              <p:tags r:id="rId7"/>
            </p:custDataLst>
          </p:nvPr>
        </p:nvGrpSpPr>
        <p:grpSpPr>
          <a:xfrm>
            <a:off x="7166441" y="1925915"/>
            <a:ext cx="720000" cy="720000"/>
            <a:chOff x="7146121" y="1917141"/>
            <a:chExt cx="720000" cy="720000"/>
          </a:xfrm>
        </p:grpSpPr>
        <p:sp>
          <p:nvSpPr>
            <p:cNvPr id="72" name="椭圆 71"/>
            <p:cNvSpPr/>
            <p:nvPr>
              <p:custDataLst>
                <p:tags r:id="rId8"/>
              </p:custDataLst>
            </p:nvPr>
          </p:nvSpPr>
          <p:spPr>
            <a:xfrm>
              <a:off x="7146121" y="1917141"/>
              <a:ext cx="720000" cy="72000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Freeform: Shape 27"/>
            <p:cNvSpPr/>
            <p:nvPr>
              <p:custDataLst>
                <p:tags r:id="rId9"/>
              </p:custDataLst>
            </p:nvPr>
          </p:nvSpPr>
          <p:spPr bwMode="auto">
            <a:xfrm>
              <a:off x="7325353" y="2088189"/>
              <a:ext cx="378372" cy="367491"/>
            </a:xfrm>
            <a:custGeom>
              <a:avLst/>
              <a:gdLst>
                <a:gd name="T0" fmla="*/ 94 w 132"/>
                <a:gd name="T1" fmla="*/ 0 h 128"/>
                <a:gd name="T2" fmla="*/ 56 w 132"/>
                <a:gd name="T3" fmla="*/ 27 h 128"/>
                <a:gd name="T4" fmla="*/ 56 w 132"/>
                <a:gd name="T5" fmla="*/ 27 h 128"/>
                <a:gd name="T6" fmla="*/ 14 w 132"/>
                <a:gd name="T7" fmla="*/ 69 h 128"/>
                <a:gd name="T8" fmla="*/ 1 w 132"/>
                <a:gd name="T9" fmla="*/ 110 h 128"/>
                <a:gd name="T10" fmla="*/ 14 w 132"/>
                <a:gd name="T11" fmla="*/ 128 h 128"/>
                <a:gd name="T12" fmla="*/ 53 w 132"/>
                <a:gd name="T13" fmla="*/ 118 h 128"/>
                <a:gd name="T14" fmla="*/ 121 w 132"/>
                <a:gd name="T15" fmla="*/ 53 h 128"/>
                <a:gd name="T16" fmla="*/ 64 w 132"/>
                <a:gd name="T17" fmla="*/ 95 h 128"/>
                <a:gd name="T18" fmla="*/ 99 w 132"/>
                <a:gd name="T19" fmla="*/ 47 h 128"/>
                <a:gd name="T20" fmla="*/ 95 w 132"/>
                <a:gd name="T21" fmla="*/ 67 h 128"/>
                <a:gd name="T22" fmla="*/ 64 w 132"/>
                <a:gd name="T23" fmla="*/ 98 h 128"/>
                <a:gd name="T24" fmla="*/ 59 w 132"/>
                <a:gd name="T25" fmla="*/ 81 h 128"/>
                <a:gd name="T26" fmla="*/ 46 w 132"/>
                <a:gd name="T27" fmla="*/ 68 h 128"/>
                <a:gd name="T28" fmla="*/ 92 w 132"/>
                <a:gd name="T29" fmla="*/ 36 h 128"/>
                <a:gd name="T30" fmla="*/ 59 w 132"/>
                <a:gd name="T31" fmla="*/ 81 h 128"/>
                <a:gd name="T32" fmla="*/ 31 w 132"/>
                <a:gd name="T33" fmla="*/ 64 h 128"/>
                <a:gd name="T34" fmla="*/ 80 w 132"/>
                <a:gd name="T35" fmla="*/ 28 h 128"/>
                <a:gd name="T36" fmla="*/ 17 w 132"/>
                <a:gd name="T37" fmla="*/ 119 h 128"/>
                <a:gd name="T38" fmla="*/ 8 w 132"/>
                <a:gd name="T39" fmla="*/ 114 h 128"/>
                <a:gd name="T40" fmla="*/ 13 w 132"/>
                <a:gd name="T41" fmla="*/ 96 h 128"/>
                <a:gd name="T42" fmla="*/ 32 w 132"/>
                <a:gd name="T43" fmla="*/ 115 h 128"/>
                <a:gd name="T44" fmla="*/ 36 w 132"/>
                <a:gd name="T45" fmla="*/ 114 h 128"/>
                <a:gd name="T46" fmla="*/ 14 w 132"/>
                <a:gd name="T47" fmla="*/ 92 h 128"/>
                <a:gd name="T48" fmla="*/ 19 w 132"/>
                <a:gd name="T49" fmla="*/ 75 h 128"/>
                <a:gd name="T50" fmla="*/ 52 w 132"/>
                <a:gd name="T51" fmla="*/ 110 h 128"/>
                <a:gd name="T52" fmla="*/ 36 w 132"/>
                <a:gd name="T53" fmla="*/ 114 h 128"/>
                <a:gd name="T54" fmla="*/ 108 w 132"/>
                <a:gd name="T55" fmla="*/ 54 h 128"/>
                <a:gd name="T56" fmla="*/ 98 w 132"/>
                <a:gd name="T57" fmla="*/ 30 h 128"/>
                <a:gd name="T58" fmla="*/ 81 w 132"/>
                <a:gd name="T59" fmla="*/ 13 h 128"/>
                <a:gd name="T60" fmla="*/ 112 w 132"/>
                <a:gd name="T61" fmla="*/ 16 h 128"/>
                <a:gd name="T62" fmla="*/ 115 w 132"/>
                <a:gd name="T63" fmla="*/ 47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2" h="128">
                  <a:moveTo>
                    <a:pt x="118" y="10"/>
                  </a:moveTo>
                  <a:cubicBezTo>
                    <a:pt x="111" y="4"/>
                    <a:pt x="102" y="0"/>
                    <a:pt x="94" y="0"/>
                  </a:cubicBezTo>
                  <a:cubicBezTo>
                    <a:pt x="87" y="0"/>
                    <a:pt x="80" y="3"/>
                    <a:pt x="75" y="7"/>
                  </a:cubicBezTo>
                  <a:cubicBezTo>
                    <a:pt x="56" y="27"/>
                    <a:pt x="56" y="27"/>
                    <a:pt x="56" y="27"/>
                  </a:cubicBezTo>
                  <a:cubicBezTo>
                    <a:pt x="56" y="27"/>
                    <a:pt x="56" y="27"/>
                    <a:pt x="56" y="27"/>
                  </a:cubicBezTo>
                  <a:cubicBezTo>
                    <a:pt x="56" y="27"/>
                    <a:pt x="56" y="27"/>
                    <a:pt x="56" y="27"/>
                  </a:cubicBezTo>
                  <a:cubicBezTo>
                    <a:pt x="56" y="27"/>
                    <a:pt x="56" y="27"/>
                    <a:pt x="56" y="27"/>
                  </a:cubicBezTo>
                  <a:cubicBezTo>
                    <a:pt x="14" y="69"/>
                    <a:pt x="14" y="69"/>
                    <a:pt x="14" y="69"/>
                  </a:cubicBezTo>
                  <a:cubicBezTo>
                    <a:pt x="12" y="71"/>
                    <a:pt x="11" y="73"/>
                    <a:pt x="10" y="76"/>
                  </a:cubicBezTo>
                  <a:cubicBezTo>
                    <a:pt x="1" y="110"/>
                    <a:pt x="1" y="110"/>
                    <a:pt x="1" y="110"/>
                  </a:cubicBezTo>
                  <a:cubicBezTo>
                    <a:pt x="1" y="110"/>
                    <a:pt x="0" y="113"/>
                    <a:pt x="0" y="114"/>
                  </a:cubicBezTo>
                  <a:cubicBezTo>
                    <a:pt x="0" y="122"/>
                    <a:pt x="6" y="128"/>
                    <a:pt x="14" y="128"/>
                  </a:cubicBezTo>
                  <a:cubicBezTo>
                    <a:pt x="16" y="128"/>
                    <a:pt x="19" y="127"/>
                    <a:pt x="19" y="127"/>
                  </a:cubicBezTo>
                  <a:cubicBezTo>
                    <a:pt x="53" y="118"/>
                    <a:pt x="53" y="118"/>
                    <a:pt x="53" y="118"/>
                  </a:cubicBezTo>
                  <a:cubicBezTo>
                    <a:pt x="55" y="117"/>
                    <a:pt x="58" y="116"/>
                    <a:pt x="60" y="114"/>
                  </a:cubicBezTo>
                  <a:cubicBezTo>
                    <a:pt x="121" y="53"/>
                    <a:pt x="121" y="53"/>
                    <a:pt x="121" y="53"/>
                  </a:cubicBezTo>
                  <a:cubicBezTo>
                    <a:pt x="132" y="41"/>
                    <a:pt x="130" y="23"/>
                    <a:pt x="118" y="10"/>
                  </a:cubicBezTo>
                  <a:close/>
                  <a:moveTo>
                    <a:pt x="64" y="95"/>
                  </a:moveTo>
                  <a:cubicBezTo>
                    <a:pt x="64" y="91"/>
                    <a:pt x="63" y="88"/>
                    <a:pt x="61" y="85"/>
                  </a:cubicBezTo>
                  <a:cubicBezTo>
                    <a:pt x="99" y="47"/>
                    <a:pt x="99" y="47"/>
                    <a:pt x="99" y="47"/>
                  </a:cubicBezTo>
                  <a:cubicBezTo>
                    <a:pt x="101" y="54"/>
                    <a:pt x="100" y="62"/>
                    <a:pt x="95" y="67"/>
                  </a:cubicBezTo>
                  <a:cubicBezTo>
                    <a:pt x="95" y="67"/>
                    <a:pt x="95" y="67"/>
                    <a:pt x="95" y="67"/>
                  </a:cubicBezTo>
                  <a:cubicBezTo>
                    <a:pt x="95" y="67"/>
                    <a:pt x="95" y="67"/>
                    <a:pt x="95" y="67"/>
                  </a:cubicBezTo>
                  <a:cubicBezTo>
                    <a:pt x="64" y="98"/>
                    <a:pt x="64" y="98"/>
                    <a:pt x="64" y="98"/>
                  </a:cubicBezTo>
                  <a:cubicBezTo>
                    <a:pt x="64" y="97"/>
                    <a:pt x="64" y="96"/>
                    <a:pt x="64" y="95"/>
                  </a:cubicBezTo>
                  <a:close/>
                  <a:moveTo>
                    <a:pt x="59" y="81"/>
                  </a:moveTo>
                  <a:cubicBezTo>
                    <a:pt x="58" y="78"/>
                    <a:pt x="56" y="76"/>
                    <a:pt x="54" y="74"/>
                  </a:cubicBezTo>
                  <a:cubicBezTo>
                    <a:pt x="52" y="72"/>
                    <a:pt x="49" y="70"/>
                    <a:pt x="46" y="68"/>
                  </a:cubicBezTo>
                  <a:cubicBezTo>
                    <a:pt x="84" y="30"/>
                    <a:pt x="84" y="30"/>
                    <a:pt x="84" y="30"/>
                  </a:cubicBezTo>
                  <a:cubicBezTo>
                    <a:pt x="87" y="31"/>
                    <a:pt x="90" y="33"/>
                    <a:pt x="92" y="36"/>
                  </a:cubicBezTo>
                  <a:cubicBezTo>
                    <a:pt x="95" y="38"/>
                    <a:pt x="96" y="40"/>
                    <a:pt x="98" y="43"/>
                  </a:cubicBezTo>
                  <a:lnTo>
                    <a:pt x="59" y="81"/>
                  </a:lnTo>
                  <a:close/>
                  <a:moveTo>
                    <a:pt x="42" y="66"/>
                  </a:moveTo>
                  <a:cubicBezTo>
                    <a:pt x="38" y="65"/>
                    <a:pt x="35" y="64"/>
                    <a:pt x="31" y="64"/>
                  </a:cubicBezTo>
                  <a:cubicBezTo>
                    <a:pt x="61" y="33"/>
                    <a:pt x="61" y="33"/>
                    <a:pt x="61" y="33"/>
                  </a:cubicBezTo>
                  <a:cubicBezTo>
                    <a:pt x="66" y="28"/>
                    <a:pt x="73" y="27"/>
                    <a:pt x="80" y="28"/>
                  </a:cubicBezTo>
                  <a:lnTo>
                    <a:pt x="42" y="66"/>
                  </a:lnTo>
                  <a:close/>
                  <a:moveTo>
                    <a:pt x="17" y="119"/>
                  </a:moveTo>
                  <a:cubicBezTo>
                    <a:pt x="16" y="119"/>
                    <a:pt x="15" y="120"/>
                    <a:pt x="14" y="120"/>
                  </a:cubicBezTo>
                  <a:cubicBezTo>
                    <a:pt x="11" y="120"/>
                    <a:pt x="8" y="117"/>
                    <a:pt x="8" y="114"/>
                  </a:cubicBezTo>
                  <a:cubicBezTo>
                    <a:pt x="8" y="113"/>
                    <a:pt x="8" y="112"/>
                    <a:pt x="9" y="112"/>
                  </a:cubicBezTo>
                  <a:cubicBezTo>
                    <a:pt x="13" y="96"/>
                    <a:pt x="13" y="96"/>
                    <a:pt x="13" y="96"/>
                  </a:cubicBezTo>
                  <a:cubicBezTo>
                    <a:pt x="17" y="96"/>
                    <a:pt x="22" y="98"/>
                    <a:pt x="26" y="102"/>
                  </a:cubicBezTo>
                  <a:cubicBezTo>
                    <a:pt x="30" y="106"/>
                    <a:pt x="32" y="111"/>
                    <a:pt x="32" y="115"/>
                  </a:cubicBezTo>
                  <a:lnTo>
                    <a:pt x="17" y="119"/>
                  </a:lnTo>
                  <a:close/>
                  <a:moveTo>
                    <a:pt x="36" y="114"/>
                  </a:moveTo>
                  <a:cubicBezTo>
                    <a:pt x="36" y="109"/>
                    <a:pt x="33" y="103"/>
                    <a:pt x="29" y="99"/>
                  </a:cubicBezTo>
                  <a:cubicBezTo>
                    <a:pt x="25" y="95"/>
                    <a:pt x="19" y="92"/>
                    <a:pt x="14" y="92"/>
                  </a:cubicBezTo>
                  <a:cubicBezTo>
                    <a:pt x="18" y="78"/>
                    <a:pt x="18" y="78"/>
                    <a:pt x="18" y="78"/>
                  </a:cubicBezTo>
                  <a:cubicBezTo>
                    <a:pt x="18" y="77"/>
                    <a:pt x="19" y="76"/>
                    <a:pt x="19" y="75"/>
                  </a:cubicBezTo>
                  <a:cubicBezTo>
                    <a:pt x="27" y="69"/>
                    <a:pt x="40" y="71"/>
                    <a:pt x="48" y="80"/>
                  </a:cubicBezTo>
                  <a:cubicBezTo>
                    <a:pt x="57" y="89"/>
                    <a:pt x="59" y="102"/>
                    <a:pt x="52" y="110"/>
                  </a:cubicBezTo>
                  <a:cubicBezTo>
                    <a:pt x="51" y="110"/>
                    <a:pt x="51" y="110"/>
                    <a:pt x="50" y="111"/>
                  </a:cubicBezTo>
                  <a:lnTo>
                    <a:pt x="36" y="114"/>
                  </a:lnTo>
                  <a:close/>
                  <a:moveTo>
                    <a:pt x="115" y="47"/>
                  </a:moveTo>
                  <a:cubicBezTo>
                    <a:pt x="108" y="54"/>
                    <a:pt x="108" y="54"/>
                    <a:pt x="108" y="54"/>
                  </a:cubicBezTo>
                  <a:cubicBezTo>
                    <a:pt x="108" y="53"/>
                    <a:pt x="108" y="52"/>
                    <a:pt x="108" y="51"/>
                  </a:cubicBezTo>
                  <a:cubicBezTo>
                    <a:pt x="108" y="43"/>
                    <a:pt x="104" y="36"/>
                    <a:pt x="98" y="30"/>
                  </a:cubicBezTo>
                  <a:cubicBezTo>
                    <a:pt x="92" y="23"/>
                    <a:pt x="83" y="20"/>
                    <a:pt x="74" y="20"/>
                  </a:cubicBezTo>
                  <a:cubicBezTo>
                    <a:pt x="81" y="13"/>
                    <a:pt x="81" y="13"/>
                    <a:pt x="81" y="13"/>
                  </a:cubicBezTo>
                  <a:cubicBezTo>
                    <a:pt x="84" y="10"/>
                    <a:pt x="89" y="8"/>
                    <a:pt x="94" y="8"/>
                  </a:cubicBezTo>
                  <a:cubicBezTo>
                    <a:pt x="100" y="8"/>
                    <a:pt x="107" y="11"/>
                    <a:pt x="112" y="16"/>
                  </a:cubicBezTo>
                  <a:cubicBezTo>
                    <a:pt x="117" y="21"/>
                    <a:pt x="120" y="27"/>
                    <a:pt x="120" y="33"/>
                  </a:cubicBezTo>
                  <a:cubicBezTo>
                    <a:pt x="120" y="38"/>
                    <a:pt x="119" y="43"/>
                    <a:pt x="115" y="47"/>
                  </a:cubicBezTo>
                  <a:close/>
                </a:path>
              </a:pathLst>
            </a:custGeom>
            <a:solidFill>
              <a:schemeClr val="bg1"/>
            </a:solidFill>
            <a:ln>
              <a:noFill/>
            </a:ln>
          </p:spPr>
          <p:txBody>
            <a:bodyPr lIns="91416" tIns="45708" rIns="91416" bIns="45708" anchor="ctr"/>
            <a:lstStyle/>
            <a:p>
              <a:pPr algn="ctr"/>
              <a:endParaRPr sz="2485">
                <a:latin typeface="Calibri" panose="020F0502020204030204" pitchFamily="34" charset="0"/>
                <a:ea typeface="微软雅黑" panose="020B0503020204020204" charset="-122"/>
                <a:sym typeface="Calibri" panose="020F0502020204030204" pitchFamily="34" charset="0"/>
              </a:endParaRPr>
            </a:p>
          </p:txBody>
        </p:sp>
      </p:grpSp>
      <p:grpSp>
        <p:nvGrpSpPr>
          <p:cNvPr id="74" name="组合 73"/>
          <p:cNvGrpSpPr/>
          <p:nvPr>
            <p:custDataLst>
              <p:tags r:id="rId10"/>
            </p:custDataLst>
          </p:nvPr>
        </p:nvGrpSpPr>
        <p:grpSpPr>
          <a:xfrm>
            <a:off x="4298102" y="4361541"/>
            <a:ext cx="720000" cy="720000"/>
            <a:chOff x="4277782" y="4352767"/>
            <a:chExt cx="720000" cy="720000"/>
          </a:xfrm>
        </p:grpSpPr>
        <p:sp>
          <p:nvSpPr>
            <p:cNvPr id="75" name="椭圆 74"/>
            <p:cNvSpPr/>
            <p:nvPr>
              <p:custDataLst>
                <p:tags r:id="rId11"/>
              </p:custDataLst>
            </p:nvPr>
          </p:nvSpPr>
          <p:spPr>
            <a:xfrm>
              <a:off x="4277782" y="4352767"/>
              <a:ext cx="720000" cy="72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6" name="Group 23"/>
            <p:cNvGrpSpPr/>
            <p:nvPr/>
          </p:nvGrpSpPr>
          <p:grpSpPr>
            <a:xfrm>
              <a:off x="4427314" y="4515129"/>
              <a:ext cx="432000" cy="432000"/>
              <a:chOff x="1567461" y="2198935"/>
              <a:chExt cx="481013" cy="482600"/>
            </a:xfrm>
            <a:solidFill>
              <a:schemeClr val="bg1"/>
            </a:solidFill>
          </p:grpSpPr>
          <p:sp>
            <p:nvSpPr>
              <p:cNvPr id="77" name="Freeform: Shape 24"/>
              <p:cNvSpPr/>
              <p:nvPr>
                <p:custDataLst>
                  <p:tags r:id="rId12"/>
                </p:custDataLst>
              </p:nvPr>
            </p:nvSpPr>
            <p:spPr bwMode="auto">
              <a:xfrm>
                <a:off x="1567461" y="2198935"/>
                <a:ext cx="481013" cy="482600"/>
              </a:xfrm>
              <a:custGeom>
                <a:avLst/>
                <a:gdLst>
                  <a:gd name="T0" fmla="*/ 109 w 128"/>
                  <a:gd name="T1" fmla="*/ 48 h 128"/>
                  <a:gd name="T2" fmla="*/ 114 w 128"/>
                  <a:gd name="T3" fmla="*/ 33 h 128"/>
                  <a:gd name="T4" fmla="*/ 105 w 128"/>
                  <a:gd name="T5" fmla="*/ 15 h 128"/>
                  <a:gd name="T6" fmla="*/ 95 w 128"/>
                  <a:gd name="T7" fmla="*/ 14 h 128"/>
                  <a:gd name="T8" fmla="*/ 80 w 128"/>
                  <a:gd name="T9" fmla="*/ 19 h 128"/>
                  <a:gd name="T10" fmla="*/ 69 w 128"/>
                  <a:gd name="T11" fmla="*/ 0 h 128"/>
                  <a:gd name="T12" fmla="*/ 51 w 128"/>
                  <a:gd name="T13" fmla="*/ 6 h 128"/>
                  <a:gd name="T14" fmla="*/ 43 w 128"/>
                  <a:gd name="T15" fmla="*/ 21 h 128"/>
                  <a:gd name="T16" fmla="*/ 28 w 128"/>
                  <a:gd name="T17" fmla="*/ 12 h 128"/>
                  <a:gd name="T18" fmla="*/ 15 w 128"/>
                  <a:gd name="T19" fmla="*/ 22 h 128"/>
                  <a:gd name="T20" fmla="*/ 21 w 128"/>
                  <a:gd name="T21" fmla="*/ 43 h 128"/>
                  <a:gd name="T22" fmla="*/ 6 w 128"/>
                  <a:gd name="T23" fmla="*/ 51 h 128"/>
                  <a:gd name="T24" fmla="*/ 0 w 128"/>
                  <a:gd name="T25" fmla="*/ 69 h 128"/>
                  <a:gd name="T26" fmla="*/ 19 w 128"/>
                  <a:gd name="T27" fmla="*/ 80 h 128"/>
                  <a:gd name="T28" fmla="*/ 14 w 128"/>
                  <a:gd name="T29" fmla="*/ 95 h 128"/>
                  <a:gd name="T30" fmla="*/ 22 w 128"/>
                  <a:gd name="T31" fmla="*/ 113 h 128"/>
                  <a:gd name="T32" fmla="*/ 33 w 128"/>
                  <a:gd name="T33" fmla="*/ 114 h 128"/>
                  <a:gd name="T34" fmla="*/ 48 w 128"/>
                  <a:gd name="T35" fmla="*/ 109 h 128"/>
                  <a:gd name="T36" fmla="*/ 58 w 128"/>
                  <a:gd name="T37" fmla="*/ 128 h 128"/>
                  <a:gd name="T38" fmla="*/ 77 w 128"/>
                  <a:gd name="T39" fmla="*/ 121 h 128"/>
                  <a:gd name="T40" fmla="*/ 85 w 128"/>
                  <a:gd name="T41" fmla="*/ 107 h 128"/>
                  <a:gd name="T42" fmla="*/ 100 w 128"/>
                  <a:gd name="T43" fmla="*/ 115 h 128"/>
                  <a:gd name="T44" fmla="*/ 113 w 128"/>
                  <a:gd name="T45" fmla="*/ 105 h 128"/>
                  <a:gd name="T46" fmla="*/ 107 w 128"/>
                  <a:gd name="T47" fmla="*/ 85 h 128"/>
                  <a:gd name="T48" fmla="*/ 121 w 128"/>
                  <a:gd name="T49" fmla="*/ 77 h 128"/>
                  <a:gd name="T50" fmla="*/ 128 w 128"/>
                  <a:gd name="T51" fmla="*/ 58 h 128"/>
                  <a:gd name="T52" fmla="*/ 108 w 128"/>
                  <a:gd name="T53" fmla="*/ 72 h 128"/>
                  <a:gd name="T54" fmla="*/ 100 w 128"/>
                  <a:gd name="T55" fmla="*/ 81 h 128"/>
                  <a:gd name="T56" fmla="*/ 107 w 128"/>
                  <a:gd name="T57" fmla="*/ 100 h 128"/>
                  <a:gd name="T58" fmla="*/ 89 w 128"/>
                  <a:gd name="T59" fmla="*/ 100 h 128"/>
                  <a:gd name="T60" fmla="*/ 81 w 128"/>
                  <a:gd name="T61" fmla="*/ 100 h 128"/>
                  <a:gd name="T62" fmla="*/ 72 w 128"/>
                  <a:gd name="T63" fmla="*/ 108 h 128"/>
                  <a:gd name="T64" fmla="*/ 58 w 128"/>
                  <a:gd name="T65" fmla="*/ 120 h 128"/>
                  <a:gd name="T66" fmla="*/ 51 w 128"/>
                  <a:gd name="T67" fmla="*/ 102 h 128"/>
                  <a:gd name="T68" fmla="*/ 43 w 128"/>
                  <a:gd name="T69" fmla="*/ 99 h 128"/>
                  <a:gd name="T70" fmla="*/ 28 w 128"/>
                  <a:gd name="T71" fmla="*/ 107 h 128"/>
                  <a:gd name="T72" fmla="*/ 27 w 128"/>
                  <a:gd name="T73" fmla="*/ 89 h 128"/>
                  <a:gd name="T74" fmla="*/ 26 w 128"/>
                  <a:gd name="T75" fmla="*/ 77 h 128"/>
                  <a:gd name="T76" fmla="*/ 8 w 128"/>
                  <a:gd name="T77" fmla="*/ 69 h 128"/>
                  <a:gd name="T78" fmla="*/ 20 w 128"/>
                  <a:gd name="T79" fmla="*/ 56 h 128"/>
                  <a:gd name="T80" fmla="*/ 28 w 128"/>
                  <a:gd name="T81" fmla="*/ 46 h 128"/>
                  <a:gd name="T82" fmla="*/ 20 w 128"/>
                  <a:gd name="T83" fmla="*/ 28 h 128"/>
                  <a:gd name="T84" fmla="*/ 39 w 128"/>
                  <a:gd name="T85" fmla="*/ 27 h 128"/>
                  <a:gd name="T86" fmla="*/ 46 w 128"/>
                  <a:gd name="T87" fmla="*/ 28 h 128"/>
                  <a:gd name="T88" fmla="*/ 56 w 128"/>
                  <a:gd name="T89" fmla="*/ 20 h 128"/>
                  <a:gd name="T90" fmla="*/ 69 w 128"/>
                  <a:gd name="T91" fmla="*/ 8 h 128"/>
                  <a:gd name="T92" fmla="*/ 77 w 128"/>
                  <a:gd name="T93" fmla="*/ 26 h 128"/>
                  <a:gd name="T94" fmla="*/ 85 w 128"/>
                  <a:gd name="T95" fmla="*/ 29 h 128"/>
                  <a:gd name="T96" fmla="*/ 100 w 128"/>
                  <a:gd name="T97" fmla="*/ 20 h 128"/>
                  <a:gd name="T98" fmla="*/ 100 w 128"/>
                  <a:gd name="T99" fmla="*/ 39 h 128"/>
                  <a:gd name="T100" fmla="*/ 102 w 128"/>
                  <a:gd name="T101" fmla="*/ 51 h 128"/>
                  <a:gd name="T102" fmla="*/ 120 w 128"/>
                  <a:gd name="T103" fmla="*/ 58 h 128"/>
                  <a:gd name="T104" fmla="*/ 108 w 128"/>
                  <a:gd name="T105"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8" h="128">
                    <a:moveTo>
                      <a:pt x="121" y="51"/>
                    </a:moveTo>
                    <a:cubicBezTo>
                      <a:pt x="109" y="48"/>
                      <a:pt x="109" y="48"/>
                      <a:pt x="109" y="48"/>
                    </a:cubicBezTo>
                    <a:cubicBezTo>
                      <a:pt x="109" y="46"/>
                      <a:pt x="108" y="45"/>
                      <a:pt x="107" y="43"/>
                    </a:cubicBezTo>
                    <a:cubicBezTo>
                      <a:pt x="114" y="33"/>
                      <a:pt x="114" y="33"/>
                      <a:pt x="114" y="33"/>
                    </a:cubicBezTo>
                    <a:cubicBezTo>
                      <a:pt x="116" y="29"/>
                      <a:pt x="116" y="25"/>
                      <a:pt x="113" y="22"/>
                    </a:cubicBezTo>
                    <a:cubicBezTo>
                      <a:pt x="105" y="15"/>
                      <a:pt x="105" y="15"/>
                      <a:pt x="105" y="15"/>
                    </a:cubicBezTo>
                    <a:cubicBezTo>
                      <a:pt x="104" y="13"/>
                      <a:pt x="102" y="12"/>
                      <a:pt x="100" y="12"/>
                    </a:cubicBezTo>
                    <a:cubicBezTo>
                      <a:pt x="98" y="12"/>
                      <a:pt x="97" y="13"/>
                      <a:pt x="95" y="14"/>
                    </a:cubicBezTo>
                    <a:cubicBezTo>
                      <a:pt x="85" y="21"/>
                      <a:pt x="85" y="21"/>
                      <a:pt x="85" y="21"/>
                    </a:cubicBezTo>
                    <a:cubicBezTo>
                      <a:pt x="83" y="20"/>
                      <a:pt x="81" y="19"/>
                      <a:pt x="80" y="19"/>
                    </a:cubicBezTo>
                    <a:cubicBezTo>
                      <a:pt x="77" y="6"/>
                      <a:pt x="77" y="6"/>
                      <a:pt x="77" y="6"/>
                    </a:cubicBezTo>
                    <a:cubicBezTo>
                      <a:pt x="76" y="3"/>
                      <a:pt x="73" y="0"/>
                      <a:pt x="69" y="0"/>
                    </a:cubicBezTo>
                    <a:cubicBezTo>
                      <a:pt x="58" y="0"/>
                      <a:pt x="58" y="0"/>
                      <a:pt x="58" y="0"/>
                    </a:cubicBezTo>
                    <a:cubicBezTo>
                      <a:pt x="55" y="0"/>
                      <a:pt x="51" y="3"/>
                      <a:pt x="51" y="6"/>
                    </a:cubicBezTo>
                    <a:cubicBezTo>
                      <a:pt x="48" y="19"/>
                      <a:pt x="48" y="19"/>
                      <a:pt x="48" y="19"/>
                    </a:cubicBezTo>
                    <a:cubicBezTo>
                      <a:pt x="46" y="19"/>
                      <a:pt x="45" y="20"/>
                      <a:pt x="43" y="21"/>
                    </a:cubicBezTo>
                    <a:cubicBezTo>
                      <a:pt x="33" y="14"/>
                      <a:pt x="33" y="14"/>
                      <a:pt x="33" y="14"/>
                    </a:cubicBezTo>
                    <a:cubicBezTo>
                      <a:pt x="31" y="13"/>
                      <a:pt x="30" y="12"/>
                      <a:pt x="28" y="12"/>
                    </a:cubicBezTo>
                    <a:cubicBezTo>
                      <a:pt x="26" y="12"/>
                      <a:pt x="24" y="13"/>
                      <a:pt x="22" y="15"/>
                    </a:cubicBezTo>
                    <a:cubicBezTo>
                      <a:pt x="15" y="22"/>
                      <a:pt x="15" y="22"/>
                      <a:pt x="15" y="22"/>
                    </a:cubicBezTo>
                    <a:cubicBezTo>
                      <a:pt x="12" y="25"/>
                      <a:pt x="12" y="29"/>
                      <a:pt x="14" y="33"/>
                    </a:cubicBezTo>
                    <a:cubicBezTo>
                      <a:pt x="21" y="43"/>
                      <a:pt x="21" y="43"/>
                      <a:pt x="21" y="43"/>
                    </a:cubicBezTo>
                    <a:cubicBezTo>
                      <a:pt x="20" y="45"/>
                      <a:pt x="19" y="46"/>
                      <a:pt x="19" y="48"/>
                    </a:cubicBezTo>
                    <a:cubicBezTo>
                      <a:pt x="6" y="51"/>
                      <a:pt x="6" y="51"/>
                      <a:pt x="6" y="51"/>
                    </a:cubicBezTo>
                    <a:cubicBezTo>
                      <a:pt x="3" y="51"/>
                      <a:pt x="0" y="55"/>
                      <a:pt x="0" y="58"/>
                    </a:cubicBezTo>
                    <a:cubicBezTo>
                      <a:pt x="0" y="69"/>
                      <a:pt x="0" y="69"/>
                      <a:pt x="0" y="69"/>
                    </a:cubicBezTo>
                    <a:cubicBezTo>
                      <a:pt x="0" y="73"/>
                      <a:pt x="3" y="76"/>
                      <a:pt x="6" y="77"/>
                    </a:cubicBezTo>
                    <a:cubicBezTo>
                      <a:pt x="19" y="80"/>
                      <a:pt x="19" y="80"/>
                      <a:pt x="19" y="80"/>
                    </a:cubicBezTo>
                    <a:cubicBezTo>
                      <a:pt x="19" y="81"/>
                      <a:pt x="20" y="83"/>
                      <a:pt x="21" y="85"/>
                    </a:cubicBezTo>
                    <a:cubicBezTo>
                      <a:pt x="14" y="95"/>
                      <a:pt x="14" y="95"/>
                      <a:pt x="14" y="95"/>
                    </a:cubicBezTo>
                    <a:cubicBezTo>
                      <a:pt x="12" y="98"/>
                      <a:pt x="12" y="103"/>
                      <a:pt x="15" y="105"/>
                    </a:cubicBezTo>
                    <a:cubicBezTo>
                      <a:pt x="22" y="113"/>
                      <a:pt x="22" y="113"/>
                      <a:pt x="22" y="113"/>
                    </a:cubicBezTo>
                    <a:cubicBezTo>
                      <a:pt x="24" y="115"/>
                      <a:pt x="26" y="115"/>
                      <a:pt x="28" y="115"/>
                    </a:cubicBezTo>
                    <a:cubicBezTo>
                      <a:pt x="30" y="115"/>
                      <a:pt x="31" y="115"/>
                      <a:pt x="33" y="114"/>
                    </a:cubicBezTo>
                    <a:cubicBezTo>
                      <a:pt x="43" y="107"/>
                      <a:pt x="43" y="107"/>
                      <a:pt x="43" y="107"/>
                    </a:cubicBezTo>
                    <a:cubicBezTo>
                      <a:pt x="45" y="108"/>
                      <a:pt x="46" y="109"/>
                      <a:pt x="48" y="109"/>
                    </a:cubicBezTo>
                    <a:cubicBezTo>
                      <a:pt x="51" y="121"/>
                      <a:pt x="51" y="121"/>
                      <a:pt x="51" y="121"/>
                    </a:cubicBezTo>
                    <a:cubicBezTo>
                      <a:pt x="51" y="125"/>
                      <a:pt x="55" y="128"/>
                      <a:pt x="58" y="128"/>
                    </a:cubicBezTo>
                    <a:cubicBezTo>
                      <a:pt x="69" y="128"/>
                      <a:pt x="69" y="128"/>
                      <a:pt x="69" y="128"/>
                    </a:cubicBezTo>
                    <a:cubicBezTo>
                      <a:pt x="73" y="128"/>
                      <a:pt x="76" y="125"/>
                      <a:pt x="77" y="121"/>
                    </a:cubicBezTo>
                    <a:cubicBezTo>
                      <a:pt x="80" y="109"/>
                      <a:pt x="80" y="109"/>
                      <a:pt x="80" y="109"/>
                    </a:cubicBezTo>
                    <a:cubicBezTo>
                      <a:pt x="81" y="109"/>
                      <a:pt x="83" y="108"/>
                      <a:pt x="85" y="107"/>
                    </a:cubicBezTo>
                    <a:cubicBezTo>
                      <a:pt x="95" y="114"/>
                      <a:pt x="95" y="114"/>
                      <a:pt x="95" y="114"/>
                    </a:cubicBezTo>
                    <a:cubicBezTo>
                      <a:pt x="97" y="115"/>
                      <a:pt x="98" y="115"/>
                      <a:pt x="100" y="115"/>
                    </a:cubicBezTo>
                    <a:cubicBezTo>
                      <a:pt x="102" y="115"/>
                      <a:pt x="104" y="115"/>
                      <a:pt x="105" y="113"/>
                    </a:cubicBezTo>
                    <a:cubicBezTo>
                      <a:pt x="113" y="105"/>
                      <a:pt x="113" y="105"/>
                      <a:pt x="113" y="105"/>
                    </a:cubicBezTo>
                    <a:cubicBezTo>
                      <a:pt x="116" y="103"/>
                      <a:pt x="116" y="98"/>
                      <a:pt x="114" y="95"/>
                    </a:cubicBezTo>
                    <a:cubicBezTo>
                      <a:pt x="107" y="85"/>
                      <a:pt x="107" y="85"/>
                      <a:pt x="107" y="85"/>
                    </a:cubicBezTo>
                    <a:cubicBezTo>
                      <a:pt x="108" y="83"/>
                      <a:pt x="109" y="81"/>
                      <a:pt x="109" y="80"/>
                    </a:cubicBezTo>
                    <a:cubicBezTo>
                      <a:pt x="121" y="77"/>
                      <a:pt x="121" y="77"/>
                      <a:pt x="121" y="77"/>
                    </a:cubicBezTo>
                    <a:cubicBezTo>
                      <a:pt x="125" y="76"/>
                      <a:pt x="128" y="73"/>
                      <a:pt x="128" y="69"/>
                    </a:cubicBezTo>
                    <a:cubicBezTo>
                      <a:pt x="128" y="58"/>
                      <a:pt x="128" y="58"/>
                      <a:pt x="128" y="58"/>
                    </a:cubicBezTo>
                    <a:cubicBezTo>
                      <a:pt x="128" y="55"/>
                      <a:pt x="125" y="51"/>
                      <a:pt x="121" y="51"/>
                    </a:cubicBezTo>
                    <a:close/>
                    <a:moveTo>
                      <a:pt x="108" y="72"/>
                    </a:moveTo>
                    <a:cubicBezTo>
                      <a:pt x="105" y="72"/>
                      <a:pt x="103" y="74"/>
                      <a:pt x="102" y="77"/>
                    </a:cubicBezTo>
                    <a:cubicBezTo>
                      <a:pt x="101" y="78"/>
                      <a:pt x="101" y="80"/>
                      <a:pt x="100" y="81"/>
                    </a:cubicBezTo>
                    <a:cubicBezTo>
                      <a:pt x="99" y="84"/>
                      <a:pt x="99" y="87"/>
                      <a:pt x="100" y="89"/>
                    </a:cubicBezTo>
                    <a:cubicBezTo>
                      <a:pt x="107" y="100"/>
                      <a:pt x="107" y="100"/>
                      <a:pt x="107" y="100"/>
                    </a:cubicBezTo>
                    <a:cubicBezTo>
                      <a:pt x="100" y="107"/>
                      <a:pt x="100" y="107"/>
                      <a:pt x="100" y="107"/>
                    </a:cubicBezTo>
                    <a:cubicBezTo>
                      <a:pt x="89" y="100"/>
                      <a:pt x="89" y="100"/>
                      <a:pt x="89" y="100"/>
                    </a:cubicBezTo>
                    <a:cubicBezTo>
                      <a:pt x="88" y="99"/>
                      <a:pt x="86" y="99"/>
                      <a:pt x="85" y="99"/>
                    </a:cubicBezTo>
                    <a:cubicBezTo>
                      <a:pt x="84" y="99"/>
                      <a:pt x="82" y="99"/>
                      <a:pt x="81" y="100"/>
                    </a:cubicBezTo>
                    <a:cubicBezTo>
                      <a:pt x="80" y="101"/>
                      <a:pt x="78" y="101"/>
                      <a:pt x="77" y="102"/>
                    </a:cubicBezTo>
                    <a:cubicBezTo>
                      <a:pt x="74" y="103"/>
                      <a:pt x="72" y="105"/>
                      <a:pt x="72" y="108"/>
                    </a:cubicBezTo>
                    <a:cubicBezTo>
                      <a:pt x="69" y="120"/>
                      <a:pt x="69" y="120"/>
                      <a:pt x="69" y="120"/>
                    </a:cubicBezTo>
                    <a:cubicBezTo>
                      <a:pt x="58" y="120"/>
                      <a:pt x="58" y="120"/>
                      <a:pt x="58" y="120"/>
                    </a:cubicBezTo>
                    <a:cubicBezTo>
                      <a:pt x="56" y="108"/>
                      <a:pt x="56" y="108"/>
                      <a:pt x="56" y="108"/>
                    </a:cubicBezTo>
                    <a:cubicBezTo>
                      <a:pt x="55" y="105"/>
                      <a:pt x="53" y="103"/>
                      <a:pt x="51" y="102"/>
                    </a:cubicBezTo>
                    <a:cubicBezTo>
                      <a:pt x="49" y="101"/>
                      <a:pt x="48" y="101"/>
                      <a:pt x="46" y="100"/>
                    </a:cubicBezTo>
                    <a:cubicBezTo>
                      <a:pt x="45" y="99"/>
                      <a:pt x="44" y="99"/>
                      <a:pt x="43" y="99"/>
                    </a:cubicBezTo>
                    <a:cubicBezTo>
                      <a:pt x="41" y="99"/>
                      <a:pt x="40" y="99"/>
                      <a:pt x="39" y="100"/>
                    </a:cubicBezTo>
                    <a:cubicBezTo>
                      <a:pt x="28" y="107"/>
                      <a:pt x="28" y="107"/>
                      <a:pt x="28" y="107"/>
                    </a:cubicBezTo>
                    <a:cubicBezTo>
                      <a:pt x="20" y="100"/>
                      <a:pt x="20" y="100"/>
                      <a:pt x="20" y="100"/>
                    </a:cubicBezTo>
                    <a:cubicBezTo>
                      <a:pt x="27" y="89"/>
                      <a:pt x="27" y="89"/>
                      <a:pt x="27" y="89"/>
                    </a:cubicBezTo>
                    <a:cubicBezTo>
                      <a:pt x="29" y="87"/>
                      <a:pt x="29" y="84"/>
                      <a:pt x="28" y="81"/>
                    </a:cubicBezTo>
                    <a:cubicBezTo>
                      <a:pt x="27" y="80"/>
                      <a:pt x="27" y="78"/>
                      <a:pt x="26" y="77"/>
                    </a:cubicBezTo>
                    <a:cubicBezTo>
                      <a:pt x="25" y="74"/>
                      <a:pt x="23" y="72"/>
                      <a:pt x="20" y="72"/>
                    </a:cubicBezTo>
                    <a:cubicBezTo>
                      <a:pt x="8" y="69"/>
                      <a:pt x="8" y="69"/>
                      <a:pt x="8" y="69"/>
                    </a:cubicBezTo>
                    <a:cubicBezTo>
                      <a:pt x="8" y="58"/>
                      <a:pt x="8" y="58"/>
                      <a:pt x="8" y="58"/>
                    </a:cubicBezTo>
                    <a:cubicBezTo>
                      <a:pt x="20" y="56"/>
                      <a:pt x="20" y="56"/>
                      <a:pt x="20" y="56"/>
                    </a:cubicBezTo>
                    <a:cubicBezTo>
                      <a:pt x="23" y="55"/>
                      <a:pt x="25" y="53"/>
                      <a:pt x="26" y="51"/>
                    </a:cubicBezTo>
                    <a:cubicBezTo>
                      <a:pt x="27" y="49"/>
                      <a:pt x="27" y="48"/>
                      <a:pt x="28" y="46"/>
                    </a:cubicBezTo>
                    <a:cubicBezTo>
                      <a:pt x="29" y="44"/>
                      <a:pt x="29" y="41"/>
                      <a:pt x="27" y="39"/>
                    </a:cubicBezTo>
                    <a:cubicBezTo>
                      <a:pt x="20" y="28"/>
                      <a:pt x="20" y="28"/>
                      <a:pt x="20" y="28"/>
                    </a:cubicBezTo>
                    <a:cubicBezTo>
                      <a:pt x="28" y="20"/>
                      <a:pt x="28" y="20"/>
                      <a:pt x="28" y="20"/>
                    </a:cubicBezTo>
                    <a:cubicBezTo>
                      <a:pt x="39" y="27"/>
                      <a:pt x="39" y="27"/>
                      <a:pt x="39" y="27"/>
                    </a:cubicBezTo>
                    <a:cubicBezTo>
                      <a:pt x="40" y="28"/>
                      <a:pt x="41" y="29"/>
                      <a:pt x="43" y="29"/>
                    </a:cubicBezTo>
                    <a:cubicBezTo>
                      <a:pt x="44" y="29"/>
                      <a:pt x="45" y="28"/>
                      <a:pt x="46" y="28"/>
                    </a:cubicBezTo>
                    <a:cubicBezTo>
                      <a:pt x="48" y="27"/>
                      <a:pt x="49" y="27"/>
                      <a:pt x="51" y="26"/>
                    </a:cubicBezTo>
                    <a:cubicBezTo>
                      <a:pt x="53" y="25"/>
                      <a:pt x="55" y="23"/>
                      <a:pt x="56" y="20"/>
                    </a:cubicBezTo>
                    <a:cubicBezTo>
                      <a:pt x="58" y="8"/>
                      <a:pt x="58" y="8"/>
                      <a:pt x="58" y="8"/>
                    </a:cubicBezTo>
                    <a:cubicBezTo>
                      <a:pt x="69" y="8"/>
                      <a:pt x="69" y="8"/>
                      <a:pt x="69" y="8"/>
                    </a:cubicBezTo>
                    <a:cubicBezTo>
                      <a:pt x="72" y="20"/>
                      <a:pt x="72" y="20"/>
                      <a:pt x="72" y="20"/>
                    </a:cubicBezTo>
                    <a:cubicBezTo>
                      <a:pt x="72" y="23"/>
                      <a:pt x="74" y="25"/>
                      <a:pt x="77" y="26"/>
                    </a:cubicBezTo>
                    <a:cubicBezTo>
                      <a:pt x="78" y="27"/>
                      <a:pt x="80" y="27"/>
                      <a:pt x="81" y="28"/>
                    </a:cubicBezTo>
                    <a:cubicBezTo>
                      <a:pt x="82" y="28"/>
                      <a:pt x="84" y="29"/>
                      <a:pt x="85" y="29"/>
                    </a:cubicBezTo>
                    <a:cubicBezTo>
                      <a:pt x="86" y="29"/>
                      <a:pt x="88" y="28"/>
                      <a:pt x="89" y="27"/>
                    </a:cubicBezTo>
                    <a:cubicBezTo>
                      <a:pt x="100" y="20"/>
                      <a:pt x="100" y="20"/>
                      <a:pt x="100" y="20"/>
                    </a:cubicBezTo>
                    <a:cubicBezTo>
                      <a:pt x="107" y="28"/>
                      <a:pt x="107" y="28"/>
                      <a:pt x="107" y="28"/>
                    </a:cubicBezTo>
                    <a:cubicBezTo>
                      <a:pt x="100" y="39"/>
                      <a:pt x="100" y="39"/>
                      <a:pt x="100" y="39"/>
                    </a:cubicBezTo>
                    <a:cubicBezTo>
                      <a:pt x="99" y="41"/>
                      <a:pt x="99" y="44"/>
                      <a:pt x="100" y="46"/>
                    </a:cubicBezTo>
                    <a:cubicBezTo>
                      <a:pt x="100" y="48"/>
                      <a:pt x="101" y="49"/>
                      <a:pt x="102" y="51"/>
                    </a:cubicBezTo>
                    <a:cubicBezTo>
                      <a:pt x="103" y="53"/>
                      <a:pt x="105" y="55"/>
                      <a:pt x="108" y="56"/>
                    </a:cubicBezTo>
                    <a:cubicBezTo>
                      <a:pt x="120" y="58"/>
                      <a:pt x="120" y="58"/>
                      <a:pt x="120" y="58"/>
                    </a:cubicBezTo>
                    <a:cubicBezTo>
                      <a:pt x="120" y="69"/>
                      <a:pt x="120" y="69"/>
                      <a:pt x="120" y="69"/>
                    </a:cubicBezTo>
                    <a:lnTo>
                      <a:pt x="108" y="7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85">
                  <a:latin typeface="Calibri" panose="020F0502020204030204" pitchFamily="34" charset="0"/>
                  <a:ea typeface="微软雅黑" panose="020B0503020204020204" charset="-122"/>
                  <a:sym typeface="Calibri" panose="020F0502020204030204" pitchFamily="34" charset="0"/>
                </a:endParaRPr>
              </a:p>
            </p:txBody>
          </p:sp>
          <p:sp>
            <p:nvSpPr>
              <p:cNvPr id="78" name="Freeform: Shape 25"/>
              <p:cNvSpPr/>
              <p:nvPr>
                <p:custDataLst>
                  <p:tags r:id="rId13"/>
                </p:custDataLst>
              </p:nvPr>
            </p:nvSpPr>
            <p:spPr bwMode="auto">
              <a:xfrm>
                <a:off x="1702398" y="2335460"/>
                <a:ext cx="209550" cy="211137"/>
              </a:xfrm>
              <a:custGeom>
                <a:avLst/>
                <a:gdLst>
                  <a:gd name="T0" fmla="*/ 28 w 56"/>
                  <a:gd name="T1" fmla="*/ 0 h 56"/>
                  <a:gd name="T2" fmla="*/ 0 w 56"/>
                  <a:gd name="T3" fmla="*/ 28 h 56"/>
                  <a:gd name="T4" fmla="*/ 28 w 56"/>
                  <a:gd name="T5" fmla="*/ 56 h 56"/>
                  <a:gd name="T6" fmla="*/ 56 w 56"/>
                  <a:gd name="T7" fmla="*/ 28 h 56"/>
                  <a:gd name="T8" fmla="*/ 28 w 56"/>
                  <a:gd name="T9" fmla="*/ 0 h 56"/>
                  <a:gd name="T10" fmla="*/ 28 w 56"/>
                  <a:gd name="T11" fmla="*/ 52 h 56"/>
                  <a:gd name="T12" fmla="*/ 3 w 56"/>
                  <a:gd name="T13" fmla="*/ 28 h 56"/>
                  <a:gd name="T14" fmla="*/ 28 w 56"/>
                  <a:gd name="T15" fmla="*/ 3 h 56"/>
                  <a:gd name="T16" fmla="*/ 52 w 56"/>
                  <a:gd name="T17" fmla="*/ 28 h 56"/>
                  <a:gd name="T18" fmla="*/ 28 w 56"/>
                  <a:gd name="T19" fmla="*/ 5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56">
                    <a:moveTo>
                      <a:pt x="28" y="0"/>
                    </a:moveTo>
                    <a:cubicBezTo>
                      <a:pt x="12" y="0"/>
                      <a:pt x="0" y="12"/>
                      <a:pt x="0" y="28"/>
                    </a:cubicBezTo>
                    <a:cubicBezTo>
                      <a:pt x="0" y="43"/>
                      <a:pt x="12" y="56"/>
                      <a:pt x="28" y="56"/>
                    </a:cubicBezTo>
                    <a:cubicBezTo>
                      <a:pt x="43" y="56"/>
                      <a:pt x="56" y="43"/>
                      <a:pt x="56" y="28"/>
                    </a:cubicBezTo>
                    <a:cubicBezTo>
                      <a:pt x="56" y="12"/>
                      <a:pt x="43" y="0"/>
                      <a:pt x="28" y="0"/>
                    </a:cubicBezTo>
                    <a:close/>
                    <a:moveTo>
                      <a:pt x="28" y="52"/>
                    </a:moveTo>
                    <a:cubicBezTo>
                      <a:pt x="14" y="52"/>
                      <a:pt x="3" y="41"/>
                      <a:pt x="3" y="28"/>
                    </a:cubicBezTo>
                    <a:cubicBezTo>
                      <a:pt x="3" y="14"/>
                      <a:pt x="14" y="3"/>
                      <a:pt x="28" y="3"/>
                    </a:cubicBezTo>
                    <a:cubicBezTo>
                      <a:pt x="41" y="3"/>
                      <a:pt x="52" y="14"/>
                      <a:pt x="52" y="28"/>
                    </a:cubicBezTo>
                    <a:cubicBezTo>
                      <a:pt x="52" y="41"/>
                      <a:pt x="41" y="52"/>
                      <a:pt x="28" y="5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85">
                  <a:latin typeface="Calibri" panose="020F0502020204030204" pitchFamily="34" charset="0"/>
                  <a:ea typeface="微软雅黑" panose="020B0503020204020204" charset="-122"/>
                  <a:sym typeface="Calibri" panose="020F0502020204030204" pitchFamily="34" charset="0"/>
                </a:endParaRPr>
              </a:p>
            </p:txBody>
          </p:sp>
          <p:sp>
            <p:nvSpPr>
              <p:cNvPr id="79" name="Freeform: Shape 26"/>
              <p:cNvSpPr/>
              <p:nvPr>
                <p:custDataLst>
                  <p:tags r:id="rId14"/>
                </p:custDataLst>
              </p:nvPr>
            </p:nvSpPr>
            <p:spPr bwMode="auto">
              <a:xfrm>
                <a:off x="1746848" y="2379910"/>
                <a:ext cx="120650" cy="120650"/>
              </a:xfrm>
              <a:custGeom>
                <a:avLst/>
                <a:gdLst>
                  <a:gd name="T0" fmla="*/ 16 w 32"/>
                  <a:gd name="T1" fmla="*/ 0 h 32"/>
                  <a:gd name="T2" fmla="*/ 0 w 32"/>
                  <a:gd name="T3" fmla="*/ 16 h 32"/>
                  <a:gd name="T4" fmla="*/ 16 w 32"/>
                  <a:gd name="T5" fmla="*/ 32 h 32"/>
                  <a:gd name="T6" fmla="*/ 32 w 32"/>
                  <a:gd name="T7" fmla="*/ 16 h 32"/>
                  <a:gd name="T8" fmla="*/ 16 w 32"/>
                  <a:gd name="T9" fmla="*/ 0 h 32"/>
                  <a:gd name="T10" fmla="*/ 16 w 32"/>
                  <a:gd name="T11" fmla="*/ 28 h 32"/>
                  <a:gd name="T12" fmla="*/ 4 w 32"/>
                  <a:gd name="T13" fmla="*/ 16 h 32"/>
                  <a:gd name="T14" fmla="*/ 16 w 32"/>
                  <a:gd name="T15" fmla="*/ 4 h 32"/>
                  <a:gd name="T16" fmla="*/ 28 w 32"/>
                  <a:gd name="T17" fmla="*/ 16 h 32"/>
                  <a:gd name="T18" fmla="*/ 16 w 32"/>
                  <a:gd name="T19"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2" h="32">
                    <a:moveTo>
                      <a:pt x="16" y="0"/>
                    </a:moveTo>
                    <a:cubicBezTo>
                      <a:pt x="7" y="0"/>
                      <a:pt x="0" y="7"/>
                      <a:pt x="0" y="16"/>
                    </a:cubicBezTo>
                    <a:cubicBezTo>
                      <a:pt x="0" y="25"/>
                      <a:pt x="7" y="32"/>
                      <a:pt x="16" y="32"/>
                    </a:cubicBezTo>
                    <a:cubicBezTo>
                      <a:pt x="25" y="32"/>
                      <a:pt x="32" y="25"/>
                      <a:pt x="32" y="16"/>
                    </a:cubicBezTo>
                    <a:cubicBezTo>
                      <a:pt x="32" y="7"/>
                      <a:pt x="25" y="0"/>
                      <a:pt x="16" y="0"/>
                    </a:cubicBezTo>
                    <a:close/>
                    <a:moveTo>
                      <a:pt x="16" y="28"/>
                    </a:moveTo>
                    <a:cubicBezTo>
                      <a:pt x="9" y="28"/>
                      <a:pt x="4" y="23"/>
                      <a:pt x="4" y="16"/>
                    </a:cubicBezTo>
                    <a:cubicBezTo>
                      <a:pt x="4" y="9"/>
                      <a:pt x="9" y="4"/>
                      <a:pt x="16" y="4"/>
                    </a:cubicBezTo>
                    <a:cubicBezTo>
                      <a:pt x="22" y="4"/>
                      <a:pt x="28" y="9"/>
                      <a:pt x="28" y="16"/>
                    </a:cubicBezTo>
                    <a:cubicBezTo>
                      <a:pt x="28" y="23"/>
                      <a:pt x="22" y="28"/>
                      <a:pt x="16"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85">
                  <a:latin typeface="Calibri" panose="020F0502020204030204" pitchFamily="34" charset="0"/>
                  <a:ea typeface="微软雅黑" panose="020B0503020204020204" charset="-122"/>
                  <a:sym typeface="Calibri" panose="020F0502020204030204" pitchFamily="34" charset="0"/>
                </a:endParaRPr>
              </a:p>
            </p:txBody>
          </p:sp>
        </p:grpSp>
      </p:grpSp>
      <p:grpSp>
        <p:nvGrpSpPr>
          <p:cNvPr id="80" name="组合 79"/>
          <p:cNvGrpSpPr/>
          <p:nvPr>
            <p:custDataLst>
              <p:tags r:id="rId15"/>
            </p:custDataLst>
          </p:nvPr>
        </p:nvGrpSpPr>
        <p:grpSpPr>
          <a:xfrm>
            <a:off x="7166441" y="4361541"/>
            <a:ext cx="720000" cy="720000"/>
            <a:chOff x="7146121" y="4352767"/>
            <a:chExt cx="720000" cy="720000"/>
          </a:xfrm>
        </p:grpSpPr>
        <p:sp>
          <p:nvSpPr>
            <p:cNvPr id="81" name="椭圆 80"/>
            <p:cNvSpPr/>
            <p:nvPr>
              <p:custDataLst>
                <p:tags r:id="rId16"/>
              </p:custDataLst>
            </p:nvPr>
          </p:nvSpPr>
          <p:spPr>
            <a:xfrm>
              <a:off x="7146121" y="4352767"/>
              <a:ext cx="720000" cy="720000"/>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2" name="Group 20"/>
            <p:cNvGrpSpPr/>
            <p:nvPr/>
          </p:nvGrpSpPr>
          <p:grpSpPr>
            <a:xfrm>
              <a:off x="7341770" y="4520889"/>
              <a:ext cx="386339" cy="362892"/>
              <a:chOff x="2824761" y="1419473"/>
              <a:chExt cx="496888" cy="466725"/>
            </a:xfrm>
            <a:solidFill>
              <a:schemeClr val="bg1"/>
            </a:solidFill>
          </p:grpSpPr>
          <p:sp>
            <p:nvSpPr>
              <p:cNvPr id="83" name="Oval 21"/>
              <p:cNvSpPr/>
              <p:nvPr>
                <p:custDataLst>
                  <p:tags r:id="rId17"/>
                </p:custDataLst>
              </p:nvPr>
            </p:nvSpPr>
            <p:spPr bwMode="auto">
              <a:xfrm>
                <a:off x="3066061" y="1676648"/>
                <a:ext cx="60325" cy="603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85">
                  <a:latin typeface="Calibri" panose="020F0502020204030204" pitchFamily="34" charset="0"/>
                  <a:ea typeface="微软雅黑" panose="020B0503020204020204" charset="-122"/>
                  <a:sym typeface="Calibri" panose="020F0502020204030204" pitchFamily="34" charset="0"/>
                </a:endParaRPr>
              </a:p>
            </p:txBody>
          </p:sp>
          <p:sp>
            <p:nvSpPr>
              <p:cNvPr id="84" name="Freeform: Shape 22"/>
              <p:cNvSpPr/>
              <p:nvPr>
                <p:custDataLst>
                  <p:tags r:id="rId18"/>
                </p:custDataLst>
              </p:nvPr>
            </p:nvSpPr>
            <p:spPr bwMode="auto">
              <a:xfrm>
                <a:off x="2824761" y="1419473"/>
                <a:ext cx="496888" cy="466725"/>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4 w 132"/>
                  <a:gd name="T67" fmla="*/ 88 h 124"/>
                  <a:gd name="T68" fmla="*/ 60 w 132"/>
                  <a:gd name="T69" fmla="*/ 76 h 124"/>
                  <a:gd name="T70" fmla="*/ 108 w 132"/>
                  <a:gd name="T71" fmla="*/ 64 h 124"/>
                  <a:gd name="T72" fmla="*/ 116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6"/>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5"/>
                      <a:pt x="10" y="124"/>
                      <a:pt x="22" y="124"/>
                    </a:cubicBezTo>
                    <a:cubicBezTo>
                      <a:pt x="94" y="124"/>
                      <a:pt x="94" y="124"/>
                      <a:pt x="94" y="124"/>
                    </a:cubicBezTo>
                    <a:cubicBezTo>
                      <a:pt x="107" y="124"/>
                      <a:pt x="116" y="115"/>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7" y="8"/>
                      <a:pt x="108" y="10"/>
                      <a:pt x="108" y="12"/>
                    </a:cubicBezTo>
                    <a:cubicBezTo>
                      <a:pt x="108" y="22"/>
                      <a:pt x="108" y="22"/>
                      <a:pt x="108" y="22"/>
                    </a:cubicBezTo>
                    <a:cubicBezTo>
                      <a:pt x="108" y="24"/>
                      <a:pt x="108" y="24"/>
                      <a:pt x="108" y="24"/>
                    </a:cubicBezTo>
                    <a:cubicBezTo>
                      <a:pt x="108" y="37"/>
                      <a:pt x="108" y="37"/>
                      <a:pt x="108" y="37"/>
                    </a:cubicBezTo>
                    <a:cubicBezTo>
                      <a:pt x="107" y="37"/>
                      <a:pt x="106"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3"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30"/>
                      <a:pt x="8" y="26"/>
                      <a:pt x="8" y="22"/>
                    </a:cubicBezTo>
                    <a:cubicBezTo>
                      <a:pt x="8" y="15"/>
                      <a:pt x="15"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6"/>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5" y="116"/>
                      <a:pt x="8" y="110"/>
                      <a:pt x="8" y="102"/>
                    </a:cubicBezTo>
                    <a:cubicBezTo>
                      <a:pt x="8" y="39"/>
                      <a:pt x="8" y="39"/>
                      <a:pt x="8" y="39"/>
                    </a:cubicBezTo>
                    <a:cubicBezTo>
                      <a:pt x="12" y="43"/>
                      <a:pt x="17" y="44"/>
                      <a:pt x="22" y="44"/>
                    </a:cubicBezTo>
                    <a:cubicBezTo>
                      <a:pt x="88" y="44"/>
                      <a:pt x="88" y="44"/>
                      <a:pt x="88" y="44"/>
                    </a:cubicBezTo>
                    <a:cubicBezTo>
                      <a:pt x="104" y="44"/>
                      <a:pt x="104" y="44"/>
                      <a:pt x="104" y="44"/>
                    </a:cubicBezTo>
                    <a:cubicBezTo>
                      <a:pt x="107"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4" y="88"/>
                    </a:moveTo>
                    <a:cubicBezTo>
                      <a:pt x="72" y="88"/>
                      <a:pt x="72" y="88"/>
                      <a:pt x="72" y="88"/>
                    </a:cubicBezTo>
                    <a:cubicBezTo>
                      <a:pt x="66" y="88"/>
                      <a:pt x="60" y="83"/>
                      <a:pt x="60" y="76"/>
                    </a:cubicBezTo>
                    <a:cubicBezTo>
                      <a:pt x="60" y="70"/>
                      <a:pt x="66" y="64"/>
                      <a:pt x="72" y="64"/>
                    </a:cubicBezTo>
                    <a:cubicBezTo>
                      <a:pt x="108" y="64"/>
                      <a:pt x="108" y="64"/>
                      <a:pt x="108" y="64"/>
                    </a:cubicBezTo>
                    <a:cubicBezTo>
                      <a:pt x="111" y="64"/>
                      <a:pt x="113" y="63"/>
                      <a:pt x="115" y="61"/>
                    </a:cubicBezTo>
                    <a:cubicBezTo>
                      <a:pt x="115" y="61"/>
                      <a:pt x="116" y="60"/>
                      <a:pt x="116" y="59"/>
                    </a:cubicBezTo>
                    <a:cubicBezTo>
                      <a:pt x="116" y="59"/>
                      <a:pt x="116" y="59"/>
                      <a:pt x="116" y="59"/>
                    </a:cubicBezTo>
                    <a:cubicBezTo>
                      <a:pt x="119" y="63"/>
                      <a:pt x="120" y="67"/>
                      <a:pt x="120" y="72"/>
                    </a:cubicBezTo>
                    <a:cubicBezTo>
                      <a:pt x="120" y="79"/>
                      <a:pt x="118" y="84"/>
                      <a:pt x="114"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nchor="ctr"/>
              <a:lstStyle/>
              <a:p>
                <a:pPr algn="ctr"/>
                <a:endParaRPr sz="2485">
                  <a:latin typeface="Calibri" panose="020F0502020204030204" pitchFamily="34" charset="0"/>
                  <a:ea typeface="微软雅黑" panose="020B0503020204020204" charset="-122"/>
                  <a:sym typeface="Calibri" panose="020F0502020204030204" pitchFamily="34" charset="0"/>
                </a:endParaRPr>
              </a:p>
            </p:txBody>
          </p:sp>
        </p:grpSp>
      </p:grpSp>
      <p:grpSp>
        <p:nvGrpSpPr>
          <p:cNvPr id="97" name="组合 96"/>
          <p:cNvGrpSpPr/>
          <p:nvPr>
            <p:custDataLst>
              <p:tags r:id="rId19"/>
            </p:custDataLst>
          </p:nvPr>
        </p:nvGrpSpPr>
        <p:grpSpPr>
          <a:xfrm>
            <a:off x="8061961" y="953123"/>
            <a:ext cx="3455034" cy="1294064"/>
            <a:chOff x="7281989" y="1644385"/>
            <a:chExt cx="3455034" cy="1294064"/>
          </a:xfrm>
        </p:grpSpPr>
        <p:sp>
          <p:nvSpPr>
            <p:cNvPr id="98" name="矩形 97"/>
            <p:cNvSpPr/>
            <p:nvPr>
              <p:custDataLst>
                <p:tags r:id="rId20"/>
              </p:custDataLst>
            </p:nvPr>
          </p:nvSpPr>
          <p:spPr>
            <a:xfrm>
              <a:off x="7783004" y="1644385"/>
              <a:ext cx="2517140" cy="337185"/>
            </a:xfrm>
            <a:prstGeom prst="rect">
              <a:avLst/>
            </a:prstGeom>
          </p:spPr>
          <p:txBody>
            <a:bodyPr wrap="square">
              <a:spAutoFit/>
              <a:scene3d>
                <a:camera prst="orthographicFront"/>
                <a:lightRig rig="threePt" dir="t"/>
              </a:scene3d>
              <a:sp3d contourW="12700"/>
            </a:bodyPr>
            <a:lstStyle/>
            <a:p>
              <a:pPr algn="dist" defTabSz="914400"/>
              <a:r>
                <a:rPr lang="en-US" altLang="zh-CN" sz="1600" b="1" kern="0" dirty="0">
                  <a:solidFill>
                    <a:schemeClr val="tx2"/>
                  </a:solidFill>
                  <a:latin typeface="+mn-ea"/>
                  <a:sym typeface="Calibri" panose="020F0502020204030204" pitchFamily="34" charset="0"/>
                </a:rPr>
                <a:t>Code implementation</a:t>
              </a:r>
              <a:endParaRPr lang="en-US" altLang="zh-CN" sz="1600" b="1" kern="0" dirty="0">
                <a:solidFill>
                  <a:schemeClr val="tx2"/>
                </a:solidFill>
                <a:latin typeface="+mn-ea"/>
                <a:sym typeface="Calibri" panose="020F0502020204030204" pitchFamily="34" charset="0"/>
              </a:endParaRPr>
            </a:p>
          </p:txBody>
        </p:sp>
        <p:sp>
          <p:nvSpPr>
            <p:cNvPr id="99" name="文本框 98"/>
            <p:cNvSpPr txBox="1"/>
            <p:nvPr>
              <p:custDataLst>
                <p:tags r:id="rId21"/>
              </p:custDataLst>
            </p:nvPr>
          </p:nvSpPr>
          <p:spPr>
            <a:xfrm>
              <a:off x="7281989" y="2016429"/>
              <a:ext cx="3455034" cy="922020"/>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nSpc>
                  <a:spcPct val="150000"/>
                </a:lnSpc>
              </a:pPr>
              <a:r>
                <a:rPr lang="en-US" altLang="zh-CN" sz="1200" dirty="0">
                  <a:solidFill>
                    <a:schemeClr val="tx1">
                      <a:lumMod val="75000"/>
                      <a:lumOff val="25000"/>
                    </a:schemeClr>
                  </a:solidFill>
                  <a:latin typeface="+mn-ea"/>
                  <a:sym typeface="Arial" panose="020B0604020202020204" pitchFamily="34" charset="0"/>
                </a:rPr>
                <a:t>Encapsulate database operations and write HTTP interfaces (health check / document CRUD)</a:t>
              </a:r>
              <a:endParaRPr lang="en-US" altLang="zh-CN" sz="1200" dirty="0">
                <a:solidFill>
                  <a:schemeClr val="tx1">
                    <a:lumMod val="75000"/>
                    <a:lumOff val="25000"/>
                  </a:schemeClr>
                </a:solidFill>
                <a:latin typeface="+mn-ea"/>
                <a:sym typeface="Arial" panose="020B0604020202020204" pitchFamily="34" charset="0"/>
              </a:endParaRPr>
            </a:p>
          </p:txBody>
        </p:sp>
      </p:grpSp>
      <p:grpSp>
        <p:nvGrpSpPr>
          <p:cNvPr id="100" name="组合 99"/>
          <p:cNvGrpSpPr/>
          <p:nvPr>
            <p:custDataLst>
              <p:tags r:id="rId22"/>
            </p:custDataLst>
          </p:nvPr>
        </p:nvGrpSpPr>
        <p:grpSpPr>
          <a:xfrm>
            <a:off x="8028941" y="4300597"/>
            <a:ext cx="3585210" cy="1298509"/>
            <a:chOff x="7281989" y="1766305"/>
            <a:chExt cx="3585210" cy="1298509"/>
          </a:xfrm>
        </p:grpSpPr>
        <p:sp>
          <p:nvSpPr>
            <p:cNvPr id="101" name="矩形 100"/>
            <p:cNvSpPr/>
            <p:nvPr>
              <p:custDataLst>
                <p:tags r:id="rId23"/>
              </p:custDataLst>
            </p:nvPr>
          </p:nvSpPr>
          <p:spPr>
            <a:xfrm>
              <a:off x="7704899" y="1766305"/>
              <a:ext cx="3162300" cy="337185"/>
            </a:xfrm>
            <a:prstGeom prst="rect">
              <a:avLst/>
            </a:prstGeom>
          </p:spPr>
          <p:txBody>
            <a:bodyPr wrap="square">
              <a:spAutoFit/>
              <a:scene3d>
                <a:camera prst="orthographicFront"/>
                <a:lightRig rig="threePt" dir="t"/>
              </a:scene3d>
              <a:sp3d contourW="12700"/>
            </a:bodyPr>
            <a:lstStyle/>
            <a:p>
              <a:pPr algn="l" defTabSz="914400"/>
              <a:r>
                <a:rPr lang="en-US" altLang="zh-CN" sz="1600" b="1" kern="0" dirty="0">
                  <a:solidFill>
                    <a:schemeClr val="tx2"/>
                  </a:solidFill>
                  <a:latin typeface="+mn-ea"/>
                  <a:sym typeface="Calibri" panose="020F0502020204030204" pitchFamily="34" charset="0"/>
                </a:rPr>
                <a:t>Auxiliary configuration</a:t>
              </a:r>
              <a:endParaRPr lang="en-US" altLang="zh-CN" sz="1600" b="1" kern="0" dirty="0">
                <a:solidFill>
                  <a:schemeClr val="tx2"/>
                </a:solidFill>
                <a:latin typeface="+mn-ea"/>
                <a:sym typeface="Calibri" panose="020F0502020204030204" pitchFamily="34" charset="0"/>
              </a:endParaRPr>
            </a:p>
          </p:txBody>
        </p:sp>
        <p:sp>
          <p:nvSpPr>
            <p:cNvPr id="102" name="文本框 101"/>
            <p:cNvSpPr txBox="1"/>
            <p:nvPr>
              <p:custDataLst>
                <p:tags r:id="rId24"/>
              </p:custDataLst>
            </p:nvPr>
          </p:nvSpPr>
          <p:spPr>
            <a:xfrm>
              <a:off x="7281989" y="2142794"/>
              <a:ext cx="3455034" cy="922020"/>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nSpc>
                  <a:spcPct val="150000"/>
                </a:lnSpc>
              </a:pPr>
              <a:r>
                <a:rPr lang="en-US" altLang="zh-CN" sz="1200" dirty="0">
                  <a:solidFill>
                    <a:schemeClr val="tx1">
                      <a:lumMod val="75000"/>
                      <a:lumOff val="25000"/>
                    </a:schemeClr>
                  </a:solidFill>
                  <a:latin typeface="+mn-ea"/>
                  <a:sym typeface="Arial" panose="020B0604020202020204" pitchFamily="34" charset="0"/>
                </a:rPr>
                <a:t>Environment variables (.env), database migration scripts, CI process configuration</a:t>
              </a:r>
              <a:endParaRPr lang="en-US" altLang="zh-CN" sz="1200" dirty="0">
                <a:solidFill>
                  <a:schemeClr val="tx1">
                    <a:lumMod val="75000"/>
                    <a:lumOff val="25000"/>
                  </a:schemeClr>
                </a:solidFill>
                <a:latin typeface="+mn-ea"/>
                <a:sym typeface="Arial" panose="020B0604020202020204" pitchFamily="34" charset="0"/>
              </a:endParaRPr>
            </a:p>
          </p:txBody>
        </p:sp>
      </p:grpSp>
      <p:grpSp>
        <p:nvGrpSpPr>
          <p:cNvPr id="103" name="组合 102"/>
          <p:cNvGrpSpPr/>
          <p:nvPr>
            <p:custDataLst>
              <p:tags r:id="rId25"/>
            </p:custDataLst>
          </p:nvPr>
        </p:nvGrpSpPr>
        <p:grpSpPr>
          <a:xfrm>
            <a:off x="588010" y="958203"/>
            <a:ext cx="3455034" cy="1259139"/>
            <a:chOff x="7281989" y="1654545"/>
            <a:chExt cx="3455034" cy="1259139"/>
          </a:xfrm>
        </p:grpSpPr>
        <p:sp>
          <p:nvSpPr>
            <p:cNvPr id="104" name="矩形 103"/>
            <p:cNvSpPr/>
            <p:nvPr>
              <p:custDataLst>
                <p:tags r:id="rId26"/>
              </p:custDataLst>
            </p:nvPr>
          </p:nvSpPr>
          <p:spPr>
            <a:xfrm>
              <a:off x="7467409" y="1654545"/>
              <a:ext cx="3084830" cy="337185"/>
            </a:xfrm>
            <a:prstGeom prst="rect">
              <a:avLst/>
            </a:prstGeom>
          </p:spPr>
          <p:txBody>
            <a:bodyPr wrap="square">
              <a:spAutoFit/>
              <a:scene3d>
                <a:camera prst="orthographicFront"/>
                <a:lightRig rig="threePt" dir="t"/>
              </a:scene3d>
              <a:sp3d contourW="12700"/>
            </a:bodyPr>
            <a:lstStyle/>
            <a:p>
              <a:pPr algn="dist" defTabSz="914400"/>
              <a:r>
                <a:rPr lang="en-US" altLang="zh-CN" sz="1600" b="1" kern="0" dirty="0">
                  <a:solidFill>
                    <a:schemeClr val="tx2"/>
                  </a:solidFill>
                  <a:latin typeface="+mn-ea"/>
                  <a:sym typeface="Calibri" panose="020F0502020204030204" pitchFamily="34" charset="0"/>
                </a:rPr>
                <a:t>Environment setup</a:t>
              </a:r>
              <a:endParaRPr lang="en-US" altLang="zh-CN" sz="1600" b="1" kern="0" dirty="0">
                <a:solidFill>
                  <a:schemeClr val="tx2"/>
                </a:solidFill>
                <a:latin typeface="+mn-ea"/>
                <a:sym typeface="Calibri" panose="020F0502020204030204" pitchFamily="34" charset="0"/>
              </a:endParaRPr>
            </a:p>
          </p:txBody>
        </p:sp>
        <p:sp>
          <p:nvSpPr>
            <p:cNvPr id="105" name="文本框 104"/>
            <p:cNvSpPr txBox="1"/>
            <p:nvPr>
              <p:custDataLst>
                <p:tags r:id="rId27"/>
              </p:custDataLst>
            </p:nvPr>
          </p:nvSpPr>
          <p:spPr>
            <a:xfrm>
              <a:off x="7281989" y="1991664"/>
              <a:ext cx="3455034" cy="922020"/>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gn="l">
                <a:lnSpc>
                  <a:spcPct val="150000"/>
                </a:lnSpc>
              </a:pPr>
              <a:r>
                <a:rPr lang="en-US" altLang="zh-CN" sz="1200" dirty="0">
                  <a:solidFill>
                    <a:schemeClr val="tx1">
                      <a:lumMod val="75000"/>
                      <a:lumOff val="25000"/>
                    </a:schemeClr>
                  </a:solidFill>
                  <a:latin typeface="+mn-ea"/>
                  <a:sym typeface="Arial" panose="020B0604020202020204" pitchFamily="34" charset="0"/>
                </a:rPr>
                <a:t>Create a Cargo workspace and configure the PostgreSQL database (user/database)</a:t>
              </a:r>
              <a:endParaRPr lang="en-US" altLang="zh-CN" sz="1200" dirty="0">
                <a:solidFill>
                  <a:schemeClr val="tx1">
                    <a:lumMod val="75000"/>
                    <a:lumOff val="25000"/>
                  </a:schemeClr>
                </a:solidFill>
                <a:latin typeface="+mn-ea"/>
                <a:sym typeface="Arial" panose="020B0604020202020204" pitchFamily="34" charset="0"/>
              </a:endParaRPr>
            </a:p>
          </p:txBody>
        </p:sp>
      </p:grpSp>
      <p:grpSp>
        <p:nvGrpSpPr>
          <p:cNvPr id="106" name="组合 105"/>
          <p:cNvGrpSpPr/>
          <p:nvPr>
            <p:custDataLst>
              <p:tags r:id="rId28"/>
            </p:custDataLst>
          </p:nvPr>
        </p:nvGrpSpPr>
        <p:grpSpPr>
          <a:xfrm>
            <a:off x="403225" y="3869432"/>
            <a:ext cx="3455034" cy="1087054"/>
            <a:chOff x="7097204" y="1701535"/>
            <a:chExt cx="3455034" cy="1087054"/>
          </a:xfrm>
        </p:grpSpPr>
        <p:sp>
          <p:nvSpPr>
            <p:cNvPr id="107" name="矩形 106"/>
            <p:cNvSpPr/>
            <p:nvPr>
              <p:custDataLst>
                <p:tags r:id="rId29"/>
              </p:custDataLst>
            </p:nvPr>
          </p:nvSpPr>
          <p:spPr>
            <a:xfrm>
              <a:off x="7281989" y="1701535"/>
              <a:ext cx="2689225" cy="337185"/>
            </a:xfrm>
            <a:prstGeom prst="rect">
              <a:avLst/>
            </a:prstGeom>
          </p:spPr>
          <p:txBody>
            <a:bodyPr wrap="square">
              <a:spAutoFit/>
              <a:scene3d>
                <a:camera prst="orthographicFront"/>
                <a:lightRig rig="threePt" dir="t"/>
              </a:scene3d>
              <a:sp3d contourW="12700"/>
            </a:bodyPr>
            <a:lstStyle/>
            <a:p>
              <a:pPr algn="dist" defTabSz="914400"/>
              <a:r>
                <a:rPr lang="en-US" altLang="zh-CN" sz="1600" b="1" kern="0" dirty="0">
                  <a:solidFill>
                    <a:schemeClr val="tx2"/>
                  </a:solidFill>
                  <a:latin typeface="+mn-ea"/>
                  <a:sym typeface="Calibri" panose="020F0502020204030204" pitchFamily="34" charset="0"/>
                </a:rPr>
                <a:t>Version management</a:t>
              </a:r>
              <a:endParaRPr lang="en-US" altLang="zh-CN" sz="1600" b="1" kern="0" dirty="0">
                <a:solidFill>
                  <a:schemeClr val="tx2"/>
                </a:solidFill>
                <a:latin typeface="+mn-ea"/>
                <a:sym typeface="Calibri" panose="020F0502020204030204" pitchFamily="34" charset="0"/>
              </a:endParaRPr>
            </a:p>
          </p:txBody>
        </p:sp>
        <p:sp>
          <p:nvSpPr>
            <p:cNvPr id="108" name="文本框 107"/>
            <p:cNvSpPr txBox="1"/>
            <p:nvPr>
              <p:custDataLst>
                <p:tags r:id="rId30"/>
              </p:custDataLst>
            </p:nvPr>
          </p:nvSpPr>
          <p:spPr>
            <a:xfrm>
              <a:off x="7097204" y="1866569"/>
              <a:ext cx="3455034" cy="922020"/>
            </a:xfrm>
            <a:prstGeom prst="rect">
              <a:avLst/>
            </a:prstGeom>
          </p:spPr>
          <p:txBody>
            <a:bodyPr wrap="square">
              <a:spAutoFit/>
            </a:bodyPr>
            <a:lstStyle>
              <a:defPPr>
                <a:defRPr lang="zh-CN"/>
              </a:defPPr>
              <a:lvl1pPr algn="r">
                <a:lnSpc>
                  <a:spcPct val="150000"/>
                </a:lnSpc>
                <a:defRPr sz="1200" spc="200">
                  <a:solidFill>
                    <a:schemeClr val="tx1">
                      <a:lumMod val="75000"/>
                      <a:lumOff val="25000"/>
                    </a:schemeClr>
                  </a:solidFill>
                  <a:latin typeface="+mn-ea"/>
                  <a:ea typeface="微软雅黑" panose="020B0503020204020204" charset="-122"/>
                  <a:cs typeface="+mn-ea"/>
                </a:defRPr>
              </a:lvl1pPr>
            </a:lstStyle>
            <a:p>
              <a:pPr algn="l"/>
              <a:r>
                <a:rPr lang="en-US" altLang="zh-CN" dirty="0">
                  <a:sym typeface="Arial" panose="020B0604020202020204" pitchFamily="34" charset="0"/>
                </a:rPr>
                <a:t>Setting up the GitHub repository, completing code submission and remote synchronization</a:t>
              </a:r>
              <a:endParaRPr lang="en-US" altLang="zh-CN" dirty="0">
                <a:sym typeface="Arial" panose="020B0604020202020204" pitchFamily="34" charset="0"/>
              </a:endParaRPr>
            </a:p>
          </p:txBody>
        </p:sp>
      </p:grpSp>
      <p:pic>
        <p:nvPicPr>
          <p:cNvPr id="4" name="图片 3"/>
          <p:cNvPicPr>
            <a:picLocks noChangeAspect="1"/>
          </p:cNvPicPr>
          <p:nvPr/>
        </p:nvPicPr>
        <p:blipFill>
          <a:blip r:embed="rId31"/>
          <a:stretch>
            <a:fillRect/>
          </a:stretch>
        </p:blipFill>
        <p:spPr>
          <a:xfrm>
            <a:off x="588010" y="4956175"/>
            <a:ext cx="3384550" cy="1434465"/>
          </a:xfrm>
          <a:prstGeom prst="rect">
            <a:avLst/>
          </a:prstGeom>
        </p:spPr>
      </p:pic>
      <p:pic>
        <p:nvPicPr>
          <p:cNvPr id="32" name="图片 32" descr="26bc4fc8564bfc8d17957128aa206ab"/>
          <p:cNvPicPr>
            <a:picLocks noChangeAspect="1"/>
          </p:cNvPicPr>
          <p:nvPr/>
        </p:nvPicPr>
        <p:blipFill>
          <a:blip r:embed="rId32"/>
          <a:stretch>
            <a:fillRect/>
          </a:stretch>
        </p:blipFill>
        <p:spPr>
          <a:xfrm>
            <a:off x="8061960" y="5667375"/>
            <a:ext cx="3018155" cy="351155"/>
          </a:xfrm>
          <a:prstGeom prst="rect">
            <a:avLst/>
          </a:prstGeom>
        </p:spPr>
      </p:pic>
      <p:pic>
        <p:nvPicPr>
          <p:cNvPr id="5" name="图片 4"/>
          <p:cNvPicPr>
            <a:picLocks noChangeAspect="1"/>
          </p:cNvPicPr>
          <p:nvPr/>
        </p:nvPicPr>
        <p:blipFill>
          <a:blip r:embed="rId33"/>
          <a:stretch>
            <a:fillRect/>
          </a:stretch>
        </p:blipFill>
        <p:spPr>
          <a:xfrm>
            <a:off x="8061960" y="6087110"/>
            <a:ext cx="3018155" cy="434340"/>
          </a:xfrm>
          <a:prstGeom prst="rect">
            <a:avLst/>
          </a:prstGeom>
        </p:spPr>
      </p:pic>
      <p:pic>
        <p:nvPicPr>
          <p:cNvPr id="7" name="图片 6"/>
          <p:cNvPicPr>
            <a:picLocks noChangeAspect="1"/>
          </p:cNvPicPr>
          <p:nvPr/>
        </p:nvPicPr>
        <p:blipFill>
          <a:blip r:embed="rId34"/>
          <a:stretch>
            <a:fillRect/>
          </a:stretch>
        </p:blipFill>
        <p:spPr>
          <a:xfrm>
            <a:off x="405130" y="2224405"/>
            <a:ext cx="1412875" cy="1541145"/>
          </a:xfrm>
          <a:prstGeom prst="rect">
            <a:avLst/>
          </a:prstGeom>
        </p:spPr>
      </p:pic>
      <p:pic>
        <p:nvPicPr>
          <p:cNvPr id="8" name="图片 7"/>
          <p:cNvPicPr>
            <a:picLocks noChangeAspect="1"/>
          </p:cNvPicPr>
          <p:nvPr/>
        </p:nvPicPr>
        <p:blipFill>
          <a:blip r:embed="rId35"/>
          <a:stretch>
            <a:fillRect/>
          </a:stretch>
        </p:blipFill>
        <p:spPr>
          <a:xfrm>
            <a:off x="8035925" y="2209165"/>
            <a:ext cx="1424305" cy="2096770"/>
          </a:xfrm>
          <a:prstGeom prst="rect">
            <a:avLst/>
          </a:prstGeom>
        </p:spPr>
      </p:pic>
      <p:pic>
        <p:nvPicPr>
          <p:cNvPr id="3" name="图片 2"/>
          <p:cNvPicPr>
            <a:picLocks noChangeAspect="1"/>
          </p:cNvPicPr>
          <p:nvPr/>
        </p:nvPicPr>
        <p:blipFill>
          <a:blip r:embed="rId36"/>
          <a:stretch>
            <a:fillRect/>
          </a:stretch>
        </p:blipFill>
        <p:spPr>
          <a:xfrm>
            <a:off x="9609455" y="2209165"/>
            <a:ext cx="2286635" cy="2152650"/>
          </a:xfrm>
          <a:prstGeom prst="rect">
            <a:avLst/>
          </a:prstGeom>
        </p:spPr>
      </p:pic>
      <p:pic>
        <p:nvPicPr>
          <p:cNvPr id="28" name="图片 28" descr="ce5d0c302fb0140ca99a80befef4a2e"/>
          <p:cNvPicPr>
            <a:picLocks noChangeAspect="1"/>
          </p:cNvPicPr>
          <p:nvPr/>
        </p:nvPicPr>
        <p:blipFill>
          <a:blip r:embed="rId37"/>
          <a:stretch>
            <a:fillRect/>
          </a:stretch>
        </p:blipFill>
        <p:spPr>
          <a:xfrm>
            <a:off x="1937385" y="2217420"/>
            <a:ext cx="2035175" cy="154876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5192395" cy="727075"/>
          </a:xfrm>
        </p:spPr>
        <p:txBody>
          <a:bodyPr>
            <a:normAutofit fontScale="90000"/>
          </a:bodyPr>
          <a:lstStyle/>
          <a:p>
            <a:r>
              <a:rPr lang="en-US" altLang="zh-CN" sz="3600">
                <a:solidFill>
                  <a:srgbClr val="FF0000"/>
                </a:solidFill>
              </a:rPr>
              <a:t>Interface Testing</a:t>
            </a:r>
            <a:r>
              <a:rPr lang="zh-CN" altLang="en-US" sz="3600">
                <a:solidFill>
                  <a:srgbClr val="FF0000"/>
                </a:solidFill>
              </a:rPr>
              <a:t>（</a:t>
            </a:r>
            <a:r>
              <a:rPr lang="en-US" altLang="zh-CN" sz="3600">
                <a:solidFill>
                  <a:srgbClr val="FF0000"/>
                </a:solidFill>
              </a:rPr>
              <a:t>PowerShell</a:t>
            </a:r>
            <a:r>
              <a:rPr lang="zh-CN" altLang="en-US" sz="3600">
                <a:solidFill>
                  <a:srgbClr val="FF0000"/>
                </a:solidFill>
              </a:rPr>
              <a:t>）</a:t>
            </a:r>
            <a:endParaRPr lang="zh-CN" altLang="en-US" sz="3600">
              <a:solidFill>
                <a:srgbClr val="FF0000"/>
              </a:solidFill>
            </a:endParaRPr>
          </a:p>
        </p:txBody>
      </p:sp>
      <p:sp>
        <p:nvSpPr>
          <p:cNvPr id="3" name="内容占位符 2"/>
          <p:cNvSpPr>
            <a:spLocks noGrp="1"/>
          </p:cNvSpPr>
          <p:nvPr>
            <p:ph idx="1"/>
          </p:nvPr>
        </p:nvSpPr>
        <p:spPr>
          <a:xfrm>
            <a:off x="838200" y="1092200"/>
            <a:ext cx="10515600" cy="5085080"/>
          </a:xfrm>
        </p:spPr>
        <p:txBody>
          <a:bodyPr/>
          <a:lstStyle/>
          <a:p>
            <a:r>
              <a:rPr lang="en-US" altLang="zh-CN" sz="1200"/>
              <a:t>Enter the crates/api directory</a:t>
            </a:r>
            <a:endParaRPr lang="en-US" altLang="zh-CN" sz="1200"/>
          </a:p>
          <a:p>
            <a:r>
              <a:rPr lang="en-US" altLang="zh-CN" sz="1200"/>
              <a:t>cargo clean</a:t>
            </a:r>
            <a:endParaRPr lang="en-US" altLang="zh-CN" sz="1200"/>
          </a:p>
          <a:p>
            <a:r>
              <a:rPr lang="en-US" altLang="zh-CN" sz="1200"/>
              <a:t>cargo run</a:t>
            </a:r>
            <a:endParaRPr lang="en-US" altLang="zh-CN" sz="1200"/>
          </a:p>
        </p:txBody>
      </p:sp>
      <p:pic>
        <p:nvPicPr>
          <p:cNvPr id="51" name="图片 51" descr="ffb2b5138d21457afe28c8764fef3a3"/>
          <p:cNvPicPr>
            <a:picLocks noChangeAspect="1"/>
          </p:cNvPicPr>
          <p:nvPr/>
        </p:nvPicPr>
        <p:blipFill>
          <a:blip r:embed="rId1"/>
          <a:stretch>
            <a:fillRect/>
          </a:stretch>
        </p:blipFill>
        <p:spPr>
          <a:xfrm>
            <a:off x="838200" y="1957070"/>
            <a:ext cx="2900045" cy="1847215"/>
          </a:xfrm>
          <a:prstGeom prst="rect">
            <a:avLst/>
          </a:prstGeom>
        </p:spPr>
      </p:pic>
      <p:pic>
        <p:nvPicPr>
          <p:cNvPr id="52" name="图片 52" descr="379037b2a984cf4df0886b0d09d2d47"/>
          <p:cNvPicPr>
            <a:picLocks noChangeAspect="1"/>
          </p:cNvPicPr>
          <p:nvPr/>
        </p:nvPicPr>
        <p:blipFill>
          <a:blip r:embed="rId2"/>
          <a:stretch>
            <a:fillRect/>
          </a:stretch>
        </p:blipFill>
        <p:spPr>
          <a:xfrm>
            <a:off x="838200" y="4065905"/>
            <a:ext cx="2900045" cy="1083945"/>
          </a:xfrm>
          <a:prstGeom prst="rect">
            <a:avLst/>
          </a:prstGeom>
        </p:spPr>
      </p:pic>
      <p:sp>
        <p:nvSpPr>
          <p:cNvPr id="4" name="文本框 3"/>
          <p:cNvSpPr txBox="1"/>
          <p:nvPr/>
        </p:nvSpPr>
        <p:spPr>
          <a:xfrm>
            <a:off x="228600" y="5298440"/>
            <a:ext cx="4602480" cy="1476375"/>
          </a:xfrm>
          <a:prstGeom prst="rect">
            <a:avLst/>
          </a:prstGeom>
          <a:noFill/>
        </p:spPr>
        <p:txBody>
          <a:bodyPr wrap="square" rtlCol="0">
            <a:spAutoFit/>
          </a:bodyPr>
          <a:lstStyle/>
          <a:p>
            <a:pPr>
              <a:lnSpc>
                <a:spcPct val="100000"/>
              </a:lnSpc>
            </a:pPr>
            <a:r>
              <a:rPr lang="en-US" altLang="zh-CN"/>
              <a:t>This is the terminal interface of the successful startup of the API module of the Rust project. It shows that the service is now normally listening at http://localhost:8080, and the Actix runtime has started 16 worker threads.</a:t>
            </a:r>
            <a:endParaRPr lang="en-US" altLang="zh-CN"/>
          </a:p>
        </p:txBody>
      </p:sp>
      <p:sp>
        <p:nvSpPr>
          <p:cNvPr id="5" name="文本框 4"/>
          <p:cNvSpPr txBox="1"/>
          <p:nvPr/>
        </p:nvSpPr>
        <p:spPr>
          <a:xfrm>
            <a:off x="5074920" y="1021080"/>
            <a:ext cx="3272155" cy="368300"/>
          </a:xfrm>
          <a:prstGeom prst="rect">
            <a:avLst/>
          </a:prstGeom>
          <a:noFill/>
        </p:spPr>
        <p:txBody>
          <a:bodyPr wrap="square" rtlCol="0">
            <a:spAutoFit/>
          </a:bodyPr>
          <a:lstStyle/>
          <a:p>
            <a:r>
              <a:rPr lang="en-US" altLang="zh-CN">
                <a:solidFill>
                  <a:srgbClr val="FF0000"/>
                </a:solidFill>
              </a:rPr>
              <a:t>Test Interface</a:t>
            </a:r>
            <a:endParaRPr lang="en-US" altLang="zh-CN">
              <a:solidFill>
                <a:srgbClr val="FF0000"/>
              </a:solidFill>
            </a:endParaRPr>
          </a:p>
        </p:txBody>
      </p:sp>
      <p:pic>
        <p:nvPicPr>
          <p:cNvPr id="53" name="图片 53" descr="fde4f738c4f27c8759a35b3a8e5cbd0"/>
          <p:cNvPicPr>
            <a:picLocks noChangeAspect="1"/>
          </p:cNvPicPr>
          <p:nvPr/>
        </p:nvPicPr>
        <p:blipFill>
          <a:blip r:embed="rId3"/>
          <a:stretch>
            <a:fillRect/>
          </a:stretch>
        </p:blipFill>
        <p:spPr>
          <a:xfrm>
            <a:off x="5074603" y="1460500"/>
            <a:ext cx="5273675" cy="732790"/>
          </a:xfrm>
          <a:prstGeom prst="rect">
            <a:avLst/>
          </a:prstGeom>
        </p:spPr>
      </p:pic>
      <p:pic>
        <p:nvPicPr>
          <p:cNvPr id="68" name="图片 60"/>
          <p:cNvPicPr>
            <a:picLocks noChangeAspect="1"/>
          </p:cNvPicPr>
          <p:nvPr/>
        </p:nvPicPr>
        <p:blipFill>
          <a:blip r:embed="rId4"/>
          <a:stretch>
            <a:fillRect/>
          </a:stretch>
        </p:blipFill>
        <p:spPr>
          <a:xfrm>
            <a:off x="5074920" y="2419350"/>
            <a:ext cx="5265420" cy="2730500"/>
          </a:xfrm>
          <a:prstGeom prst="rect">
            <a:avLst/>
          </a:prstGeom>
          <a:noFill/>
          <a:ln>
            <a:noFill/>
          </a:ln>
        </p:spPr>
      </p:pic>
      <p:sp>
        <p:nvSpPr>
          <p:cNvPr id="6" name="文本框 5"/>
          <p:cNvSpPr txBox="1"/>
          <p:nvPr/>
        </p:nvSpPr>
        <p:spPr>
          <a:xfrm>
            <a:off x="4958080" y="5499100"/>
            <a:ext cx="5506085" cy="368300"/>
          </a:xfrm>
          <a:prstGeom prst="rect">
            <a:avLst/>
          </a:prstGeom>
          <a:noFill/>
        </p:spPr>
        <p:txBody>
          <a:bodyPr wrap="square" rtlCol="0">
            <a:spAutoFit/>
          </a:bodyPr>
          <a:lstStyle/>
          <a:p>
            <a:r>
              <a:rPr lang="en-US" altLang="zh-CN"/>
              <a:t>Result: Return document ID, content, and update time</a:t>
            </a:r>
            <a:endParaRPr lang="en-US" altLang="zh-CN"/>
          </a:p>
        </p:txBody>
      </p:sp>
      <p:sp>
        <p:nvSpPr>
          <p:cNvPr id="8" name="文本框 7"/>
          <p:cNvSpPr txBox="1"/>
          <p:nvPr/>
        </p:nvSpPr>
        <p:spPr>
          <a:xfrm>
            <a:off x="5074920" y="6108700"/>
            <a:ext cx="5388610" cy="645160"/>
          </a:xfrm>
          <a:prstGeom prst="rect">
            <a:avLst/>
          </a:prstGeom>
          <a:noFill/>
        </p:spPr>
        <p:txBody>
          <a:bodyPr wrap="square" rtlCol="0">
            <a:spAutoFit/>
          </a:bodyPr>
          <a:lstStyle/>
          <a:p>
            <a:r>
              <a:rPr lang="en-US" altLang="zh-CN">
                <a:solidFill>
                  <a:srgbClr val="FF0000"/>
                </a:solidFill>
              </a:rPr>
              <a:t>The core framework design task has been completed.</a:t>
            </a:r>
            <a:endParaRPr lang="en-US" altLang="zh-CN">
              <a:solidFill>
                <a:srgbClr val="FF0000"/>
              </a:solidFill>
            </a:endParaRPr>
          </a:p>
          <a:p>
            <a:r>
              <a:rPr lang="en-US" altLang="zh-CN">
                <a:solidFill>
                  <a:srgbClr val="FF0000"/>
                </a:solidFill>
              </a:rPr>
              <a:t>The basic demo has been finished.</a:t>
            </a:r>
            <a:endParaRPr lang="en-US" altLang="zh-CN">
              <a:solidFill>
                <a:srgbClr val="FF0000"/>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02080" y="1320800"/>
            <a:ext cx="9539605" cy="768350"/>
          </a:xfrm>
          <a:prstGeom prst="rect">
            <a:avLst/>
          </a:prstGeom>
          <a:noFill/>
        </p:spPr>
        <p:txBody>
          <a:bodyPr wrap="square" rtlCol="0">
            <a:spAutoFit/>
          </a:bodyPr>
          <a:lstStyle/>
          <a:p>
            <a:r>
              <a:rPr lang="en-US" altLang="zh-CN" sz="4400" b="1" dirty="0">
                <a:solidFill>
                  <a:schemeClr val="accent2">
                    <a:lumMod val="20000"/>
                    <a:lumOff val="80000"/>
                  </a:schemeClr>
                </a:solidFill>
              </a:rPr>
              <a:t>Asynchronous Performance Engineering</a:t>
            </a:r>
            <a:endParaRPr lang="en-US" altLang="zh-CN" sz="4400" b="1" dirty="0">
              <a:solidFill>
                <a:schemeClr val="accent2">
                  <a:lumMod val="20000"/>
                  <a:lumOff val="80000"/>
                </a:schemeClr>
              </a:solidFill>
            </a:endParaRPr>
          </a:p>
        </p:txBody>
      </p:sp>
      <p:sp>
        <p:nvSpPr>
          <p:cNvPr id="3" name="文本框 2"/>
          <p:cNvSpPr txBox="1"/>
          <p:nvPr/>
        </p:nvSpPr>
        <p:spPr>
          <a:xfrm>
            <a:off x="4251960" y="3399790"/>
            <a:ext cx="3840480" cy="521970"/>
          </a:xfrm>
          <a:prstGeom prst="rect">
            <a:avLst/>
          </a:prstGeom>
          <a:noFill/>
        </p:spPr>
        <p:txBody>
          <a:bodyPr wrap="square" rtlCol="0">
            <a:spAutoFit/>
          </a:bodyPr>
          <a:lstStyle/>
          <a:p>
            <a:r>
              <a:rPr lang="en-US" altLang="zh-CN" sz="2800">
                <a:solidFill>
                  <a:schemeClr val="accent2">
                    <a:lumMod val="20000"/>
                    <a:lumOff val="80000"/>
                  </a:schemeClr>
                </a:solidFill>
                <a:sym typeface="+mn-ea"/>
              </a:rPr>
              <a:t>Presenter: Yang Xiangjun</a:t>
            </a:r>
            <a:endParaRPr lang="en-US" altLang="zh-CN" sz="2800">
              <a:solidFill>
                <a:schemeClr val="accent2">
                  <a:lumMod val="20000"/>
                  <a:lumOff val="80000"/>
                </a:schemeClr>
              </a:solidFill>
              <a:sym typeface="+mn-ea"/>
            </a:endParaRPr>
          </a:p>
        </p:txBody>
      </p:sp>
      <p:sp>
        <p:nvSpPr>
          <p:cNvPr id="4" name="文本框 3"/>
          <p:cNvSpPr txBox="1"/>
          <p:nvPr/>
        </p:nvSpPr>
        <p:spPr>
          <a:xfrm>
            <a:off x="4023995" y="2647950"/>
            <a:ext cx="5027930" cy="368300"/>
          </a:xfrm>
          <a:prstGeom prst="rect">
            <a:avLst/>
          </a:prstGeom>
          <a:noFill/>
        </p:spPr>
        <p:txBody>
          <a:bodyPr wrap="square" rtlCol="0">
            <a:spAutoFit/>
          </a:bodyPr>
          <a:lstStyle/>
          <a:p>
            <a:r>
              <a:rPr lang="en-US" altLang="zh-CN">
                <a:solidFill>
                  <a:schemeClr val="accent2">
                    <a:lumMod val="20000"/>
                    <a:lumOff val="80000"/>
                  </a:schemeClr>
                </a:solidFill>
              </a:rPr>
              <a:t>Performance optimization and risk prevention</a:t>
            </a:r>
            <a:endParaRPr lang="en-US" altLang="zh-CN">
              <a:solidFill>
                <a:schemeClr val="accent2">
                  <a:lumMod val="20000"/>
                  <a:lumOff val="80000"/>
                </a:schemeClr>
              </a:solidFill>
            </a:endParaRPr>
          </a:p>
        </p:txBody>
      </p:sp>
      <p:sp>
        <p:nvSpPr>
          <p:cNvPr id="5" name="文本框 4"/>
          <p:cNvSpPr txBox="1"/>
          <p:nvPr/>
        </p:nvSpPr>
        <p:spPr>
          <a:xfrm>
            <a:off x="2195830" y="4305300"/>
            <a:ext cx="8563610" cy="645160"/>
          </a:xfrm>
          <a:prstGeom prst="rect">
            <a:avLst/>
          </a:prstGeom>
          <a:noFill/>
        </p:spPr>
        <p:txBody>
          <a:bodyPr wrap="square" rtlCol="0">
            <a:spAutoFit/>
          </a:bodyPr>
          <a:lstStyle/>
          <a:p>
            <a:r>
              <a:rPr lang="en-US" altLang="zh-CN">
                <a:solidFill>
                  <a:schemeClr val="accent2">
                    <a:lumMod val="20000"/>
                    <a:lumOff val="80000"/>
                  </a:schemeClr>
                </a:solidFill>
              </a:rPr>
              <a:t>Focus on zero-copy optimization, connection pool configuration, concurrent performance testing, and solve performance bottlenecks.</a:t>
            </a:r>
            <a:endParaRPr lang="en-US" altLang="zh-CN">
              <a:solidFill>
                <a:schemeClr val="accent2">
                  <a:lumMod val="20000"/>
                  <a:lumOff val="80000"/>
                </a:schemeClr>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idx="16392"/>
          </p:nvPr>
        </p:nvSpPr>
        <p:spPr>
          <a:xfrm>
            <a:off x="609600" y="1003300"/>
            <a:ext cx="10972800" cy="1473200"/>
          </a:xfrm>
        </p:spPr>
        <p:txBody>
          <a:bodyPr/>
          <a:lstStyle/>
          <a:p>
            <a:endParaRPr lang="zh-CN" altLang="en-US" dirty="0"/>
          </a:p>
        </p:txBody>
      </p:sp>
      <p:sp>
        <p:nvSpPr>
          <p:cNvPr id="4" name="文本占位符 3"/>
          <p:cNvSpPr>
            <a:spLocks noGrp="1"/>
          </p:cNvSpPr>
          <p:nvPr>
            <p:ph type="body" idx="16387"/>
          </p:nvPr>
        </p:nvSpPr>
        <p:spPr>
          <a:xfrm>
            <a:off x="1003300" y="1447800"/>
            <a:ext cx="876300" cy="736600"/>
          </a:xfrm>
        </p:spPr>
        <p:txBody>
          <a:bodyPr/>
          <a:lstStyle/>
          <a:p>
            <a:r>
              <a:rPr lang="en-US" altLang="zh-CN" dirty="0"/>
              <a:t>I</a:t>
            </a:r>
            <a:endParaRPr lang="zh-CN" altLang="en-US" dirty="0"/>
          </a:p>
        </p:txBody>
      </p:sp>
      <p:sp>
        <p:nvSpPr>
          <p:cNvPr id="5" name="文本占位符 4"/>
          <p:cNvSpPr>
            <a:spLocks noGrp="1"/>
          </p:cNvSpPr>
          <p:nvPr>
            <p:ph type="body" idx="16386"/>
          </p:nvPr>
        </p:nvSpPr>
        <p:spPr>
          <a:xfrm>
            <a:off x="2133600" y="1435100"/>
            <a:ext cx="9194800" cy="609600"/>
          </a:xfrm>
        </p:spPr>
        <p:txBody>
          <a:bodyPr>
            <a:noAutofit/>
          </a:bodyPr>
          <a:lstStyle/>
          <a:p>
            <a:r>
              <a:rPr lang="en-US" altLang="zh-CN" sz="2400" b="1" dirty="0"/>
              <a:t>Technical Pre-research Phase </a:t>
            </a:r>
            <a:r>
              <a:rPr lang="zh-CN" altLang="en-US" sz="2400" b="1" dirty="0"/>
              <a:t>：</a:t>
            </a:r>
            <a:r>
              <a:rPr lang="en-US" altLang="zh-CN" sz="2400" b="1" dirty="0"/>
              <a:t>Zero-Copy Verification and Connection Pool Strategy Design</a:t>
            </a:r>
            <a:endParaRPr lang="zh-CN" altLang="en-US" sz="2400" b="1" dirty="0"/>
          </a:p>
        </p:txBody>
      </p:sp>
      <p:sp>
        <p:nvSpPr>
          <p:cNvPr id="6" name="文本占位符 5"/>
          <p:cNvSpPr>
            <a:spLocks noGrp="1"/>
          </p:cNvSpPr>
          <p:nvPr>
            <p:ph type="body" idx="16393"/>
          </p:nvPr>
        </p:nvSpPr>
        <p:spPr>
          <a:xfrm>
            <a:off x="609600" y="2889250"/>
            <a:ext cx="10972800" cy="1473200"/>
          </a:xfrm>
        </p:spPr>
        <p:txBody>
          <a:bodyPr/>
          <a:lstStyle/>
          <a:p>
            <a:endParaRPr lang="zh-CN" altLang="en-US" dirty="0"/>
          </a:p>
        </p:txBody>
      </p:sp>
      <p:sp>
        <p:nvSpPr>
          <p:cNvPr id="7" name="文本占位符 6"/>
          <p:cNvSpPr>
            <a:spLocks noGrp="1"/>
          </p:cNvSpPr>
          <p:nvPr>
            <p:ph type="body" idx="16389"/>
          </p:nvPr>
        </p:nvSpPr>
        <p:spPr>
          <a:xfrm>
            <a:off x="933450" y="3257550"/>
            <a:ext cx="876300" cy="736600"/>
          </a:xfrm>
        </p:spPr>
        <p:txBody>
          <a:bodyPr/>
          <a:lstStyle/>
          <a:p>
            <a:r>
              <a:rPr lang="en-US" altLang="zh-CN" dirty="0"/>
              <a:t>II</a:t>
            </a:r>
            <a:endParaRPr lang="zh-CN" altLang="en-US" dirty="0"/>
          </a:p>
        </p:txBody>
      </p:sp>
      <p:sp>
        <p:nvSpPr>
          <p:cNvPr id="8" name="文本占位符 7"/>
          <p:cNvSpPr>
            <a:spLocks noGrp="1"/>
          </p:cNvSpPr>
          <p:nvPr>
            <p:ph type="body" idx="16388"/>
          </p:nvPr>
        </p:nvSpPr>
        <p:spPr>
          <a:xfrm>
            <a:off x="2063750" y="3429000"/>
            <a:ext cx="9194800" cy="609600"/>
          </a:xfrm>
        </p:spPr>
        <p:txBody>
          <a:bodyPr>
            <a:noAutofit/>
          </a:bodyPr>
          <a:lstStyle/>
          <a:p>
            <a:r>
              <a:rPr lang="en-US" altLang="zh-CN" sz="2400" b="1" dirty="0"/>
              <a:t>Architecture Design Phase </a:t>
            </a:r>
            <a:r>
              <a:rPr lang="zh-CN" altLang="en-US" sz="2400" b="1" dirty="0"/>
              <a:t>：</a:t>
            </a:r>
            <a:r>
              <a:rPr lang="en-US" altLang="zh-CN" sz="2400" b="1" dirty="0"/>
              <a:t>Performance Monitoring and Stress Testing Plan</a:t>
            </a:r>
            <a:endParaRPr lang="zh-CN" altLang="en-US" sz="2400" b="1" dirty="0"/>
          </a:p>
        </p:txBody>
      </p:sp>
      <p:sp>
        <p:nvSpPr>
          <p:cNvPr id="9" name="文本占位符 8"/>
          <p:cNvSpPr>
            <a:spLocks noGrp="1"/>
          </p:cNvSpPr>
          <p:nvPr>
            <p:ph type="body" idx="16394"/>
          </p:nvPr>
        </p:nvSpPr>
        <p:spPr/>
        <p:txBody>
          <a:bodyPr/>
          <a:lstStyle/>
          <a:p>
            <a:endParaRPr lang="zh-CN" altLang="en-US" dirty="0"/>
          </a:p>
        </p:txBody>
      </p:sp>
      <p:sp>
        <p:nvSpPr>
          <p:cNvPr id="10" name="文本占位符 9"/>
          <p:cNvSpPr>
            <a:spLocks noGrp="1"/>
          </p:cNvSpPr>
          <p:nvPr>
            <p:ph type="body" idx="16391"/>
          </p:nvPr>
        </p:nvSpPr>
        <p:spPr/>
        <p:txBody>
          <a:bodyPr/>
          <a:lstStyle/>
          <a:p>
            <a:r>
              <a:rPr lang="en-US" altLang="zh-CN" dirty="0"/>
              <a:t>III</a:t>
            </a:r>
            <a:endParaRPr lang="zh-CN" altLang="en-US" dirty="0"/>
          </a:p>
        </p:txBody>
      </p:sp>
      <p:sp>
        <p:nvSpPr>
          <p:cNvPr id="11" name="文本占位符 10"/>
          <p:cNvSpPr>
            <a:spLocks noGrp="1"/>
          </p:cNvSpPr>
          <p:nvPr>
            <p:ph type="body" idx="16390"/>
          </p:nvPr>
        </p:nvSpPr>
        <p:spPr/>
        <p:txBody>
          <a:bodyPr>
            <a:noAutofit/>
          </a:bodyPr>
          <a:lstStyle/>
          <a:p>
            <a:r>
              <a:rPr lang="en-US" altLang="zh-CN" sz="2000" b="1" dirty="0">
                <a:latin typeface="+mj-ea"/>
              </a:rPr>
              <a:t>Core Development Phase </a:t>
            </a:r>
            <a:r>
              <a:rPr lang="zh-CN" altLang="en-US" sz="2000" b="1" dirty="0">
                <a:latin typeface="+mj-ea"/>
              </a:rPr>
              <a:t>：</a:t>
            </a:r>
            <a:r>
              <a:rPr lang="en-US" altLang="zh-CN" sz="2000" b="1" dirty="0">
                <a:latin typeface="+mj-ea"/>
              </a:rPr>
              <a:t> Connection Pool Optimization and Stress Testing Implementation</a:t>
            </a:r>
            <a:endParaRPr lang="zh-CN" altLang="en-US" sz="2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rot="5400000">
            <a:off x="-774481" y="2967045"/>
            <a:ext cx="3923988" cy="923330"/>
          </a:xfrm>
          <a:prstGeom prst="rect">
            <a:avLst/>
          </a:prstGeom>
          <a:noFill/>
        </p:spPr>
        <p:txBody>
          <a:bodyPr wrap="square" rtlCol="0">
            <a:spAutoFit/>
            <a:scene3d>
              <a:camera prst="orthographicFront"/>
              <a:lightRig rig="threePt" dir="t"/>
            </a:scene3d>
            <a:sp3d extrusionH="57150">
              <a:bevelT w="38100" h="38100" prst="convex"/>
            </a:sp3d>
          </a:bodyPr>
          <a:lstStyle/>
          <a:p>
            <a:pPr algn="ctr"/>
            <a:r>
              <a:rPr lang="en-US" altLang="zh-CN" sz="5400" dirty="0">
                <a:solidFill>
                  <a:schemeClr val="accent2">
                    <a:lumMod val="20000"/>
                    <a:lumOff val="80000"/>
                  </a:schemeClr>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rPr>
              <a:t>CONTENTS</a:t>
            </a:r>
            <a:endParaRPr lang="zh-CN" altLang="en-US" sz="5400" dirty="0">
              <a:solidFill>
                <a:schemeClr val="accent2">
                  <a:lumMod val="20000"/>
                  <a:lumOff val="80000"/>
                </a:schemeClr>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endParaRPr>
          </a:p>
        </p:txBody>
      </p:sp>
      <p:sp>
        <p:nvSpPr>
          <p:cNvPr id="3" name="文本框 2"/>
          <p:cNvSpPr txBox="1"/>
          <p:nvPr/>
        </p:nvSpPr>
        <p:spPr>
          <a:xfrm>
            <a:off x="2186940" y="1880235"/>
            <a:ext cx="8611235" cy="645160"/>
          </a:xfrm>
          <a:prstGeom prst="rect">
            <a:avLst/>
          </a:prstGeom>
          <a:noFill/>
        </p:spPr>
        <p:txBody>
          <a:bodyPr wrap="square" rtlCol="0">
            <a:spAutoFit/>
            <a:scene3d>
              <a:camera prst="orthographicFront"/>
              <a:lightRig rig="threePt" dir="t"/>
            </a:scene3d>
            <a:sp3d extrusionH="57150">
              <a:bevelT w="38100" h="38100" prst="convex"/>
            </a:sp3d>
          </a:bodyPr>
          <a:lstStyle/>
          <a:p>
            <a:pPr indent="-791845" algn="l">
              <a:buFont typeface="Wingdings" panose="05000000000000000000" pitchFamily="2" charset="2"/>
              <a:buChar char="p"/>
            </a:pPr>
            <a:r>
              <a:rPr lang="en-US" altLang="zh-CN" sz="3600" spc="3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rPr>
              <a:t>Core concept of the project</a:t>
            </a:r>
            <a:endParaRPr lang="en-US" altLang="zh-CN" sz="3600" spc="3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endParaRPr>
          </a:p>
        </p:txBody>
      </p:sp>
      <p:sp>
        <p:nvSpPr>
          <p:cNvPr id="4" name="文本框 3"/>
          <p:cNvSpPr txBox="1"/>
          <p:nvPr/>
        </p:nvSpPr>
        <p:spPr>
          <a:xfrm>
            <a:off x="2186305" y="3366135"/>
            <a:ext cx="10803890" cy="645160"/>
          </a:xfrm>
          <a:prstGeom prst="rect">
            <a:avLst/>
          </a:prstGeom>
          <a:noFill/>
        </p:spPr>
        <p:txBody>
          <a:bodyPr wrap="square" rtlCol="0">
            <a:spAutoFit/>
            <a:scene3d>
              <a:camera prst="orthographicFront"/>
              <a:lightRig rig="threePt" dir="t"/>
            </a:scene3d>
            <a:sp3d extrusionH="57150">
              <a:bevelT w="38100" h="38100" prst="convex"/>
            </a:sp3d>
          </a:bodyPr>
          <a:lstStyle/>
          <a:p>
            <a:pPr indent="-791845" algn="l">
              <a:buFont typeface="Wingdings" panose="05000000000000000000" pitchFamily="2" charset="2"/>
              <a:buChar char="p"/>
            </a:pPr>
            <a:r>
              <a:rPr lang="en-US" altLang="zh-CN" sz="3600" spc="3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rPr>
              <a:t>Potential technological directions</a:t>
            </a:r>
            <a:endParaRPr lang="en-US" altLang="zh-CN" sz="3600" spc="3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endParaRPr>
          </a:p>
        </p:txBody>
      </p:sp>
      <p:sp>
        <p:nvSpPr>
          <p:cNvPr id="8" name="文本框 7"/>
          <p:cNvSpPr txBox="1"/>
          <p:nvPr/>
        </p:nvSpPr>
        <p:spPr>
          <a:xfrm>
            <a:off x="2186305" y="4852035"/>
            <a:ext cx="8294370" cy="645160"/>
          </a:xfrm>
          <a:prstGeom prst="rect">
            <a:avLst/>
          </a:prstGeom>
          <a:noFill/>
        </p:spPr>
        <p:txBody>
          <a:bodyPr wrap="square" rtlCol="0">
            <a:spAutoFit/>
            <a:scene3d>
              <a:camera prst="orthographicFront"/>
              <a:lightRig rig="threePt" dir="t"/>
            </a:scene3d>
            <a:sp3d extrusionH="57150">
              <a:bevelT w="38100" h="38100" prst="convex"/>
            </a:sp3d>
          </a:bodyPr>
          <a:lstStyle/>
          <a:p>
            <a:pPr indent="-791845" algn="l">
              <a:buFont typeface="Wingdings" panose="05000000000000000000" pitchFamily="2" charset="2"/>
              <a:buChar char="p"/>
            </a:pPr>
            <a:r>
              <a:rPr lang="en-US" altLang="zh-CN" sz="3600" spc="3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rPr>
              <a:t>Follow-up action plan</a:t>
            </a:r>
            <a:endParaRPr lang="en-US" altLang="zh-CN" sz="3600" spc="3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73742" y="985368"/>
            <a:ext cx="10363200" cy="2159566"/>
          </a:xfrm>
          <a:prstGeom prst="rect">
            <a:avLst/>
          </a:prstGeom>
          <a:noFill/>
        </p:spPr>
        <p:txBody>
          <a:bodyPr wrap="square" rtlCol="0">
            <a:spAutoFit/>
          </a:bodyPr>
          <a:lstStyle/>
          <a:p>
            <a:pPr>
              <a:lnSpc>
                <a:spcPct val="90000"/>
              </a:lnSpc>
              <a:spcBef>
                <a:spcPts val="1000"/>
              </a:spcBef>
              <a:defRPr/>
            </a:pPr>
            <a:r>
              <a:rPr kumimoji="0" lang="en-US" altLang="zh-CN" sz="2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rPr>
              <a:t>Development of Zero-Copy Demo (Core Code)</a:t>
            </a:r>
            <a:r>
              <a:rPr lang="en-US" altLang="zh-CN" sz="2800" dirty="0"/>
              <a:t> Based on the existing API module, add a document query interface optimized with zero-copy to compare the performance differences between "ordinary cloning" and "zero-copy referencing":</a:t>
            </a:r>
            <a:endParaRPr lang="zh-CN" altLang="en-US" sz="2800"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endParaRPr kumimoji="0" lang="en-US" altLang="zh-CN" sz="2800" b="0" i="0" u="none" strike="noStrike" kern="1200" cap="none" spc="0" normalizeH="0" baseline="0" noProof="0" dirty="0">
              <a:ln>
                <a:noFill/>
              </a:ln>
              <a:solidFill>
                <a:prstClr val="black"/>
              </a:solidFill>
              <a:effectLst/>
              <a:uLnTx/>
              <a:uFillTx/>
              <a:latin typeface="Calibri" panose="020F0502020204030204"/>
              <a:ea typeface="微软雅黑" panose="020B0503020204020204" charset="-122"/>
              <a:cs typeface="+mn-cs"/>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73742" y="2572871"/>
            <a:ext cx="5701553" cy="4285129"/>
          </a:xfrm>
          <a:prstGeom prst="rect">
            <a:avLst/>
          </a:prstGeom>
        </p:spPr>
      </p:pic>
      <p:pic>
        <p:nvPicPr>
          <p:cNvPr id="6" name="图片 5"/>
          <p:cNvPicPr>
            <a:picLocks noChangeAspect="1"/>
          </p:cNvPicPr>
          <p:nvPr/>
        </p:nvPicPr>
        <p:blipFill>
          <a:blip r:embed="rId2"/>
          <a:stretch>
            <a:fillRect/>
          </a:stretch>
        </p:blipFill>
        <p:spPr>
          <a:xfrm>
            <a:off x="5916614" y="2289035"/>
            <a:ext cx="3633756" cy="2133600"/>
          </a:xfrm>
          <a:prstGeom prst="rect">
            <a:avLst/>
          </a:prstGeom>
        </p:spPr>
      </p:pic>
      <p:pic>
        <p:nvPicPr>
          <p:cNvPr id="8" name="图片 7"/>
          <p:cNvPicPr>
            <a:picLocks noChangeAspect="1"/>
          </p:cNvPicPr>
          <p:nvPr/>
        </p:nvPicPr>
        <p:blipFill>
          <a:blip r:embed="rId3"/>
          <a:stretch>
            <a:fillRect/>
          </a:stretch>
        </p:blipFill>
        <p:spPr>
          <a:xfrm>
            <a:off x="8472182" y="2222987"/>
            <a:ext cx="3325371" cy="2818880"/>
          </a:xfrm>
          <a:prstGeom prst="rect">
            <a:avLst/>
          </a:prstGeom>
        </p:spPr>
      </p:pic>
      <p:pic>
        <p:nvPicPr>
          <p:cNvPr id="10" name="图片 9"/>
          <p:cNvPicPr>
            <a:picLocks noChangeAspect="1"/>
          </p:cNvPicPr>
          <p:nvPr/>
        </p:nvPicPr>
        <p:blipFill>
          <a:blip r:embed="rId4"/>
          <a:stretch>
            <a:fillRect/>
          </a:stretch>
        </p:blipFill>
        <p:spPr>
          <a:xfrm>
            <a:off x="6275295" y="4630437"/>
            <a:ext cx="2420472" cy="1927481"/>
          </a:xfrm>
          <a:prstGeom prst="rect">
            <a:avLst/>
          </a:prstGeom>
        </p:spPr>
      </p:pic>
      <p:sp>
        <p:nvSpPr>
          <p:cNvPr id="3" name="标题 1"/>
          <p:cNvSpPr txBox="1"/>
          <p:nvPr/>
        </p:nvSpPr>
        <p:spPr>
          <a:xfrm>
            <a:off x="0" y="66540"/>
            <a:ext cx="10515600" cy="819787"/>
          </a:xfrm>
          <a:prstGeom prst="rect">
            <a:avLst/>
          </a:prstGeom>
          <a:solidFill>
            <a:schemeClr val="bg1"/>
          </a:solidFill>
        </p:spPr>
        <p:txBody>
          <a:bodyPr>
            <a:normAutofit fontScale="2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altLang="zh-CN" sz="8000" b="1" dirty="0">
              <a:latin typeface="+mj-ea"/>
            </a:endParaRPr>
          </a:p>
          <a:p>
            <a:r>
              <a:rPr lang="en-US" altLang="zh-CN" sz="8000" b="1" dirty="0">
                <a:latin typeface="+mj-ea"/>
              </a:rPr>
              <a:t>01.Verify the Zero-Copy Performance of </a:t>
            </a:r>
            <a:r>
              <a:rPr lang="en-US" altLang="zh-CN" sz="8000" b="1" dirty="0" err="1">
                <a:latin typeface="+mj-ea"/>
              </a:rPr>
              <a:t>Actix</a:t>
            </a:r>
            <a:r>
              <a:rPr lang="en-US" altLang="zh-CN" sz="8000" b="1" dirty="0">
                <a:latin typeface="+mj-ea"/>
              </a:rPr>
              <a:t>-web Based on Demos</a:t>
            </a:r>
            <a:br>
              <a:rPr lang="zh-CN" altLang="en-US" b="1" dirty="0">
                <a:latin typeface="+mj-ea"/>
              </a:rPr>
            </a:br>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1.2 Zero-Copy Performance Verification Plan</a:t>
            </a:r>
            <a:endParaRPr lang="zh-CN" altLang="en-US" dirty="0"/>
          </a:p>
        </p:txBody>
      </p:sp>
      <p:sp>
        <p:nvSpPr>
          <p:cNvPr id="3" name="内容占位符 2"/>
          <p:cNvSpPr>
            <a:spLocks noGrp="1"/>
          </p:cNvSpPr>
          <p:nvPr>
            <p:ph idx="1"/>
          </p:nvPr>
        </p:nvSpPr>
        <p:spPr>
          <a:xfrm>
            <a:off x="838200" y="1398494"/>
            <a:ext cx="10515600" cy="4778469"/>
          </a:xfrm>
        </p:spPr>
        <p:txBody>
          <a:bodyPr/>
          <a:lstStyle/>
          <a:p>
            <a:r>
              <a:rPr lang="en-US" altLang="zh-CN" dirty="0"/>
              <a:t>Testing Tool: Use </a:t>
            </a:r>
            <a:r>
              <a:rPr lang="en-US" altLang="zh-CN" dirty="0" err="1"/>
              <a:t>wrk</a:t>
            </a:r>
            <a:r>
              <a:rPr lang="en-US" altLang="zh-CN" dirty="0"/>
              <a:t> to compare the two interfaces (regular interface /</a:t>
            </a:r>
            <a:r>
              <a:rPr lang="en-US" altLang="zh-CN" dirty="0" err="1"/>
              <a:t>api</a:t>
            </a:r>
            <a:r>
              <a:rPr lang="en-US" altLang="zh-CN" dirty="0"/>
              <a:t>/documents/{id} and zero-copy interface /</a:t>
            </a:r>
            <a:r>
              <a:rPr lang="en-US" altLang="zh-CN" dirty="0" err="1"/>
              <a:t>api</a:t>
            </a:r>
            <a:r>
              <a:rPr lang="en-US" altLang="zh-CN" dirty="0"/>
              <a:t>/documents/{id}/zero-copy);</a:t>
            </a:r>
            <a:endParaRPr lang="en-US" altLang="zh-CN" dirty="0"/>
          </a:p>
        </p:txBody>
      </p:sp>
      <p:pic>
        <p:nvPicPr>
          <p:cNvPr id="7" name="图片 6"/>
          <p:cNvPicPr>
            <a:picLocks noChangeAspect="1"/>
          </p:cNvPicPr>
          <p:nvPr/>
        </p:nvPicPr>
        <p:blipFill>
          <a:blip r:embed="rId1"/>
          <a:stretch>
            <a:fillRect/>
          </a:stretch>
        </p:blipFill>
        <p:spPr>
          <a:xfrm>
            <a:off x="274899" y="3787728"/>
            <a:ext cx="5274310" cy="2493645"/>
          </a:xfrm>
          <a:prstGeom prst="rect">
            <a:avLst/>
          </a:prstGeom>
        </p:spPr>
      </p:pic>
      <p:pic>
        <p:nvPicPr>
          <p:cNvPr id="8" name="图片 7"/>
          <p:cNvPicPr>
            <a:picLocks noChangeAspect="1"/>
          </p:cNvPicPr>
          <p:nvPr/>
        </p:nvPicPr>
        <p:blipFill>
          <a:blip r:embed="rId2"/>
          <a:stretch>
            <a:fillRect/>
          </a:stretch>
        </p:blipFill>
        <p:spPr>
          <a:xfrm>
            <a:off x="3953777" y="2552360"/>
            <a:ext cx="5274310" cy="2131605"/>
          </a:xfrm>
          <a:prstGeom prst="rect">
            <a:avLst/>
          </a:prstGeom>
        </p:spPr>
      </p:pic>
      <p:pic>
        <p:nvPicPr>
          <p:cNvPr id="9" name="图片 8"/>
          <p:cNvPicPr>
            <a:picLocks noChangeAspect="1"/>
          </p:cNvPicPr>
          <p:nvPr/>
        </p:nvPicPr>
        <p:blipFill>
          <a:blip r:embed="rId3"/>
          <a:stretch>
            <a:fillRect/>
          </a:stretch>
        </p:blipFill>
        <p:spPr>
          <a:xfrm>
            <a:off x="8266253" y="3429000"/>
            <a:ext cx="3352006" cy="1776225"/>
          </a:xfrm>
          <a:prstGeom prst="rect">
            <a:avLst/>
          </a:prstGeom>
        </p:spPr>
      </p:pic>
      <p:pic>
        <p:nvPicPr>
          <p:cNvPr id="10" name="图片 9"/>
          <p:cNvPicPr>
            <a:picLocks noChangeAspect="1"/>
          </p:cNvPicPr>
          <p:nvPr/>
        </p:nvPicPr>
        <p:blipFill>
          <a:blip r:embed="rId4"/>
          <a:stretch>
            <a:fillRect/>
          </a:stretch>
        </p:blipFill>
        <p:spPr>
          <a:xfrm>
            <a:off x="4587375" y="4971476"/>
            <a:ext cx="5274310" cy="1886524"/>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02</a:t>
            </a:r>
            <a:r>
              <a:rPr lang="zh-CN" altLang="en-US" dirty="0"/>
              <a:t>：</a:t>
            </a:r>
            <a:r>
              <a:rPr lang="en-US" altLang="zh-CN" dirty="0"/>
              <a:t>Write </a:t>
            </a:r>
            <a:r>
              <a:rPr lang="en-US" altLang="zh-CN" dirty="0" err="1"/>
              <a:t>wrk</a:t>
            </a:r>
            <a:r>
              <a:rPr lang="en-US" altLang="zh-CN" dirty="0"/>
              <a:t> Stress Test Scripts</a:t>
            </a:r>
            <a:endParaRPr lang="zh-CN" altLang="en-US" dirty="0"/>
          </a:p>
        </p:txBody>
      </p:sp>
      <p:sp>
        <p:nvSpPr>
          <p:cNvPr id="3" name="内容占位符 2"/>
          <p:cNvSpPr>
            <a:spLocks noGrp="1"/>
          </p:cNvSpPr>
          <p:nvPr>
            <p:ph idx="1"/>
          </p:nvPr>
        </p:nvSpPr>
        <p:spPr/>
        <p:txBody>
          <a:bodyPr/>
          <a:lstStyle/>
          <a:p>
            <a:r>
              <a:rPr lang="en-US" altLang="zh-CN" dirty="0"/>
              <a:t>For the core scenarios of the Markdown editor (document query, document creation, real-time synchronization), develop 3 special-purpose test scripts:</a:t>
            </a:r>
            <a:endParaRPr lang="zh-CN" altLang="en-US" dirty="0"/>
          </a:p>
        </p:txBody>
      </p:sp>
      <p:pic>
        <p:nvPicPr>
          <p:cNvPr id="4" name="图片 3"/>
          <p:cNvPicPr/>
          <p:nvPr/>
        </p:nvPicPr>
        <p:blipFill>
          <a:blip r:embed="rId1"/>
          <a:srcRect b="34178"/>
          <a:stretch>
            <a:fillRect/>
          </a:stretch>
        </p:blipFill>
        <p:spPr>
          <a:xfrm>
            <a:off x="2774141" y="3187797"/>
            <a:ext cx="3787043" cy="1325563"/>
          </a:xfrm>
          <a:prstGeom prst="rect">
            <a:avLst/>
          </a:prstGeom>
        </p:spPr>
      </p:pic>
      <p:pic>
        <p:nvPicPr>
          <p:cNvPr id="5" name="图片 4"/>
          <p:cNvPicPr>
            <a:picLocks noChangeAspect="1"/>
          </p:cNvPicPr>
          <p:nvPr/>
        </p:nvPicPr>
        <p:blipFill>
          <a:blip r:embed="rId2"/>
          <a:stretch>
            <a:fillRect/>
          </a:stretch>
        </p:blipFill>
        <p:spPr>
          <a:xfrm>
            <a:off x="7677342" y="2984781"/>
            <a:ext cx="3500652" cy="2661698"/>
          </a:xfrm>
          <a:prstGeom prst="rect">
            <a:avLst/>
          </a:prstGeom>
        </p:spPr>
      </p:pic>
      <p:pic>
        <p:nvPicPr>
          <p:cNvPr id="6" name="图片 5"/>
          <p:cNvPicPr>
            <a:picLocks noChangeAspect="1"/>
          </p:cNvPicPr>
          <p:nvPr/>
        </p:nvPicPr>
        <p:blipFill>
          <a:blip r:embed="rId3"/>
          <a:stretch>
            <a:fillRect/>
          </a:stretch>
        </p:blipFill>
        <p:spPr>
          <a:xfrm>
            <a:off x="3795814" y="4663463"/>
            <a:ext cx="3705722" cy="1966032"/>
          </a:xfrm>
          <a:prstGeom prst="rect">
            <a:avLst/>
          </a:prstGeom>
        </p:spPr>
      </p:pic>
      <p:sp>
        <p:nvSpPr>
          <p:cNvPr id="9" name="文本框 8"/>
          <p:cNvSpPr txBox="1"/>
          <p:nvPr/>
        </p:nvSpPr>
        <p:spPr>
          <a:xfrm>
            <a:off x="3292630" y="5461813"/>
            <a:ext cx="503184" cy="461665"/>
          </a:xfrm>
          <a:prstGeom prst="rect">
            <a:avLst/>
          </a:prstGeom>
          <a:noFill/>
        </p:spPr>
        <p:txBody>
          <a:bodyPr wrap="square">
            <a:spAutoFit/>
          </a:bodyPr>
          <a:lstStyle/>
          <a:p>
            <a:r>
              <a:rPr lang="en-US" altLang="zh-CN" sz="2400" dirty="0">
                <a:solidFill>
                  <a:srgbClr val="FF0000"/>
                </a:solidFill>
              </a:rPr>
              <a:t>1</a:t>
            </a:r>
            <a:endParaRPr lang="zh-CN" altLang="en-US" sz="2400" dirty="0">
              <a:solidFill>
                <a:srgbClr val="FF0000"/>
              </a:solidFill>
            </a:endParaRPr>
          </a:p>
        </p:txBody>
      </p:sp>
      <p:sp>
        <p:nvSpPr>
          <p:cNvPr id="10" name="文本框 9"/>
          <p:cNvSpPr txBox="1"/>
          <p:nvPr/>
        </p:nvSpPr>
        <p:spPr>
          <a:xfrm>
            <a:off x="7425750" y="3013712"/>
            <a:ext cx="503184" cy="461665"/>
          </a:xfrm>
          <a:prstGeom prst="rect">
            <a:avLst/>
          </a:prstGeom>
          <a:noFill/>
        </p:spPr>
        <p:txBody>
          <a:bodyPr wrap="square">
            <a:spAutoFit/>
          </a:bodyPr>
          <a:lstStyle/>
          <a:p>
            <a:r>
              <a:rPr lang="en-US" altLang="zh-CN" sz="2400" dirty="0">
                <a:solidFill>
                  <a:srgbClr val="FF0000"/>
                </a:solidFill>
              </a:rPr>
              <a:t>2</a:t>
            </a:r>
            <a:endParaRPr lang="zh-CN" altLang="en-US" sz="2400" dirty="0">
              <a:solidFill>
                <a:srgbClr val="FF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03. Design of Dynamic Scaling Strategy for Database Connection Pool</a:t>
            </a:r>
            <a:endParaRPr lang="zh-CN" altLang="en-US" dirty="0"/>
          </a:p>
        </p:txBody>
      </p:sp>
      <p:sp>
        <p:nvSpPr>
          <p:cNvPr id="3" name="内容占位符 2"/>
          <p:cNvSpPr>
            <a:spLocks noGrp="1"/>
          </p:cNvSpPr>
          <p:nvPr>
            <p:ph idx="1"/>
          </p:nvPr>
        </p:nvSpPr>
        <p:spPr/>
        <p:txBody>
          <a:bodyPr/>
          <a:lstStyle/>
          <a:p>
            <a:r>
              <a:rPr lang="en-US" altLang="zh-CN" dirty="0"/>
              <a:t>Dynamic Scaling Trigger Logic</a:t>
            </a:r>
            <a:endParaRPr lang="en-US" altLang="zh-CN" dirty="0"/>
          </a:p>
          <a:p>
            <a:r>
              <a:rPr lang="en-US" altLang="zh-CN" dirty="0"/>
              <a:t>In the connection pool creation function of the DB module, implement the logic of "automatic adaptation based on the number of CPU cores":</a:t>
            </a:r>
            <a:endParaRPr lang="zh-CN" altLang="en-US" dirty="0"/>
          </a:p>
        </p:txBody>
      </p:sp>
      <p:pic>
        <p:nvPicPr>
          <p:cNvPr id="5" name="图片 4"/>
          <p:cNvPicPr>
            <a:picLocks noChangeAspect="1"/>
          </p:cNvPicPr>
          <p:nvPr/>
        </p:nvPicPr>
        <p:blipFill>
          <a:blip r:embed="rId1"/>
          <a:stretch>
            <a:fillRect/>
          </a:stretch>
        </p:blipFill>
        <p:spPr>
          <a:xfrm>
            <a:off x="1506071" y="3530599"/>
            <a:ext cx="4589929" cy="3130129"/>
          </a:xfrm>
          <a:prstGeom prst="rect">
            <a:avLst/>
          </a:prstGeom>
        </p:spPr>
      </p:pic>
      <p:pic>
        <p:nvPicPr>
          <p:cNvPr id="7" name="图片 6"/>
          <p:cNvPicPr>
            <a:picLocks noChangeAspect="1"/>
          </p:cNvPicPr>
          <p:nvPr/>
        </p:nvPicPr>
        <p:blipFill>
          <a:blip r:embed="rId2"/>
          <a:stretch>
            <a:fillRect/>
          </a:stretch>
        </p:blipFill>
        <p:spPr>
          <a:xfrm>
            <a:off x="6763871" y="3530599"/>
            <a:ext cx="4123765" cy="3130129"/>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nvPr>
        </p:nvSpPr>
        <p:spPr>
          <a:xfrm>
            <a:off x="933450" y="143435"/>
            <a:ext cx="10972800" cy="609600"/>
          </a:xfrm>
        </p:spPr>
        <p:txBody>
          <a:bodyPr>
            <a:noAutofit/>
          </a:bodyPr>
          <a:lstStyle/>
          <a:p>
            <a:r>
              <a:rPr lang="en-US" altLang="zh-CN" b="1" dirty="0"/>
              <a:t>Architecture Design Phase </a:t>
            </a:r>
            <a:r>
              <a:rPr lang="zh-CN" altLang="en-US" b="1" dirty="0"/>
              <a:t>：</a:t>
            </a:r>
            <a:r>
              <a:rPr lang="en-US" altLang="zh-CN" b="1" dirty="0"/>
              <a:t>Performance Monitoring and Stress Testing Plan</a:t>
            </a:r>
            <a:endParaRPr lang="zh-CN" altLang="en-US" b="1" dirty="0"/>
          </a:p>
        </p:txBody>
      </p:sp>
      <p:sp>
        <p:nvSpPr>
          <p:cNvPr id="3" name="文本占位符 2"/>
          <p:cNvSpPr>
            <a:spLocks noGrp="1"/>
          </p:cNvSpPr>
          <p:nvPr>
            <p:ph type="body" idx="16392"/>
          </p:nvPr>
        </p:nvSpPr>
        <p:spPr>
          <a:xfrm>
            <a:off x="609600" y="2026397"/>
            <a:ext cx="10972800" cy="1473200"/>
          </a:xfrm>
        </p:spPr>
        <p:txBody>
          <a:bodyPr/>
          <a:lstStyle/>
          <a:p>
            <a:endParaRPr lang="zh-CN" altLang="en-US"/>
          </a:p>
        </p:txBody>
      </p:sp>
      <p:sp>
        <p:nvSpPr>
          <p:cNvPr id="4" name="文本占位符 3"/>
          <p:cNvSpPr>
            <a:spLocks noGrp="1"/>
          </p:cNvSpPr>
          <p:nvPr>
            <p:ph type="body" idx="16387"/>
          </p:nvPr>
        </p:nvSpPr>
        <p:spPr>
          <a:xfrm>
            <a:off x="933450" y="2355476"/>
            <a:ext cx="844550" cy="815041"/>
          </a:xfrm>
        </p:spPr>
        <p:txBody>
          <a:bodyPr/>
          <a:lstStyle/>
          <a:p>
            <a:endParaRPr lang="zh-CN" altLang="en-US"/>
          </a:p>
        </p:txBody>
      </p:sp>
      <p:sp>
        <p:nvSpPr>
          <p:cNvPr id="5" name="文本占位符 4"/>
          <p:cNvSpPr>
            <a:spLocks noGrp="1"/>
          </p:cNvSpPr>
          <p:nvPr>
            <p:ph type="body" idx="16386"/>
          </p:nvPr>
        </p:nvSpPr>
        <p:spPr>
          <a:xfrm>
            <a:off x="2063750" y="2458196"/>
            <a:ext cx="9194800" cy="609600"/>
          </a:xfrm>
        </p:spPr>
        <p:txBody>
          <a:bodyPr>
            <a:normAutofit/>
          </a:bodyPr>
          <a:lstStyle/>
          <a:p>
            <a:r>
              <a:rPr lang="en-US" altLang="zh-CN" sz="2000" b="1" dirty="0">
                <a:latin typeface="+mj-ea"/>
                <a:ea typeface="+mj-ea"/>
              </a:rPr>
              <a:t>Monitoring Implementation Plan (Based on Prometheus + Grafana)</a:t>
            </a:r>
            <a:endParaRPr lang="zh-CN" altLang="en-US" sz="2000" b="1" dirty="0">
              <a:latin typeface="+mj-ea"/>
              <a:ea typeface="+mj-ea"/>
            </a:endParaRPr>
          </a:p>
        </p:txBody>
      </p:sp>
      <p:sp>
        <p:nvSpPr>
          <p:cNvPr id="6" name="文本占位符 5"/>
          <p:cNvSpPr>
            <a:spLocks noGrp="1"/>
          </p:cNvSpPr>
          <p:nvPr>
            <p:ph type="body" idx="16393"/>
          </p:nvPr>
        </p:nvSpPr>
        <p:spPr>
          <a:xfrm>
            <a:off x="609600" y="4433794"/>
            <a:ext cx="10972800" cy="1473200"/>
          </a:xfrm>
        </p:spPr>
        <p:txBody>
          <a:bodyPr/>
          <a:lstStyle/>
          <a:p>
            <a:endParaRPr lang="zh-CN" altLang="en-US" dirty="0"/>
          </a:p>
        </p:txBody>
      </p:sp>
      <p:sp>
        <p:nvSpPr>
          <p:cNvPr id="7" name="文本占位符 6"/>
          <p:cNvSpPr>
            <a:spLocks noGrp="1"/>
          </p:cNvSpPr>
          <p:nvPr>
            <p:ph type="body" idx="16389"/>
          </p:nvPr>
        </p:nvSpPr>
        <p:spPr>
          <a:xfrm>
            <a:off x="933450" y="4802094"/>
            <a:ext cx="876300" cy="736600"/>
          </a:xfrm>
        </p:spPr>
        <p:txBody>
          <a:bodyPr/>
          <a:lstStyle/>
          <a:p>
            <a:endParaRPr lang="zh-CN" altLang="en-US" dirty="0"/>
          </a:p>
        </p:txBody>
      </p:sp>
      <p:sp>
        <p:nvSpPr>
          <p:cNvPr id="8" name="文本占位符 7"/>
          <p:cNvSpPr>
            <a:spLocks noGrp="1"/>
          </p:cNvSpPr>
          <p:nvPr>
            <p:ph type="body" idx="16388"/>
          </p:nvPr>
        </p:nvSpPr>
        <p:spPr>
          <a:xfrm>
            <a:off x="2133600" y="4929094"/>
            <a:ext cx="9194800" cy="609600"/>
          </a:xfrm>
        </p:spPr>
        <p:txBody>
          <a:bodyPr>
            <a:normAutofit/>
          </a:bodyPr>
          <a:lstStyle/>
          <a:p>
            <a:r>
              <a:rPr lang="en-US" altLang="zh-CN" sz="2000" b="1" dirty="0">
                <a:latin typeface="+mj-ea"/>
                <a:ea typeface="+mj-ea"/>
              </a:rPr>
              <a:t>Formulate the "Stress Testing Plan"</a:t>
            </a:r>
            <a:endParaRPr lang="zh-CN" altLang="en-US" sz="2000" b="1" dirty="0">
              <a:latin typeface="+mj-ea"/>
              <a:ea typeface="+mj-ea"/>
            </a:endParaRPr>
          </a:p>
        </p:txBody>
      </p:sp>
      <p:sp>
        <p:nvSpPr>
          <p:cNvPr id="12" name="文本占位符 6"/>
          <p:cNvSpPr txBox="1"/>
          <p:nvPr/>
        </p:nvSpPr>
        <p:spPr>
          <a:xfrm>
            <a:off x="0" y="284816"/>
            <a:ext cx="876300" cy="7366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5800" b="0" kern="1200" spc="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II</a:t>
            </a:r>
            <a:endParaRPr lang="zh-CN" alt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38867"/>
            <a:ext cx="10515600" cy="1325563"/>
          </a:xfrm>
        </p:spPr>
        <p:txBody>
          <a:bodyPr>
            <a:normAutofit fontScale="90000"/>
          </a:bodyPr>
          <a:lstStyle/>
          <a:p>
            <a:r>
              <a:rPr lang="en-US" altLang="zh-CN" sz="3100" dirty="0">
                <a:latin typeface="+mj-ea"/>
              </a:rPr>
              <a:t>01.Monitoring Implementation Plan (Based on Prometheus + Grafana)</a:t>
            </a:r>
            <a:br>
              <a:rPr lang="zh-CN" altLang="en-US" b="1" dirty="0">
                <a:latin typeface="+mj-ea"/>
              </a:rPr>
            </a:br>
            <a:endParaRPr lang="zh-CN" altLang="en-US" b="1" dirty="0"/>
          </a:p>
        </p:txBody>
      </p:sp>
      <p:sp>
        <p:nvSpPr>
          <p:cNvPr id="3" name="内容占位符 2"/>
          <p:cNvSpPr>
            <a:spLocks noGrp="1"/>
          </p:cNvSpPr>
          <p:nvPr>
            <p:ph idx="1"/>
          </p:nvPr>
        </p:nvSpPr>
        <p:spPr>
          <a:xfrm>
            <a:off x="838200" y="3116542"/>
            <a:ext cx="10833847" cy="4351338"/>
          </a:xfrm>
        </p:spPr>
        <p:txBody>
          <a:bodyPr/>
          <a:lstStyle/>
          <a:p>
            <a:r>
              <a:rPr lang="en-US" altLang="zh-CN" dirty="0"/>
              <a:t>Supplement the Design of "Performance Monitoring Metrics"</a:t>
            </a:r>
            <a:endParaRPr lang="en-US" altLang="zh-CN" dirty="0"/>
          </a:p>
          <a:p>
            <a:pPr marL="0" indent="0">
              <a:buNone/>
            </a:pPr>
            <a:r>
              <a:rPr lang="en-US" altLang="zh-CN" dirty="0"/>
              <a:t>For the core scenarios of the Markdown editor, design 4 categories of monitoring metrics covering "API performance, connection pool status, cache efficiency, and WebSocket synchronization“</a:t>
            </a:r>
            <a:endParaRPr lang="en-US" altLang="zh-CN" dirty="0"/>
          </a:p>
          <a:p>
            <a:pPr marL="0" indent="0">
              <a:buNone/>
            </a:pPr>
            <a:endParaRPr lang="en-US" altLang="zh-CN"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01998" y="2429519"/>
            <a:ext cx="5350933" cy="639762"/>
          </a:xfrm>
        </p:spPr>
        <p:txBody>
          <a:bodyPr>
            <a:normAutofit fontScale="90000"/>
          </a:bodyPr>
          <a:lstStyle/>
          <a:p>
            <a:r>
              <a:rPr lang="en-US" altLang="zh-CN" sz="2400" dirty="0">
                <a:solidFill>
                  <a:srgbClr val="FF0000"/>
                </a:solidFill>
              </a:rPr>
              <a:t>Middleware Buried Point Code</a:t>
            </a:r>
            <a:r>
              <a:rPr lang="zh-CN" altLang="en-US" sz="2400" dirty="0">
                <a:solidFill>
                  <a:srgbClr val="FF0000"/>
                </a:solidFill>
              </a:rPr>
              <a:t>中间埋点代码</a:t>
            </a:r>
            <a:endParaRPr lang="zh-CN" altLang="en-US" sz="2400" dirty="0">
              <a:solidFill>
                <a:srgbClr val="FF0000"/>
              </a:solidFill>
            </a:endParaRPr>
          </a:p>
        </p:txBody>
      </p:sp>
      <p:sp>
        <p:nvSpPr>
          <p:cNvPr id="3" name="内容占位符 2"/>
          <p:cNvSpPr>
            <a:spLocks noGrp="1"/>
          </p:cNvSpPr>
          <p:nvPr>
            <p:ph idx="1"/>
          </p:nvPr>
        </p:nvSpPr>
        <p:spPr>
          <a:xfrm>
            <a:off x="749114" y="893612"/>
            <a:ext cx="10515600" cy="4351338"/>
          </a:xfrm>
        </p:spPr>
        <p:txBody>
          <a:bodyPr/>
          <a:lstStyle/>
          <a:p>
            <a:r>
              <a:rPr lang="en-US" altLang="zh-CN" dirty="0"/>
              <a:t>1.2 Monitoring Implementation Plan (Based on Prometheus + Grafana)</a:t>
            </a:r>
            <a:endParaRPr lang="en-US" altLang="zh-CN" dirty="0"/>
          </a:p>
          <a:p>
            <a:r>
              <a:rPr lang="en-US" altLang="zh-CN" dirty="0"/>
              <a:t>Add Monitoring Dependencies: Add the following to </a:t>
            </a:r>
            <a:r>
              <a:rPr lang="en-US" altLang="zh-CN" dirty="0" err="1"/>
              <a:t>Cargo.toml</a:t>
            </a:r>
            <a:r>
              <a:rPr lang="en-US" altLang="zh-CN" dirty="0"/>
              <a:t> of the API module:</a:t>
            </a:r>
            <a:endParaRPr lang="zh-CN" altLang="en-US" dirty="0"/>
          </a:p>
        </p:txBody>
      </p:sp>
      <p:pic>
        <p:nvPicPr>
          <p:cNvPr id="5" name="图片 4"/>
          <p:cNvPicPr>
            <a:picLocks noChangeAspect="1"/>
          </p:cNvPicPr>
          <p:nvPr/>
        </p:nvPicPr>
        <p:blipFill>
          <a:blip r:embed="rId1"/>
          <a:stretch>
            <a:fillRect/>
          </a:stretch>
        </p:blipFill>
        <p:spPr>
          <a:xfrm>
            <a:off x="583830" y="4009899"/>
            <a:ext cx="3424518" cy="1776694"/>
          </a:xfrm>
          <a:prstGeom prst="rect">
            <a:avLst/>
          </a:prstGeom>
        </p:spPr>
      </p:pic>
      <p:pic>
        <p:nvPicPr>
          <p:cNvPr id="7" name="图片 6"/>
          <p:cNvPicPr>
            <a:picLocks noChangeAspect="1"/>
          </p:cNvPicPr>
          <p:nvPr/>
        </p:nvPicPr>
        <p:blipFill>
          <a:blip r:embed="rId2"/>
          <a:stretch>
            <a:fillRect/>
          </a:stretch>
        </p:blipFill>
        <p:spPr>
          <a:xfrm>
            <a:off x="7977465" y="3269439"/>
            <a:ext cx="3452533" cy="3058797"/>
          </a:xfrm>
          <a:prstGeom prst="rect">
            <a:avLst/>
          </a:prstGeom>
        </p:spPr>
      </p:pic>
      <p:pic>
        <p:nvPicPr>
          <p:cNvPr id="9" name="图片 8"/>
          <p:cNvPicPr>
            <a:picLocks noChangeAspect="1"/>
          </p:cNvPicPr>
          <p:nvPr/>
        </p:nvPicPr>
        <p:blipFill>
          <a:blip r:embed="rId3"/>
          <a:stretch>
            <a:fillRect/>
          </a:stretch>
        </p:blipFill>
        <p:spPr>
          <a:xfrm>
            <a:off x="4634753" y="3269440"/>
            <a:ext cx="2922494" cy="3058797"/>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idx="16385"/>
          </p:nvPr>
        </p:nvSpPr>
        <p:spPr>
          <a:xfrm>
            <a:off x="933450" y="177800"/>
            <a:ext cx="10972800" cy="609600"/>
          </a:xfrm>
        </p:spPr>
        <p:txBody>
          <a:bodyPr>
            <a:normAutofit fontScale="90000"/>
          </a:bodyPr>
          <a:lstStyle/>
          <a:p>
            <a:r>
              <a:rPr lang="en-US" altLang="zh-CN" b="1" dirty="0">
                <a:latin typeface="+mj-ea"/>
              </a:rPr>
              <a:t>Core Development Phase </a:t>
            </a:r>
            <a:r>
              <a:rPr lang="zh-CN" altLang="en-US" b="1" dirty="0">
                <a:latin typeface="+mj-ea"/>
              </a:rPr>
              <a:t>：</a:t>
            </a:r>
            <a:r>
              <a:rPr lang="en-US" altLang="zh-CN" b="1" dirty="0">
                <a:latin typeface="+mj-ea"/>
              </a:rPr>
              <a:t> Connection Pool Optimization and Stress Testing Implementation</a:t>
            </a:r>
            <a:endParaRPr lang="zh-CN" altLang="en-US" b="1" dirty="0">
              <a:latin typeface="+mj-ea"/>
            </a:endParaRPr>
          </a:p>
        </p:txBody>
      </p:sp>
      <p:sp>
        <p:nvSpPr>
          <p:cNvPr id="3" name="文本占位符 2"/>
          <p:cNvSpPr>
            <a:spLocks noGrp="1"/>
          </p:cNvSpPr>
          <p:nvPr>
            <p:ph type="body" idx="16392"/>
          </p:nvPr>
        </p:nvSpPr>
        <p:spPr>
          <a:xfrm>
            <a:off x="609600" y="1765300"/>
            <a:ext cx="10972800" cy="1473200"/>
          </a:xfrm>
        </p:spPr>
        <p:txBody>
          <a:bodyPr/>
          <a:lstStyle/>
          <a:p>
            <a:endParaRPr lang="zh-CN" altLang="en-US" dirty="0"/>
          </a:p>
        </p:txBody>
      </p:sp>
      <p:sp>
        <p:nvSpPr>
          <p:cNvPr id="4" name="文本占位符 3"/>
          <p:cNvSpPr>
            <a:spLocks noGrp="1"/>
          </p:cNvSpPr>
          <p:nvPr>
            <p:ph type="body" idx="16387"/>
          </p:nvPr>
        </p:nvSpPr>
        <p:spPr>
          <a:xfrm>
            <a:off x="933450" y="2133600"/>
            <a:ext cx="876300" cy="736600"/>
          </a:xfrm>
        </p:spPr>
        <p:txBody>
          <a:bodyPr/>
          <a:lstStyle/>
          <a:p>
            <a:endParaRPr lang="zh-CN" altLang="en-US" dirty="0"/>
          </a:p>
        </p:txBody>
      </p:sp>
      <p:sp>
        <p:nvSpPr>
          <p:cNvPr id="5" name="文本占位符 4"/>
          <p:cNvSpPr>
            <a:spLocks noGrp="1"/>
          </p:cNvSpPr>
          <p:nvPr>
            <p:ph type="body" idx="16386"/>
          </p:nvPr>
        </p:nvSpPr>
        <p:spPr>
          <a:xfrm>
            <a:off x="2098675" y="2133600"/>
            <a:ext cx="9194800" cy="609600"/>
          </a:xfrm>
        </p:spPr>
        <p:txBody>
          <a:bodyPr>
            <a:noAutofit/>
          </a:bodyPr>
          <a:lstStyle/>
          <a:p>
            <a:r>
              <a:rPr lang="en-US" altLang="zh-CN" sz="2400" dirty="0">
                <a:latin typeface="+mj-ea"/>
                <a:ea typeface="+mj-ea"/>
              </a:rPr>
              <a:t>Conduct Multiple Rounds of Stress Testing and Bottleneck Identification</a:t>
            </a:r>
            <a:endParaRPr lang="zh-CN" altLang="en-US" sz="2400" dirty="0">
              <a:latin typeface="+mj-ea"/>
              <a:ea typeface="+mj-ea"/>
            </a:endParaRPr>
          </a:p>
        </p:txBody>
      </p:sp>
      <p:sp>
        <p:nvSpPr>
          <p:cNvPr id="6" name="文本占位符 5"/>
          <p:cNvSpPr>
            <a:spLocks noGrp="1"/>
          </p:cNvSpPr>
          <p:nvPr>
            <p:ph type="body" idx="16393"/>
          </p:nvPr>
        </p:nvSpPr>
        <p:spPr>
          <a:xfrm>
            <a:off x="609600" y="4229100"/>
            <a:ext cx="10972800" cy="1473200"/>
          </a:xfrm>
        </p:spPr>
        <p:txBody>
          <a:bodyPr/>
          <a:lstStyle/>
          <a:p>
            <a:endParaRPr lang="zh-CN" altLang="en-US" dirty="0"/>
          </a:p>
        </p:txBody>
      </p:sp>
      <p:sp>
        <p:nvSpPr>
          <p:cNvPr id="7" name="文本占位符 6"/>
          <p:cNvSpPr>
            <a:spLocks noGrp="1"/>
          </p:cNvSpPr>
          <p:nvPr>
            <p:ph type="body" idx="16389"/>
          </p:nvPr>
        </p:nvSpPr>
        <p:spPr>
          <a:xfrm>
            <a:off x="933450" y="4606365"/>
            <a:ext cx="876300" cy="736600"/>
          </a:xfrm>
        </p:spPr>
        <p:txBody>
          <a:bodyPr/>
          <a:lstStyle/>
          <a:p>
            <a:endParaRPr lang="zh-CN" altLang="en-US"/>
          </a:p>
        </p:txBody>
      </p:sp>
      <p:sp>
        <p:nvSpPr>
          <p:cNvPr id="8" name="文本占位符 7"/>
          <p:cNvSpPr>
            <a:spLocks noGrp="1"/>
          </p:cNvSpPr>
          <p:nvPr>
            <p:ph type="body" idx="16388"/>
          </p:nvPr>
        </p:nvSpPr>
        <p:spPr>
          <a:xfrm>
            <a:off x="2133600" y="4733365"/>
            <a:ext cx="9194800" cy="609600"/>
          </a:xfrm>
        </p:spPr>
        <p:txBody>
          <a:bodyPr>
            <a:noAutofit/>
          </a:bodyPr>
          <a:lstStyle/>
          <a:p>
            <a:r>
              <a:rPr lang="en-US" altLang="zh-CN" sz="2400" dirty="0">
                <a:latin typeface="+mj-ea"/>
                <a:ea typeface="+mj-ea"/>
              </a:rPr>
              <a:t>Deliver the "Performance Optimization Report" </a:t>
            </a:r>
            <a:endParaRPr lang="zh-CN" altLang="en-US" sz="2400" dirty="0">
              <a:latin typeface="+mj-ea"/>
              <a:ea typeface="+mj-ea"/>
            </a:endParaRPr>
          </a:p>
        </p:txBody>
      </p:sp>
      <p:sp>
        <p:nvSpPr>
          <p:cNvPr id="12" name="文本占位符 9"/>
          <p:cNvSpPr txBox="1"/>
          <p:nvPr/>
        </p:nvSpPr>
        <p:spPr>
          <a:xfrm>
            <a:off x="57150" y="177800"/>
            <a:ext cx="876300" cy="736600"/>
          </a:xfrm>
          <a:prstGeom prst="rect">
            <a:avLst/>
          </a:prstGeom>
          <a:noFill/>
        </p:spPr>
        <p:txBody>
          <a:bodyPr vert="horz" wrap="none" lIns="0" tIns="0" rIns="0" bIns="0" rtlCol="0" anchor="ctr">
            <a:noAutofit/>
          </a:bodyPr>
          <a:lstStyle>
            <a:lvl1pPr marL="0" indent="0" algn="ctr" defTabSz="914400" rtl="0" eaLnBrk="1" latinLnBrk="0" hangingPunct="1">
              <a:lnSpc>
                <a:spcPct val="109000"/>
              </a:lnSpc>
              <a:spcBef>
                <a:spcPct val="0"/>
              </a:spcBef>
              <a:spcAft>
                <a:spcPct val="0"/>
              </a:spcAft>
              <a:buFont typeface="Arial" panose="020B0604020202020204" pitchFamily="34" charset="0"/>
              <a:buNone/>
              <a:defRPr sz="5800" b="0" kern="1200" spc="0">
                <a:solidFill>
                  <a:schemeClr val="accent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a:t>III</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6894" y="595935"/>
            <a:ext cx="10515600" cy="4351338"/>
          </a:xfrm>
        </p:spPr>
        <p:txBody>
          <a:bodyPr>
            <a:normAutofit/>
          </a:bodyPr>
          <a:lstStyle/>
          <a:p>
            <a:r>
              <a:rPr lang="en-US" altLang="zh-CN" dirty="0"/>
              <a:t>Implement Connection Pool Optimization Logic (in collaboration with the data layer)</a:t>
            </a:r>
            <a:endParaRPr lang="en-US" altLang="zh-CN" dirty="0"/>
          </a:p>
          <a:p>
            <a:pPr marL="0" indent="0">
              <a:buNone/>
            </a:pPr>
            <a:r>
              <a:rPr lang="en-US" altLang="zh-CN" dirty="0"/>
              <a:t>Based on the strategy from the pre-research phase, complete the 3 core optimization points:</a:t>
            </a:r>
            <a:endParaRPr lang="en-US" altLang="zh-CN" dirty="0"/>
          </a:p>
          <a:p>
            <a:pPr marL="0" indent="0">
              <a:buNone/>
            </a:pPr>
            <a:r>
              <a:rPr lang="en-US" altLang="zh-CN" dirty="0"/>
              <a:t>   </a:t>
            </a:r>
            <a:endParaRPr lang="en-US" altLang="zh-CN" dirty="0"/>
          </a:p>
          <a:p>
            <a:pPr marL="0" indent="0">
              <a:buNone/>
            </a:pPr>
            <a:r>
              <a:rPr lang="en-US" altLang="zh-CN" dirty="0"/>
              <a:t>1.1 Dynamic Scaling Trigger (Based on Active Connection Rate)</a:t>
            </a:r>
            <a:endParaRPr lang="en-US" altLang="zh-CN" dirty="0"/>
          </a:p>
          <a:p>
            <a:endParaRPr lang="zh-CN" altLang="en-US" dirty="0"/>
          </a:p>
        </p:txBody>
      </p:sp>
      <p:pic>
        <p:nvPicPr>
          <p:cNvPr id="7" name="图片 6"/>
          <p:cNvPicPr>
            <a:picLocks noChangeAspect="1"/>
          </p:cNvPicPr>
          <p:nvPr/>
        </p:nvPicPr>
        <p:blipFill>
          <a:blip r:embed="rId1"/>
          <a:stretch>
            <a:fillRect/>
          </a:stretch>
        </p:blipFill>
        <p:spPr>
          <a:xfrm>
            <a:off x="304485" y="3659258"/>
            <a:ext cx="5176478" cy="1139095"/>
          </a:xfrm>
          <a:prstGeom prst="rect">
            <a:avLst/>
          </a:prstGeom>
        </p:spPr>
      </p:pic>
      <p:pic>
        <p:nvPicPr>
          <p:cNvPr id="9" name="图片 8"/>
          <p:cNvPicPr>
            <a:picLocks noChangeAspect="1"/>
          </p:cNvPicPr>
          <p:nvPr/>
        </p:nvPicPr>
        <p:blipFill>
          <a:blip r:embed="rId2"/>
          <a:stretch>
            <a:fillRect/>
          </a:stretch>
        </p:blipFill>
        <p:spPr>
          <a:xfrm>
            <a:off x="5409988" y="3839411"/>
            <a:ext cx="3371367" cy="1917886"/>
          </a:xfrm>
          <a:prstGeom prst="rect">
            <a:avLst/>
          </a:prstGeom>
        </p:spPr>
      </p:pic>
      <p:pic>
        <p:nvPicPr>
          <p:cNvPr id="11" name="图片 10"/>
          <p:cNvPicPr>
            <a:picLocks noChangeAspect="1"/>
          </p:cNvPicPr>
          <p:nvPr/>
        </p:nvPicPr>
        <p:blipFill>
          <a:blip r:embed="rId3"/>
          <a:stretch>
            <a:fillRect/>
          </a:stretch>
        </p:blipFill>
        <p:spPr>
          <a:xfrm>
            <a:off x="9124657" y="3562485"/>
            <a:ext cx="2541495" cy="2194812"/>
          </a:xfrm>
          <a:prstGeom prst="rect">
            <a:avLst/>
          </a:prstGeom>
        </p:spPr>
      </p:pic>
      <p:pic>
        <p:nvPicPr>
          <p:cNvPr id="13" name="图片 12"/>
          <p:cNvPicPr>
            <a:picLocks noChangeAspect="1"/>
          </p:cNvPicPr>
          <p:nvPr/>
        </p:nvPicPr>
        <p:blipFill>
          <a:blip r:embed="rId4"/>
          <a:stretch>
            <a:fillRect/>
          </a:stretch>
        </p:blipFill>
        <p:spPr>
          <a:xfrm>
            <a:off x="1617513" y="5038887"/>
            <a:ext cx="3478817" cy="841256"/>
          </a:xfrm>
          <a:prstGeom prst="rect">
            <a:avLst/>
          </a:prstGeom>
        </p:spPr>
      </p:pic>
      <p:pic>
        <p:nvPicPr>
          <p:cNvPr id="16" name="图片 15"/>
          <p:cNvPicPr>
            <a:picLocks noChangeAspect="1"/>
          </p:cNvPicPr>
          <p:nvPr/>
        </p:nvPicPr>
        <p:blipFill>
          <a:blip r:embed="rId5"/>
          <a:stretch>
            <a:fillRect/>
          </a:stretch>
        </p:blipFill>
        <p:spPr>
          <a:xfrm>
            <a:off x="5657050" y="595935"/>
            <a:ext cx="877900" cy="3201905"/>
          </a:xfrm>
          <a:prstGeom prst="rect">
            <a:avLst/>
          </a:prstGeom>
        </p:spPr>
      </p:pic>
      <p:sp>
        <p:nvSpPr>
          <p:cNvPr id="18" name="文本框 17"/>
          <p:cNvSpPr txBox="1"/>
          <p:nvPr/>
        </p:nvSpPr>
        <p:spPr>
          <a:xfrm>
            <a:off x="0" y="-214089"/>
            <a:ext cx="1047407" cy="1015663"/>
          </a:xfrm>
          <a:prstGeom prst="rect">
            <a:avLst/>
          </a:prstGeom>
          <a:noFill/>
        </p:spPr>
        <p:txBody>
          <a:bodyPr wrap="square" rtlCol="0">
            <a:spAutoFit/>
          </a:bodyPr>
          <a:lstStyle/>
          <a:p>
            <a:r>
              <a:rPr lang="en-US" altLang="zh-CN" sz="6000" dirty="0"/>
              <a:t>01</a:t>
            </a:r>
            <a:endParaRPr lang="zh-CN" altLang="en-US" sz="60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53353" y="1074869"/>
            <a:ext cx="10515600" cy="4351338"/>
          </a:xfrm>
        </p:spPr>
        <p:txBody>
          <a:bodyPr/>
          <a:lstStyle/>
          <a:p>
            <a:r>
              <a:rPr lang="en-US" altLang="zh-CN" dirty="0"/>
              <a:t>1.2 Connection Pool Warm-up (Avoiding Cold Start Issues)</a:t>
            </a:r>
            <a:endParaRPr lang="en-US" altLang="zh-CN" dirty="0"/>
          </a:p>
          <a:p>
            <a:pPr marL="0" indent="0">
              <a:buNone/>
            </a:pPr>
            <a:r>
              <a:rPr lang="en-US" altLang="zh-CN" dirty="0"/>
              <a:t>During service startup, pre-create </a:t>
            </a:r>
            <a:r>
              <a:rPr lang="en-US" altLang="zh-CN" dirty="0" err="1"/>
              <a:t>min_connections</a:t>
            </a:r>
            <a:r>
              <a:rPr lang="en-US" altLang="zh-CN" dirty="0"/>
              <a:t> number of connections to avoid the time consumption of establishing new connections for the first request:</a:t>
            </a:r>
            <a:endParaRPr lang="zh-CN" altLang="en-US" dirty="0"/>
          </a:p>
        </p:txBody>
      </p:sp>
      <p:pic>
        <p:nvPicPr>
          <p:cNvPr id="5" name="图片 4"/>
          <p:cNvPicPr>
            <a:picLocks noChangeAspect="1"/>
          </p:cNvPicPr>
          <p:nvPr/>
        </p:nvPicPr>
        <p:blipFill>
          <a:blip r:embed="rId1"/>
          <a:stretch>
            <a:fillRect/>
          </a:stretch>
        </p:blipFill>
        <p:spPr>
          <a:xfrm>
            <a:off x="6096000" y="2834673"/>
            <a:ext cx="3662751" cy="2591534"/>
          </a:xfrm>
          <a:prstGeom prst="rect">
            <a:avLst/>
          </a:prstGeom>
        </p:spPr>
      </p:pic>
      <p:pic>
        <p:nvPicPr>
          <p:cNvPr id="7" name="图片 6"/>
          <p:cNvPicPr>
            <a:picLocks noChangeAspect="1"/>
          </p:cNvPicPr>
          <p:nvPr/>
        </p:nvPicPr>
        <p:blipFill>
          <a:blip r:embed="rId2"/>
          <a:stretch>
            <a:fillRect/>
          </a:stretch>
        </p:blipFill>
        <p:spPr>
          <a:xfrm>
            <a:off x="4942128" y="5489681"/>
            <a:ext cx="5970493" cy="787664"/>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119" y="1309816"/>
            <a:ext cx="6112098" cy="5548184"/>
          </a:xfrm>
          <a:prstGeom prst="rect">
            <a:avLst/>
          </a:prstGeom>
        </p:spPr>
      </p:pic>
      <p:sp>
        <p:nvSpPr>
          <p:cNvPr id="13" name="矩形 12"/>
          <p:cNvSpPr/>
          <p:nvPr/>
        </p:nvSpPr>
        <p:spPr>
          <a:xfrm>
            <a:off x="4414520" y="2706370"/>
            <a:ext cx="7616190" cy="583565"/>
          </a:xfrm>
          <a:prstGeom prst="rect">
            <a:avLst/>
          </a:prstGeom>
          <a:noFill/>
        </p:spPr>
        <p:txBody>
          <a:bodyPr wrap="square" rtlCol="0">
            <a:spAutoFit/>
            <a:scene3d>
              <a:camera prst="orthographicFront"/>
              <a:lightRig rig="threePt" dir="t"/>
            </a:scene3d>
            <a:sp3d extrusionH="57150">
              <a:bevelT w="38100" h="38100" prst="convex"/>
            </a:sp3d>
          </a:bodyPr>
          <a:lstStyle/>
          <a:p>
            <a:pPr algn="dist"/>
            <a:r>
              <a:rPr lang="en-US" altLang="zh-CN" sz="3200" spc="3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rPr>
              <a:t>Core concept of the project</a:t>
            </a:r>
            <a:endParaRPr lang="en-US" altLang="zh-CN" sz="3200" spc="3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p:txBody>
      </p:sp>
      <p:sp>
        <p:nvSpPr>
          <p:cNvPr id="14" name="矩形 13"/>
          <p:cNvSpPr/>
          <p:nvPr/>
        </p:nvSpPr>
        <p:spPr>
          <a:xfrm>
            <a:off x="7063370" y="1309816"/>
            <a:ext cx="2460567" cy="1323439"/>
          </a:xfrm>
          <a:prstGeom prst="rect">
            <a:avLst/>
          </a:prstGeom>
          <a:noFill/>
        </p:spPr>
        <p:txBody>
          <a:bodyPr wrap="square" rtlCol="0">
            <a:spAutoFit/>
            <a:scene3d>
              <a:camera prst="orthographicFront"/>
              <a:lightRig rig="threePt" dir="t"/>
            </a:scene3d>
            <a:sp3d extrusionH="57150">
              <a:bevelT w="38100" h="38100" prst="convex"/>
            </a:sp3d>
          </a:bodyPr>
          <a:lstStyle/>
          <a:p>
            <a:pPr algn="dist"/>
            <a:r>
              <a:rPr lang="en-US" altLang="zh-CN" sz="8000" dirty="0">
                <a:solidFill>
                  <a:schemeClr val="accent2">
                    <a:lumMod val="20000"/>
                    <a:lumOff val="80000"/>
                  </a:schemeClr>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rPr>
              <a:t>ONE</a:t>
            </a:r>
            <a:endParaRPr lang="zh-CN" altLang="en-US" sz="8000" dirty="0">
              <a:solidFill>
                <a:schemeClr val="accent2">
                  <a:lumMod val="20000"/>
                  <a:lumOff val="80000"/>
                </a:schemeClr>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endParaRPr>
          </a:p>
        </p:txBody>
      </p:sp>
      <p:sp>
        <p:nvSpPr>
          <p:cNvPr id="15" name="矩形 14"/>
          <p:cNvSpPr/>
          <p:nvPr/>
        </p:nvSpPr>
        <p:spPr>
          <a:xfrm>
            <a:off x="5273085" y="3428787"/>
            <a:ext cx="6122415" cy="2651125"/>
          </a:xfrm>
          <a:prstGeom prst="rect">
            <a:avLst/>
          </a:prstGeom>
        </p:spPr>
        <p:txBody>
          <a:bodyPr wrap="square">
            <a:spAutoFit/>
          </a:bodyPr>
          <a:lstStyle/>
          <a:p>
            <a:pPr algn="l">
              <a:lnSpc>
                <a:spcPct val="130000"/>
              </a:lnSpc>
            </a:pPr>
            <a:r>
              <a:rPr lang="en-US" altLang="zh-CN" sz="1600" spc="150" dirty="0">
                <a:solidFill>
                  <a:srgbClr val="DFFAFD"/>
                </a:solidFill>
                <a:latin typeface="+mj-lt"/>
                <a:ea typeface="汉仪雅酷黑 55W" panose="020B0504020202020204" pitchFamily="34" charset="-122"/>
              </a:rPr>
              <a:t>Project Positioning: High-performance Rust backend API service, focusing on data-intensive scenarios</a:t>
            </a:r>
            <a:endParaRPr lang="en-US" altLang="zh-CN" sz="1600" spc="150" dirty="0">
              <a:solidFill>
                <a:srgbClr val="DFFAFD"/>
              </a:solidFill>
              <a:latin typeface="+mj-lt"/>
              <a:ea typeface="汉仪雅酷黑 55W" panose="020B0504020202020204" pitchFamily="34" charset="-122"/>
            </a:endParaRPr>
          </a:p>
          <a:p>
            <a:pPr algn="l">
              <a:lnSpc>
                <a:spcPct val="130000"/>
              </a:lnSpc>
            </a:pPr>
            <a:endParaRPr lang="en-US" altLang="zh-CN" sz="1600" spc="150" dirty="0">
              <a:solidFill>
                <a:srgbClr val="DFFAFD"/>
              </a:solidFill>
              <a:latin typeface="+mj-lt"/>
              <a:ea typeface="汉仪雅酷黑 55W" panose="020B0504020202020204" pitchFamily="34" charset="-122"/>
            </a:endParaRPr>
          </a:p>
          <a:p>
            <a:pPr algn="l">
              <a:lnSpc>
                <a:spcPct val="130000"/>
              </a:lnSpc>
            </a:pPr>
            <a:r>
              <a:rPr lang="en-US" altLang="zh-CN" sz="1600" spc="150" dirty="0">
                <a:solidFill>
                  <a:srgbClr val="DFFAFD"/>
                </a:solidFill>
                <a:latin typeface="+mj-lt"/>
                <a:ea typeface="汉仪雅酷黑 55W" panose="020B0504020202020204" pitchFamily="34" charset="-122"/>
              </a:rPr>
              <a:t>Core objectives: Compile-time security verification + zero-copy performance optimization + scalable architecture</a:t>
            </a:r>
            <a:endParaRPr lang="en-US" altLang="zh-CN" sz="1600" spc="150" dirty="0">
              <a:solidFill>
                <a:srgbClr val="DFFAFD"/>
              </a:solidFill>
              <a:latin typeface="+mj-lt"/>
              <a:ea typeface="汉仪雅酷黑 55W" panose="020B0504020202020204" pitchFamily="34" charset="-122"/>
            </a:endParaRPr>
          </a:p>
          <a:p>
            <a:pPr algn="l">
              <a:lnSpc>
                <a:spcPct val="130000"/>
              </a:lnSpc>
            </a:pPr>
            <a:endParaRPr lang="en-US" altLang="zh-CN" sz="1600" spc="150" dirty="0">
              <a:solidFill>
                <a:srgbClr val="DFFAFD"/>
              </a:solidFill>
              <a:latin typeface="+mj-lt"/>
              <a:ea typeface="汉仪雅酷黑 55W" panose="020B0504020202020204" pitchFamily="34" charset="-122"/>
            </a:endParaRPr>
          </a:p>
          <a:p>
            <a:pPr algn="l">
              <a:lnSpc>
                <a:spcPct val="130000"/>
              </a:lnSpc>
            </a:pPr>
            <a:r>
              <a:rPr lang="en-US" altLang="zh-CN" sz="1600" spc="150" dirty="0">
                <a:solidFill>
                  <a:srgbClr val="DFFAFD"/>
                </a:solidFill>
                <a:latin typeface="+mj-lt"/>
                <a:ea typeface="汉仪雅酷黑 55W" panose="020B0504020202020204" pitchFamily="34" charset="-122"/>
              </a:rPr>
              <a:t>Compatible scenarios: Data dashboards, real-time data interfaces, and other subsequent business expansions</a:t>
            </a:r>
            <a:endParaRPr lang="en-US" altLang="zh-CN" sz="1600" spc="150" dirty="0">
              <a:solidFill>
                <a:srgbClr val="DFFAFD"/>
              </a:solidFill>
              <a:latin typeface="+mj-lt"/>
              <a:ea typeface="汉仪雅酷黑 55W" panose="020B0504020202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8952" y="149972"/>
            <a:ext cx="10515600" cy="1325563"/>
          </a:xfrm>
        </p:spPr>
        <p:txBody>
          <a:bodyPr>
            <a:normAutofit/>
          </a:bodyPr>
          <a:lstStyle/>
          <a:p>
            <a:r>
              <a:rPr lang="en-US" altLang="zh-CN" dirty="0"/>
              <a:t>02  </a:t>
            </a:r>
            <a:r>
              <a:rPr lang="en-US" altLang="zh-CN" sz="3100" dirty="0">
                <a:latin typeface="+mj-ea"/>
              </a:rPr>
              <a:t>Deliver the "Performance Optimization Report" </a:t>
            </a:r>
            <a:br>
              <a:rPr lang="zh-CN" altLang="en-US" dirty="0">
                <a:latin typeface="+mj-ea"/>
              </a:rPr>
            </a:br>
            <a:endParaRPr lang="zh-CN" altLang="en-US" dirty="0"/>
          </a:p>
        </p:txBody>
      </p:sp>
      <p:pic>
        <p:nvPicPr>
          <p:cNvPr id="5" name="内容占位符 4"/>
          <p:cNvPicPr>
            <a:picLocks noGrp="1" noChangeAspect="1"/>
          </p:cNvPicPr>
          <p:nvPr>
            <p:ph idx="1"/>
          </p:nvPr>
        </p:nvPicPr>
        <p:blipFill>
          <a:blip r:embed="rId1"/>
          <a:stretch>
            <a:fillRect/>
          </a:stretch>
        </p:blipFill>
        <p:spPr>
          <a:xfrm>
            <a:off x="1535529" y="-2325214"/>
            <a:ext cx="2747037" cy="1723978"/>
          </a:xfrm>
          <a:prstGeom prst="rect">
            <a:avLst/>
          </a:prstGeom>
        </p:spPr>
      </p:pic>
      <p:pic>
        <p:nvPicPr>
          <p:cNvPr id="7" name="图片 6"/>
          <p:cNvPicPr>
            <a:picLocks noChangeAspect="1"/>
          </p:cNvPicPr>
          <p:nvPr/>
        </p:nvPicPr>
        <p:blipFill>
          <a:blip r:embed="rId2"/>
          <a:stretch>
            <a:fillRect/>
          </a:stretch>
        </p:blipFill>
        <p:spPr>
          <a:xfrm>
            <a:off x="5396752" y="-2244318"/>
            <a:ext cx="4140896" cy="1345791"/>
          </a:xfrm>
          <a:prstGeom prst="rect">
            <a:avLst/>
          </a:prstGeom>
        </p:spPr>
      </p:pic>
      <p:sp>
        <p:nvSpPr>
          <p:cNvPr id="9" name="文本框 8"/>
          <p:cNvSpPr txBox="1"/>
          <p:nvPr/>
        </p:nvSpPr>
        <p:spPr>
          <a:xfrm>
            <a:off x="580143" y="1397675"/>
            <a:ext cx="8329976" cy="4801314"/>
          </a:xfrm>
          <a:prstGeom prst="rect">
            <a:avLst/>
          </a:prstGeom>
          <a:noFill/>
        </p:spPr>
        <p:txBody>
          <a:bodyPr wrap="square">
            <a:spAutoFit/>
          </a:bodyPr>
          <a:lstStyle/>
          <a:p>
            <a:r>
              <a:rPr lang="en-US" altLang="zh-CN" dirty="0"/>
              <a:t>2.1 Test Execution Process</a:t>
            </a:r>
            <a:endParaRPr lang="en-US" altLang="zh-CN" dirty="0"/>
          </a:p>
          <a:p>
            <a:endParaRPr lang="en-US" altLang="zh-CN" dirty="0"/>
          </a:p>
          <a:p>
            <a:r>
              <a:rPr lang="en-US" altLang="zh-CN" dirty="0"/>
              <a:t>Environment Preparation:</a:t>
            </a:r>
            <a:endParaRPr lang="en-US" altLang="zh-CN" dirty="0"/>
          </a:p>
          <a:p>
            <a:endParaRPr lang="en-US" altLang="zh-CN" dirty="0"/>
          </a:p>
          <a:p>
            <a:r>
              <a:rPr lang="en-US" altLang="zh-CN" dirty="0"/>
              <a:t>Restart services and databases to ensure a clean initial state.</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en-US" altLang="zh-CN" dirty="0"/>
              <a:t>Start Prometheus + Grafana and enable real-time metric monitoring.</a:t>
            </a:r>
            <a:endParaRPr lang="zh-CN" altLang="en-US" dirty="0"/>
          </a:p>
        </p:txBody>
      </p:sp>
      <p:pic>
        <p:nvPicPr>
          <p:cNvPr id="11" name="图片 10"/>
          <p:cNvPicPr>
            <a:picLocks noChangeAspect="1"/>
          </p:cNvPicPr>
          <p:nvPr/>
        </p:nvPicPr>
        <p:blipFill>
          <a:blip r:embed="rId3"/>
          <a:stretch>
            <a:fillRect/>
          </a:stretch>
        </p:blipFill>
        <p:spPr>
          <a:xfrm>
            <a:off x="6705037" y="1044778"/>
            <a:ext cx="4647919" cy="1786896"/>
          </a:xfrm>
          <a:prstGeom prst="rect">
            <a:avLst/>
          </a:prstGeom>
        </p:spPr>
      </p:pic>
      <p:sp>
        <p:nvSpPr>
          <p:cNvPr id="15" name="文本框 14"/>
          <p:cNvSpPr txBox="1"/>
          <p:nvPr/>
        </p:nvSpPr>
        <p:spPr>
          <a:xfrm>
            <a:off x="6579809" y="2767091"/>
            <a:ext cx="5322888" cy="923330"/>
          </a:xfrm>
          <a:prstGeom prst="rect">
            <a:avLst/>
          </a:prstGeom>
          <a:noFill/>
        </p:spPr>
        <p:txBody>
          <a:bodyPr wrap="square">
            <a:spAutoFit/>
          </a:bodyPr>
          <a:lstStyle/>
          <a:p>
            <a:r>
              <a:rPr lang="zh-CN" altLang="en-US" dirty="0">
                <a:solidFill>
                  <a:srgbClr val="FF0000"/>
                </a:solidFill>
              </a:rPr>
              <a:t>已重启数据库，图中结果说明当前系统中没有进程在监听或使用 </a:t>
            </a:r>
            <a:r>
              <a:rPr lang="en-US" altLang="zh-CN" dirty="0">
                <a:solidFill>
                  <a:srgbClr val="FF0000"/>
                </a:solidFill>
              </a:rPr>
              <a:t>8080 </a:t>
            </a:r>
            <a:r>
              <a:rPr lang="zh-CN" altLang="en-US" dirty="0">
                <a:solidFill>
                  <a:srgbClr val="FF0000"/>
                </a:solidFill>
              </a:rPr>
              <a:t>端口。（没有可运行的</a:t>
            </a:r>
            <a:r>
              <a:rPr lang="en-US" altLang="zh-CN" dirty="0" err="1">
                <a:solidFill>
                  <a:srgbClr val="FF0000"/>
                </a:solidFill>
              </a:rPr>
              <a:t>actix</a:t>
            </a:r>
            <a:r>
              <a:rPr lang="en-US" altLang="zh-CN" dirty="0">
                <a:solidFill>
                  <a:srgbClr val="FF0000"/>
                </a:solidFill>
              </a:rPr>
              <a:t>-web</a:t>
            </a:r>
            <a:r>
              <a:rPr lang="zh-CN" altLang="en-US" dirty="0">
                <a:solidFill>
                  <a:srgbClr val="FF0000"/>
                </a:solidFill>
              </a:rPr>
              <a:t>服务）</a:t>
            </a:r>
            <a:endParaRPr lang="zh-CN" altLang="en-US" dirty="0">
              <a:solidFill>
                <a:srgbClr val="FF0000"/>
              </a:solidFill>
            </a:endParaRPr>
          </a:p>
        </p:txBody>
      </p:sp>
      <p:cxnSp>
        <p:nvCxnSpPr>
          <p:cNvPr id="18" name="直接箭头连接符 17"/>
          <p:cNvCxnSpPr/>
          <p:nvPr/>
        </p:nvCxnSpPr>
        <p:spPr>
          <a:xfrm flipV="1">
            <a:off x="4282566" y="1721224"/>
            <a:ext cx="2007158" cy="627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 name="图片 19"/>
          <p:cNvPicPr>
            <a:picLocks noChangeAspect="1"/>
          </p:cNvPicPr>
          <p:nvPr/>
        </p:nvPicPr>
        <p:blipFill>
          <a:blip r:embed="rId4"/>
          <a:stretch>
            <a:fillRect/>
          </a:stretch>
        </p:blipFill>
        <p:spPr>
          <a:xfrm>
            <a:off x="599236" y="3047341"/>
            <a:ext cx="4222095" cy="2038978"/>
          </a:xfrm>
          <a:prstGeom prst="rect">
            <a:avLst/>
          </a:prstGeom>
        </p:spPr>
      </p:pic>
      <p:pic>
        <p:nvPicPr>
          <p:cNvPr id="22" name="图片 21"/>
          <p:cNvPicPr>
            <a:picLocks noChangeAspect="1"/>
          </p:cNvPicPr>
          <p:nvPr/>
        </p:nvPicPr>
        <p:blipFill>
          <a:blip r:embed="rId5"/>
          <a:stretch>
            <a:fillRect/>
          </a:stretch>
        </p:blipFill>
        <p:spPr>
          <a:xfrm>
            <a:off x="4840424" y="3866869"/>
            <a:ext cx="3998260" cy="1141056"/>
          </a:xfrm>
          <a:prstGeom prst="rect">
            <a:avLst/>
          </a:prstGeom>
        </p:spPr>
      </p:pic>
      <p:sp>
        <p:nvSpPr>
          <p:cNvPr id="24" name="文本框 23"/>
          <p:cNvSpPr txBox="1"/>
          <p:nvPr/>
        </p:nvSpPr>
        <p:spPr>
          <a:xfrm>
            <a:off x="5286145" y="4812164"/>
            <a:ext cx="6149788" cy="369332"/>
          </a:xfrm>
          <a:prstGeom prst="rect">
            <a:avLst/>
          </a:prstGeom>
          <a:noFill/>
        </p:spPr>
        <p:txBody>
          <a:bodyPr wrap="square">
            <a:spAutoFit/>
          </a:bodyPr>
          <a:lstStyle/>
          <a:p>
            <a:r>
              <a:rPr lang="en-US" altLang="zh-CN" dirty="0"/>
              <a:t> </a:t>
            </a:r>
            <a:r>
              <a:rPr lang="en-US" altLang="zh-CN" dirty="0">
                <a:solidFill>
                  <a:srgbClr val="FF0000"/>
                </a:solidFill>
              </a:rPr>
              <a:t>modify </a:t>
            </a:r>
            <a:r>
              <a:rPr lang="en-US" altLang="zh-CN" dirty="0" err="1">
                <a:solidFill>
                  <a:srgbClr val="FF0000"/>
                </a:solidFill>
              </a:rPr>
              <a:t>prometheus.yml</a:t>
            </a:r>
            <a:r>
              <a:rPr lang="en-US" altLang="zh-CN" dirty="0">
                <a:solidFill>
                  <a:srgbClr val="FF0000"/>
                </a:solidFill>
              </a:rPr>
              <a:t> config</a:t>
            </a:r>
            <a:endParaRPr lang="zh-CN" altLang="en-US" dirty="0">
              <a:solidFill>
                <a:srgbClr val="FF0000"/>
              </a:solidFill>
            </a:endParaRPr>
          </a:p>
        </p:txBody>
      </p:sp>
      <p:pic>
        <p:nvPicPr>
          <p:cNvPr id="26" name="图片 25"/>
          <p:cNvPicPr>
            <a:picLocks noChangeAspect="1"/>
          </p:cNvPicPr>
          <p:nvPr/>
        </p:nvPicPr>
        <p:blipFill>
          <a:blip r:embed="rId6"/>
          <a:stretch>
            <a:fillRect/>
          </a:stretch>
        </p:blipFill>
        <p:spPr>
          <a:xfrm>
            <a:off x="9028996" y="3759657"/>
            <a:ext cx="2934626" cy="1204304"/>
          </a:xfrm>
          <a:prstGeom prst="rect">
            <a:avLst/>
          </a:prstGeom>
        </p:spPr>
      </p:pic>
      <p:sp>
        <p:nvSpPr>
          <p:cNvPr id="28" name="文本框 27"/>
          <p:cNvSpPr txBox="1"/>
          <p:nvPr/>
        </p:nvSpPr>
        <p:spPr>
          <a:xfrm>
            <a:off x="9439835" y="4853445"/>
            <a:ext cx="2429434" cy="369332"/>
          </a:xfrm>
          <a:prstGeom prst="rect">
            <a:avLst/>
          </a:prstGeom>
          <a:noFill/>
        </p:spPr>
        <p:txBody>
          <a:bodyPr wrap="square">
            <a:spAutoFit/>
          </a:bodyPr>
          <a:lstStyle/>
          <a:p>
            <a:r>
              <a:rPr lang="zh-CN" altLang="en-US" dirty="0">
                <a:solidFill>
                  <a:srgbClr val="FF0000"/>
                </a:solidFill>
              </a:rPr>
              <a:t>成功启动 </a:t>
            </a:r>
            <a:r>
              <a:rPr lang="en-US" altLang="zh-CN" dirty="0">
                <a:solidFill>
                  <a:srgbClr val="FF0000"/>
                </a:solidFill>
              </a:rPr>
              <a:t>Prometheus</a:t>
            </a:r>
            <a:endParaRPr lang="zh-CN" altLang="en-US" dirty="0">
              <a:solidFill>
                <a:srgbClr val="FF0000"/>
              </a:solidFill>
            </a:endParaRPr>
          </a:p>
        </p:txBody>
      </p:sp>
      <p:pic>
        <p:nvPicPr>
          <p:cNvPr id="30" name="图片 29"/>
          <p:cNvPicPr>
            <a:picLocks noChangeAspect="1"/>
          </p:cNvPicPr>
          <p:nvPr/>
        </p:nvPicPr>
        <p:blipFill>
          <a:blip r:embed="rId7"/>
          <a:stretch>
            <a:fillRect/>
          </a:stretch>
        </p:blipFill>
        <p:spPr>
          <a:xfrm>
            <a:off x="7337329" y="5457550"/>
            <a:ext cx="3002709" cy="1228372"/>
          </a:xfrm>
          <a:prstGeom prst="rect">
            <a:avLst/>
          </a:prstGeom>
        </p:spPr>
      </p:pic>
      <p:sp>
        <p:nvSpPr>
          <p:cNvPr id="32" name="文本框 31"/>
          <p:cNvSpPr txBox="1"/>
          <p:nvPr/>
        </p:nvSpPr>
        <p:spPr>
          <a:xfrm>
            <a:off x="10272709" y="6071736"/>
            <a:ext cx="2160494" cy="371996"/>
          </a:xfrm>
          <a:prstGeom prst="rect">
            <a:avLst/>
          </a:prstGeom>
          <a:noFill/>
        </p:spPr>
        <p:txBody>
          <a:bodyPr wrap="square">
            <a:spAutoFit/>
          </a:bodyPr>
          <a:lstStyle/>
          <a:p>
            <a:r>
              <a:rPr lang="zh-CN" altLang="en-US" dirty="0">
                <a:solidFill>
                  <a:srgbClr val="FF0000"/>
                </a:solidFill>
              </a:rPr>
              <a:t>成功启动</a:t>
            </a:r>
            <a:r>
              <a:rPr lang="en-US" altLang="zh-CN" dirty="0" err="1">
                <a:solidFill>
                  <a:srgbClr val="FF0000"/>
                </a:solidFill>
              </a:rPr>
              <a:t>grafana</a:t>
            </a:r>
            <a:endParaRPr lang="zh-CN" altLang="en-US" dirty="0">
              <a:solidFill>
                <a:srgbClr val="FF0000"/>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68315" y="4041987"/>
            <a:ext cx="10515600" cy="2485389"/>
          </a:xfrm>
        </p:spPr>
        <p:txBody>
          <a:bodyPr/>
          <a:lstStyle/>
          <a:p>
            <a:r>
              <a:rPr lang="en-US" altLang="zh-CN" dirty="0"/>
              <a:t>Single Scenario Testing:</a:t>
            </a:r>
            <a:r>
              <a:rPr lang="zh-CN" altLang="en-US" dirty="0"/>
              <a:t>单场景测试</a:t>
            </a:r>
            <a:endParaRPr lang="en-US" altLang="zh-CN" dirty="0"/>
          </a:p>
          <a:p>
            <a:endParaRPr lang="en-US" altLang="zh-CN" dirty="0"/>
          </a:p>
          <a:p>
            <a:pPr marL="0" indent="0">
              <a:buNone/>
            </a:pPr>
            <a:r>
              <a:rPr lang="en-US" altLang="zh-CN" dirty="0"/>
              <a:t>   Execute </a:t>
            </a:r>
            <a:r>
              <a:rPr lang="en-US" altLang="zh-CN" dirty="0" err="1"/>
              <a:t>wrk</a:t>
            </a:r>
            <a:r>
              <a:rPr lang="en-US" altLang="zh-CN" dirty="0"/>
              <a:t> command (e.g., Scenario 4: </a:t>
            </a:r>
            <a:r>
              <a:rPr lang="en-US" altLang="zh-CN" dirty="0" err="1"/>
              <a:t>wrk</a:t>
            </a:r>
            <a:r>
              <a:rPr lang="en-US" altLang="zh-CN" dirty="0"/>
              <a:t> -t8 -c1000 -d15m --script=</a:t>
            </a:r>
            <a:r>
              <a:rPr lang="en-US" altLang="zh-CN" dirty="0" err="1"/>
              <a:t>mix_test.lua</a:t>
            </a:r>
            <a:r>
              <a:rPr lang="en-US" altLang="zh-CN" dirty="0"/>
              <a:t> http://localhost:8080)</a:t>
            </a:r>
            <a:endParaRPr lang="en-US" altLang="zh-CN" dirty="0"/>
          </a:p>
          <a:p>
            <a:endParaRPr lang="en-US" altLang="zh-CN" dirty="0"/>
          </a:p>
          <a:p>
            <a:endParaRPr lang="en-US" altLang="zh-CN" dirty="0"/>
          </a:p>
          <a:p>
            <a:endParaRPr lang="en-US" altLang="zh-CN" dirty="0"/>
          </a:p>
        </p:txBody>
      </p:sp>
      <p:pic>
        <p:nvPicPr>
          <p:cNvPr id="5" name="图片 4"/>
          <p:cNvPicPr>
            <a:picLocks noChangeAspect="1"/>
          </p:cNvPicPr>
          <p:nvPr/>
        </p:nvPicPr>
        <p:blipFill>
          <a:blip r:embed="rId1"/>
          <a:stretch>
            <a:fillRect/>
          </a:stretch>
        </p:blipFill>
        <p:spPr>
          <a:xfrm>
            <a:off x="8501463" y="3520932"/>
            <a:ext cx="2798322" cy="1578618"/>
          </a:xfrm>
          <a:prstGeom prst="rect">
            <a:avLst/>
          </a:prstGeom>
        </p:spPr>
      </p:pic>
      <p:sp>
        <p:nvSpPr>
          <p:cNvPr id="6" name="箭头: 右 5"/>
          <p:cNvSpPr/>
          <p:nvPr/>
        </p:nvSpPr>
        <p:spPr>
          <a:xfrm rot="20207563">
            <a:off x="6780427" y="4515494"/>
            <a:ext cx="1626046" cy="315434"/>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0139986" y="4481462"/>
            <a:ext cx="6096000" cy="369332"/>
          </a:xfrm>
          <a:prstGeom prst="rect">
            <a:avLst/>
          </a:prstGeom>
          <a:noFill/>
        </p:spPr>
        <p:txBody>
          <a:bodyPr wrap="square">
            <a:spAutoFit/>
          </a:bodyPr>
          <a:lstStyle/>
          <a:p>
            <a:r>
              <a:rPr lang="en-US" altLang="zh-CN" dirty="0">
                <a:solidFill>
                  <a:srgbClr val="FF0000"/>
                </a:solidFill>
              </a:rPr>
              <a:t>create </a:t>
            </a:r>
            <a:r>
              <a:rPr lang="en-US" altLang="zh-CN" dirty="0" err="1">
                <a:solidFill>
                  <a:srgbClr val="FF0000"/>
                </a:solidFill>
              </a:rPr>
              <a:t>mix_test.lua</a:t>
            </a:r>
            <a:endParaRPr lang="zh-CN" altLang="en-US" dirty="0">
              <a:solidFill>
                <a:srgbClr val="FF0000"/>
              </a:solidFill>
            </a:endParaRPr>
          </a:p>
        </p:txBody>
      </p:sp>
      <p:pic>
        <p:nvPicPr>
          <p:cNvPr id="10" name="图片 9"/>
          <p:cNvPicPr>
            <a:picLocks noChangeAspect="1"/>
          </p:cNvPicPr>
          <p:nvPr/>
        </p:nvPicPr>
        <p:blipFill>
          <a:blip r:embed="rId2"/>
          <a:stretch>
            <a:fillRect/>
          </a:stretch>
        </p:blipFill>
        <p:spPr>
          <a:xfrm>
            <a:off x="6096000" y="6006320"/>
            <a:ext cx="5205966" cy="472418"/>
          </a:xfrm>
          <a:prstGeom prst="rect">
            <a:avLst/>
          </a:prstGeom>
        </p:spPr>
      </p:pic>
      <p:sp>
        <p:nvSpPr>
          <p:cNvPr id="11" name="内容占位符 2"/>
          <p:cNvSpPr txBox="1"/>
          <p:nvPr/>
        </p:nvSpPr>
        <p:spPr>
          <a:xfrm>
            <a:off x="668315" y="851680"/>
            <a:ext cx="10515600" cy="24853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dirty="0"/>
              <a:t>Install necessary components and start the Rust service</a:t>
            </a:r>
            <a:r>
              <a:rPr lang="en-US" altLang="zh-CN" b="1" dirty="0"/>
              <a:t>.</a:t>
            </a:r>
            <a:endParaRPr lang="en-US" altLang="zh-CN" dirty="0"/>
          </a:p>
          <a:p>
            <a:pPr marL="0" indent="0">
              <a:buFont typeface="Arial" panose="020B0604020202020204" pitchFamily="34" charset="0"/>
              <a:buNone/>
            </a:pPr>
            <a:r>
              <a:rPr lang="en-US" altLang="zh-CN" dirty="0"/>
              <a:t>   </a:t>
            </a:r>
            <a:endParaRPr lang="en-US" altLang="zh-CN" dirty="0"/>
          </a:p>
          <a:p>
            <a:endParaRPr lang="en-US" altLang="zh-CN" dirty="0"/>
          </a:p>
        </p:txBody>
      </p:sp>
      <p:pic>
        <p:nvPicPr>
          <p:cNvPr id="13" name="图片 12"/>
          <p:cNvPicPr>
            <a:picLocks noChangeAspect="1"/>
          </p:cNvPicPr>
          <p:nvPr/>
        </p:nvPicPr>
        <p:blipFill>
          <a:blip r:embed="rId3"/>
          <a:stretch>
            <a:fillRect/>
          </a:stretch>
        </p:blipFill>
        <p:spPr>
          <a:xfrm>
            <a:off x="838200" y="1732736"/>
            <a:ext cx="3541083" cy="1604333"/>
          </a:xfrm>
          <a:prstGeom prst="rect">
            <a:avLst/>
          </a:prstGeom>
        </p:spPr>
      </p:pic>
      <p:pic>
        <p:nvPicPr>
          <p:cNvPr id="14" name="图片 13"/>
          <p:cNvPicPr>
            <a:picLocks noChangeAspect="1"/>
          </p:cNvPicPr>
          <p:nvPr/>
        </p:nvPicPr>
        <p:blipFill>
          <a:blip r:embed="rId4"/>
          <a:stretch>
            <a:fillRect/>
          </a:stretch>
        </p:blipFill>
        <p:spPr>
          <a:xfrm>
            <a:off x="4738450" y="1741875"/>
            <a:ext cx="3074269" cy="1604333"/>
          </a:xfrm>
          <a:prstGeom prst="rect">
            <a:avLst/>
          </a:prstGeom>
        </p:spPr>
      </p:pic>
      <p:pic>
        <p:nvPicPr>
          <p:cNvPr id="15" name="图片 14"/>
          <p:cNvPicPr>
            <a:picLocks noChangeAspect="1"/>
          </p:cNvPicPr>
          <p:nvPr/>
        </p:nvPicPr>
        <p:blipFill>
          <a:blip r:embed="rId5"/>
          <a:stretch>
            <a:fillRect/>
          </a:stretch>
        </p:blipFill>
        <p:spPr>
          <a:xfrm>
            <a:off x="8171886" y="1745593"/>
            <a:ext cx="3398248" cy="1600615"/>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1"/>
          <p:cNvPicPr>
            <a:picLocks noChangeAspect="1"/>
          </p:cNvPicPr>
          <p:nvPr/>
        </p:nvPicPr>
        <p:blipFill>
          <a:blip r:embed="rId1"/>
          <a:stretch>
            <a:fillRect/>
          </a:stretch>
        </p:blipFill>
        <p:spPr>
          <a:xfrm>
            <a:off x="4004310" y="1339850"/>
            <a:ext cx="4183380" cy="5518150"/>
          </a:xfrm>
          <a:prstGeom prst="rect">
            <a:avLst/>
          </a:prstGeom>
        </p:spPr>
      </p:pic>
      <p:sp>
        <p:nvSpPr>
          <p:cNvPr id="2" name="文本框 1"/>
          <p:cNvSpPr txBox="1"/>
          <p:nvPr/>
        </p:nvSpPr>
        <p:spPr>
          <a:xfrm>
            <a:off x="561975" y="346075"/>
            <a:ext cx="10650220" cy="2122170"/>
          </a:xfrm>
          <a:prstGeom prst="rect">
            <a:avLst/>
          </a:prstGeom>
          <a:noFill/>
        </p:spPr>
        <p:txBody>
          <a:bodyPr wrap="square" rtlCol="0">
            <a:noAutofit/>
            <a:scene3d>
              <a:camera prst="orthographicFront"/>
              <a:lightRig rig="threePt" dir="t"/>
            </a:scene3d>
          </a:bodyPr>
          <a:lstStyle/>
          <a:p>
            <a:r>
              <a:rPr lang="en-US" altLang="zh-CN" sz="6000">
                <a:ln w="22225">
                  <a:solidFill>
                    <a:schemeClr val="accent2"/>
                  </a:solidFill>
                  <a:prstDash val="solid"/>
                </a:ln>
                <a:solidFill>
                  <a:schemeClr val="accent2">
                    <a:lumMod val="40000"/>
                    <a:lumOff val="60000"/>
                  </a:schemeClr>
                </a:solidFill>
                <a:effectLst/>
                <a:latin typeface="+mj-lt"/>
                <a:cs typeface="+mj-lt"/>
              </a:rPr>
              <a:t>Data Layer Development for Web-based Markdown Editor</a:t>
            </a:r>
            <a:endParaRPr lang="en-US" altLang="zh-CN" sz="6000">
              <a:ln w="22225">
                <a:solidFill>
                  <a:schemeClr val="accent2"/>
                </a:solidFill>
                <a:prstDash val="solid"/>
              </a:ln>
              <a:solidFill>
                <a:schemeClr val="accent2">
                  <a:lumMod val="40000"/>
                  <a:lumOff val="60000"/>
                </a:schemeClr>
              </a:solidFill>
              <a:effectLst/>
              <a:latin typeface="+mj-lt"/>
              <a:cs typeface="+mj-lt"/>
            </a:endParaRPr>
          </a:p>
        </p:txBody>
      </p:sp>
      <p:sp>
        <p:nvSpPr>
          <p:cNvPr id="3" name="文本框 2"/>
          <p:cNvSpPr txBox="1"/>
          <p:nvPr/>
        </p:nvSpPr>
        <p:spPr>
          <a:xfrm>
            <a:off x="2623820" y="3054350"/>
            <a:ext cx="6121400" cy="855345"/>
          </a:xfrm>
          <a:prstGeom prst="rect">
            <a:avLst/>
          </a:prstGeom>
          <a:noFill/>
        </p:spPr>
        <p:txBody>
          <a:bodyPr wrap="square" rtlCol="0">
            <a:noAutofit/>
          </a:bodyPr>
          <a:lstStyle/>
          <a:p>
            <a:r>
              <a:rPr lang="en-US" altLang="zh-CN" sz="2800">
                <a:solidFill>
                  <a:schemeClr val="tx1"/>
                </a:solidFill>
                <a:highlight>
                  <a:srgbClr val="FFFF00"/>
                </a:highlight>
                <a:sym typeface="+mn-ea"/>
              </a:rPr>
              <a:t>Speaker: Ding Jiali (Data Layer Developer)</a:t>
            </a:r>
            <a:endParaRPr lang="en-US" altLang="zh-CN" sz="2800">
              <a:solidFill>
                <a:schemeClr val="tx1"/>
              </a:solidFill>
              <a:highlight>
                <a:srgbClr val="FFFF00"/>
              </a:highlight>
              <a:sym typeface="+mn-ea"/>
            </a:endParaRPr>
          </a:p>
        </p:txBody>
      </p:sp>
      <p:sp>
        <p:nvSpPr>
          <p:cNvPr id="4" name="文本框 3"/>
          <p:cNvSpPr txBox="1"/>
          <p:nvPr/>
        </p:nvSpPr>
        <p:spPr>
          <a:xfrm>
            <a:off x="1363345" y="4492625"/>
            <a:ext cx="10471150" cy="521970"/>
          </a:xfrm>
          <a:prstGeom prst="rect">
            <a:avLst/>
          </a:prstGeom>
          <a:noFill/>
        </p:spPr>
        <p:txBody>
          <a:bodyPr wrap="square" rtlCol="0">
            <a:spAutoFit/>
          </a:bodyPr>
          <a:lstStyle/>
          <a:p>
            <a:r>
              <a:rPr lang="en-US" altLang="zh-CN" sz="2800">
                <a:solidFill>
                  <a:schemeClr val="accent2">
                    <a:lumMod val="20000"/>
                    <a:lumOff val="80000"/>
                  </a:schemeClr>
                </a:solidFill>
              </a:rPr>
              <a:t>SQLx Encapsulation, Database Migration &amp; Compile-Time Validation</a:t>
            </a:r>
            <a:endParaRPr lang="en-US" altLang="zh-CN" sz="2800">
              <a:solidFill>
                <a:schemeClr val="accent2">
                  <a:lumMod val="20000"/>
                  <a:lumOff val="80000"/>
                </a:schemeClr>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130300" y="1809750"/>
            <a:ext cx="10104120" cy="4119245"/>
          </a:xfrm>
          <a:prstGeom prst="rect">
            <a:avLst/>
          </a:prstGeom>
          <a:noFill/>
        </p:spPr>
        <p:txBody>
          <a:bodyPr wrap="square" rtlCol="0">
            <a:noAutofit/>
          </a:bodyPr>
          <a:lstStyle/>
          <a:p>
            <a:r>
              <a:rPr lang="en-US" altLang="zh-CN" sz="4000">
                <a:ln w="22225">
                  <a:solidFill>
                    <a:schemeClr val="accent2"/>
                  </a:solidFill>
                  <a:prstDash val="solid"/>
                </a:ln>
                <a:solidFill>
                  <a:schemeClr val="accent2">
                    <a:lumMod val="40000"/>
                    <a:lumOff val="60000"/>
                  </a:schemeClr>
                </a:solidFill>
                <a:effectLst/>
              </a:rPr>
              <a:t>1.Development Process &amp; Core Achievements</a:t>
            </a:r>
            <a:endParaRPr lang="en-US" altLang="zh-CN"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2.Key Technical Issues &amp; Solutions</a:t>
            </a:r>
            <a:endParaRPr lang="en-US" altLang="zh-CN"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3.Environment Configuration &amp; Toolchain</a:t>
            </a:r>
            <a:endParaRPr lang="en-US" altLang="zh-CN"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4.Test Verification &amp; Quality Assurance</a:t>
            </a:r>
            <a:endParaRPr lang="en-US" altLang="zh-CN" sz="4000">
              <a:ln w="22225">
                <a:solidFill>
                  <a:schemeClr val="accent2"/>
                </a:solidFill>
                <a:prstDash val="solid"/>
              </a:ln>
              <a:solidFill>
                <a:schemeClr val="accent2">
                  <a:lumMod val="40000"/>
                  <a:lumOff val="60000"/>
                </a:schemeClr>
              </a:solidFill>
              <a:effectLst/>
            </a:endParaRPr>
          </a:p>
          <a:p>
            <a:r>
              <a:rPr lang="en-US" altLang="zh-CN" sz="4000">
                <a:ln w="22225">
                  <a:solidFill>
                    <a:schemeClr val="accent2"/>
                  </a:solidFill>
                  <a:prstDash val="solid"/>
                </a:ln>
                <a:solidFill>
                  <a:schemeClr val="accent2">
                    <a:lumMod val="40000"/>
                    <a:lumOff val="60000"/>
                  </a:schemeClr>
                </a:solidFill>
                <a:effectLst/>
              </a:rPr>
              <a:t>5.Project Architecture &amp; Optimization</a:t>
            </a:r>
            <a:endParaRPr lang="en-US" altLang="zh-CN" sz="4000">
              <a:ln w="22225">
                <a:solidFill>
                  <a:schemeClr val="accent2"/>
                </a:solidFill>
                <a:prstDash val="solid"/>
              </a:ln>
              <a:solidFill>
                <a:schemeClr val="accent2">
                  <a:lumMod val="40000"/>
                  <a:lumOff val="60000"/>
                </a:schemeClr>
              </a:solidFill>
              <a:effectLst/>
            </a:endParaRPr>
          </a:p>
        </p:txBody>
      </p:sp>
      <p:sp>
        <p:nvSpPr>
          <p:cNvPr id="4" name="文本框 3"/>
          <p:cNvSpPr txBox="1"/>
          <p:nvPr/>
        </p:nvSpPr>
        <p:spPr>
          <a:xfrm>
            <a:off x="2639695" y="370840"/>
            <a:ext cx="4216400" cy="1253490"/>
          </a:xfrm>
          <a:prstGeom prst="rect">
            <a:avLst/>
          </a:prstGeom>
          <a:noFill/>
        </p:spPr>
        <p:txBody>
          <a:bodyPr wrap="square" rtlCol="0">
            <a:noAutofit/>
          </a:bodyPr>
          <a:lstStyle/>
          <a:p>
            <a:r>
              <a:rPr lang="en-US" altLang="zh-CN" sz="6000" b="1" i="1">
                <a:solidFill>
                  <a:srgbClr val="FF0000"/>
                </a:solidFill>
                <a:latin typeface="标准粗黑" panose="02000503000000000000" charset="-122"/>
                <a:ea typeface="标准粗黑" panose="02000503000000000000" charset="-122"/>
              </a:rPr>
              <a:t>Contents</a:t>
            </a:r>
            <a:endParaRPr lang="en-US" altLang="zh-CN" sz="6000" b="1" i="1">
              <a:solidFill>
                <a:srgbClr val="FF0000"/>
              </a:solidFill>
              <a:latin typeface="标准粗黑" panose="02000503000000000000" charset="-122"/>
              <a:ea typeface="标准粗黑" panose="02000503000000000000"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4" descr="A"/>
          <p:cNvPicPr>
            <a:picLocks noChangeAspect="1"/>
          </p:cNvPicPr>
          <p:nvPr/>
        </p:nvPicPr>
        <p:blipFill>
          <a:blip r:embed="rId1"/>
          <a:stretch>
            <a:fillRect/>
          </a:stretch>
        </p:blipFill>
        <p:spPr>
          <a:xfrm>
            <a:off x="505460" y="4291965"/>
            <a:ext cx="5270500" cy="2338070"/>
          </a:xfrm>
          <a:prstGeom prst="rect">
            <a:avLst/>
          </a:prstGeom>
        </p:spPr>
      </p:pic>
      <p:sp>
        <p:nvSpPr>
          <p:cNvPr id="2" name="文本框 1"/>
          <p:cNvSpPr txBox="1"/>
          <p:nvPr/>
        </p:nvSpPr>
        <p:spPr>
          <a:xfrm>
            <a:off x="760095" y="1748790"/>
            <a:ext cx="4064000" cy="2632710"/>
          </a:xfrm>
          <a:prstGeom prst="rect">
            <a:avLst/>
          </a:prstGeom>
          <a:noFill/>
        </p:spPr>
        <p:txBody>
          <a:bodyPr wrap="square" rtlCol="0">
            <a:noAutofit/>
          </a:bodyPr>
          <a:lstStyle/>
          <a:p>
            <a:r>
              <a:rPr lang="en-US" altLang="zh-CN" sz="2000"/>
              <a:t>Development Milestones (Timeline Visual)</a:t>
            </a:r>
            <a:endParaRPr lang="en-US" altLang="zh-CN" sz="2000"/>
          </a:p>
          <a:p>
            <a:r>
              <a:rPr lang="en-US" altLang="zh-CN" sz="2000"/>
              <a:t>*Phase 1 (1 Week): Technical Research &amp; Demo Development</a:t>
            </a:r>
            <a:endParaRPr lang="en-US" altLang="zh-CN" sz="2000"/>
          </a:p>
          <a:p>
            <a:r>
              <a:rPr lang="en-US" altLang="zh-CN" sz="2000"/>
              <a:t>*Phase 2 (3 Days): Architecture Design &amp; Specification Formulation</a:t>
            </a:r>
            <a:endParaRPr lang="en-US" altLang="zh-CN" sz="2000"/>
          </a:p>
          <a:p>
            <a:r>
              <a:rPr lang="en-US" altLang="zh-CN" sz="2000"/>
              <a:t>*Phase 3 (2 Weeks): Core Development &amp; Integration</a:t>
            </a:r>
            <a:endParaRPr lang="en-US" altLang="zh-CN" sz="2000"/>
          </a:p>
          <a:p>
            <a:endParaRPr lang="en-US" altLang="zh-CN" sz="2000"/>
          </a:p>
        </p:txBody>
      </p:sp>
      <p:sp>
        <p:nvSpPr>
          <p:cNvPr id="3" name="文本框 2"/>
          <p:cNvSpPr txBox="1"/>
          <p:nvPr/>
        </p:nvSpPr>
        <p:spPr>
          <a:xfrm>
            <a:off x="5868035" y="1748790"/>
            <a:ext cx="5052060" cy="2296795"/>
          </a:xfrm>
          <a:prstGeom prst="rect">
            <a:avLst/>
          </a:prstGeom>
          <a:noFill/>
        </p:spPr>
        <p:txBody>
          <a:bodyPr wrap="square" rtlCol="0">
            <a:noAutofit/>
          </a:bodyPr>
          <a:lstStyle/>
          <a:p>
            <a:r>
              <a:rPr lang="en-US" altLang="zh-CN" sz="2000"/>
              <a:t>Core Achievements (Icon + Description)</a:t>
            </a:r>
            <a:endParaRPr lang="en-US" altLang="zh-CN" sz="2000"/>
          </a:p>
          <a:p>
            <a:r>
              <a:rPr lang="en-US" altLang="zh-CN" sz="2000"/>
              <a:t>&gt;SQLx-PostgreSQL Integration: Compile-time SQL validation implementation</a:t>
            </a:r>
            <a:endParaRPr lang="en-US" altLang="zh-CN" sz="2000"/>
          </a:p>
          <a:p>
            <a:r>
              <a:rPr lang="en-US" altLang="zh-CN" sz="2000"/>
              <a:t>&gt;Database Migration System: sqlx-migrate-based version management</a:t>
            </a:r>
            <a:endParaRPr lang="en-US" altLang="zh-CN" sz="2000"/>
          </a:p>
          <a:p>
            <a:r>
              <a:rPr lang="en-US" altLang="zh-CN" sz="2000"/>
              <a:t>&gt;CRUD Operation Encapsulation: Trait-based data access interface</a:t>
            </a:r>
            <a:endParaRPr lang="en-US" altLang="zh-CN" sz="2000"/>
          </a:p>
          <a:p>
            <a:r>
              <a:rPr lang="en-US" altLang="zh-CN" sz="2000"/>
              <a:t>&gt;Connection Pool Adaptation: Performance-optimized database connection management</a:t>
            </a:r>
            <a:endParaRPr lang="en-US" altLang="zh-CN" sz="2000"/>
          </a:p>
        </p:txBody>
      </p:sp>
      <p:sp>
        <p:nvSpPr>
          <p:cNvPr id="4" name="文本框 3"/>
          <p:cNvSpPr txBox="1"/>
          <p:nvPr/>
        </p:nvSpPr>
        <p:spPr>
          <a:xfrm>
            <a:off x="857885" y="998855"/>
            <a:ext cx="9648825" cy="706755"/>
          </a:xfrm>
          <a:prstGeom prst="rect">
            <a:avLst/>
          </a:prstGeom>
          <a:noFill/>
        </p:spPr>
        <p:txBody>
          <a:bodyPr wrap="square" rtlCol="0">
            <a:spAutoFit/>
          </a:bodyPr>
          <a:lstStyle/>
          <a:p>
            <a:r>
              <a:rPr lang="en-US" altLang="zh-CN" sz="4000" b="1" i="1">
                <a:solidFill>
                  <a:srgbClr val="FF0000"/>
                </a:solidFill>
                <a:latin typeface="+mj-lt"/>
                <a:cs typeface="+mj-lt"/>
              </a:rPr>
              <a:t>Development Process &amp; Core Achievements</a:t>
            </a:r>
            <a:endParaRPr lang="en-US" altLang="zh-CN" sz="4000" b="1" i="1">
              <a:solidFill>
                <a:srgbClr val="FF0000"/>
              </a:solidFill>
              <a:latin typeface="+mj-lt"/>
              <a:cs typeface="+mj-lt"/>
            </a:endParaRPr>
          </a:p>
        </p:txBody>
      </p:sp>
      <p:pic>
        <p:nvPicPr>
          <p:cNvPr id="23" name="图片 23" descr="A"/>
          <p:cNvPicPr>
            <a:picLocks noChangeAspect="1"/>
          </p:cNvPicPr>
          <p:nvPr/>
        </p:nvPicPr>
        <p:blipFill>
          <a:blip r:embed="rId2"/>
          <a:stretch>
            <a:fillRect/>
          </a:stretch>
        </p:blipFill>
        <p:spPr>
          <a:xfrm>
            <a:off x="5867718" y="4291965"/>
            <a:ext cx="5268595" cy="2338070"/>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3100" y="1108075"/>
            <a:ext cx="9116060" cy="706755"/>
          </a:xfrm>
          <a:prstGeom prst="rect">
            <a:avLst/>
          </a:prstGeom>
          <a:noFill/>
        </p:spPr>
        <p:txBody>
          <a:bodyPr wrap="square" rtlCol="0">
            <a:spAutoFit/>
          </a:bodyPr>
          <a:lstStyle/>
          <a:p>
            <a:pPr algn="l">
              <a:buClrTx/>
              <a:buSzTx/>
              <a:buFontTx/>
            </a:pPr>
            <a:r>
              <a:rPr lang="en-US" altLang="zh-CN" sz="4000" b="1" i="1">
                <a:solidFill>
                  <a:srgbClr val="FF0000"/>
                </a:solidFill>
                <a:latin typeface="+mj-lt"/>
                <a:cs typeface="+mj-lt"/>
              </a:rPr>
              <a:t>Key Technical Issues &amp; Solutions</a:t>
            </a:r>
            <a:endParaRPr lang="en-US" altLang="zh-CN" sz="4000" b="1" i="1">
              <a:solidFill>
                <a:srgbClr val="FF0000"/>
              </a:solidFill>
              <a:latin typeface="+mj-lt"/>
              <a:cs typeface="+mj-lt"/>
            </a:endParaRPr>
          </a:p>
        </p:txBody>
      </p:sp>
      <p:sp>
        <p:nvSpPr>
          <p:cNvPr id="4" name="文本框 3"/>
          <p:cNvSpPr txBox="1"/>
          <p:nvPr/>
        </p:nvSpPr>
        <p:spPr>
          <a:xfrm>
            <a:off x="640715" y="2085340"/>
            <a:ext cx="3510915" cy="4268470"/>
          </a:xfrm>
          <a:prstGeom prst="rect">
            <a:avLst/>
          </a:prstGeom>
          <a:noFill/>
        </p:spPr>
        <p:txBody>
          <a:bodyPr wrap="square" rtlCol="0">
            <a:noAutofit/>
          </a:bodyPr>
          <a:lstStyle/>
          <a:p>
            <a:r>
              <a:rPr lang="en-US" altLang="zh-CN">
                <a:highlight>
                  <a:srgbClr val="FFFF00"/>
                </a:highlight>
              </a:rPr>
              <a:t>Issue 1</a:t>
            </a:r>
            <a:r>
              <a:rPr lang="en-US" altLang="zh-CN"/>
              <a:t>: Compile-time Validation Failure</a:t>
            </a:r>
            <a:endParaRPr lang="en-US" altLang="zh-CN"/>
          </a:p>
          <a:p>
            <a:r>
              <a:rPr lang="en-US" altLang="zh-CN"/>
              <a:t>&gt;Root Cause: Missing database connection during SQLx compilation</a:t>
            </a:r>
            <a:endParaRPr lang="en-US" altLang="zh-CN"/>
          </a:p>
          <a:p>
            <a:r>
              <a:rPr lang="en-US" altLang="zh-CN"/>
              <a:t>&gt;Solution: Configure DATABASE_URL environment variable + enable sqlx offline mode</a:t>
            </a:r>
            <a:endParaRPr lang="en-US" altLang="zh-CN"/>
          </a:p>
          <a:p>
            <a:endParaRPr lang="en-US" altLang="zh-CN"/>
          </a:p>
        </p:txBody>
      </p:sp>
      <p:sp>
        <p:nvSpPr>
          <p:cNvPr id="5" name="文本框 4"/>
          <p:cNvSpPr txBox="1"/>
          <p:nvPr/>
        </p:nvSpPr>
        <p:spPr>
          <a:xfrm>
            <a:off x="4072255" y="2085340"/>
            <a:ext cx="3260725" cy="4175125"/>
          </a:xfrm>
          <a:prstGeom prst="rect">
            <a:avLst/>
          </a:prstGeom>
          <a:noFill/>
        </p:spPr>
        <p:txBody>
          <a:bodyPr wrap="square" rtlCol="0">
            <a:noAutofit/>
          </a:bodyPr>
          <a:lstStyle/>
          <a:p>
            <a:r>
              <a:rPr lang="en-US" altLang="zh-CN">
                <a:highlight>
                  <a:srgbClr val="FFFF00"/>
                </a:highlight>
              </a:rPr>
              <a:t>Issue 2</a:t>
            </a:r>
            <a:r>
              <a:rPr lang="en-US" altLang="zh-CN"/>
              <a:t>: Database Migration Rollback Risk</a:t>
            </a:r>
            <a:endParaRPr lang="en-US" altLang="zh-CN"/>
          </a:p>
          <a:p>
            <a:r>
              <a:rPr lang="en-US" altLang="zh-CN"/>
              <a:t>&gt;Root Cause: Lack of migration version control and backup mechanism</a:t>
            </a:r>
            <a:endParaRPr lang="en-US" altLang="zh-CN"/>
          </a:p>
          <a:p>
            <a:r>
              <a:rPr lang="en-US" altLang="zh-CN"/>
              <a:t>&gt;Solution: Standardize migration scripts + implement pre-migration backup</a:t>
            </a:r>
            <a:endParaRPr lang="en-US" altLang="zh-CN"/>
          </a:p>
          <a:p>
            <a:endParaRPr lang="zh-CN" altLang="en-US"/>
          </a:p>
        </p:txBody>
      </p:sp>
      <p:sp>
        <p:nvSpPr>
          <p:cNvPr id="6" name="文本框 5"/>
          <p:cNvSpPr txBox="1"/>
          <p:nvPr/>
        </p:nvSpPr>
        <p:spPr>
          <a:xfrm>
            <a:off x="7679690" y="2085340"/>
            <a:ext cx="4064000" cy="3230880"/>
          </a:xfrm>
          <a:prstGeom prst="rect">
            <a:avLst/>
          </a:prstGeom>
          <a:noFill/>
        </p:spPr>
        <p:txBody>
          <a:bodyPr wrap="square" rtlCol="0">
            <a:noAutofit/>
          </a:bodyPr>
          <a:lstStyle/>
          <a:p>
            <a:r>
              <a:rPr lang="en-US" altLang="zh-CN">
                <a:highlight>
                  <a:srgbClr val="FFFF00"/>
                </a:highlight>
              </a:rPr>
              <a:t>Issue 3</a:t>
            </a:r>
            <a:r>
              <a:rPr lang="en-US" altLang="zh-CN"/>
              <a:t>: Trait Implementation Asynchronous Compatibility</a:t>
            </a:r>
            <a:endParaRPr lang="en-US" altLang="zh-CN"/>
          </a:p>
          <a:p>
            <a:r>
              <a:rPr lang="en-US" altLang="zh-CN"/>
              <a:t>&gt;Root Cause: Async trait limitations in Rust stable version</a:t>
            </a:r>
            <a:endParaRPr lang="en-US" altLang="zh-CN"/>
          </a:p>
          <a:p>
            <a:r>
              <a:rPr lang="en-US" altLang="zh-CN"/>
              <a:t>&gt;Solution: Use async-trait crate for async trait derivation</a:t>
            </a:r>
            <a:endParaRPr lang="en-US" altLang="zh-CN"/>
          </a:p>
          <a:p>
            <a:endParaRPr lang="zh-CN" altLang="en-US"/>
          </a:p>
        </p:txBody>
      </p:sp>
      <p:pic>
        <p:nvPicPr>
          <p:cNvPr id="17" name="图片 17" descr="4"/>
          <p:cNvPicPr>
            <a:picLocks noChangeAspect="1"/>
          </p:cNvPicPr>
          <p:nvPr/>
        </p:nvPicPr>
        <p:blipFill>
          <a:blip r:embed="rId1"/>
          <a:stretch>
            <a:fillRect/>
          </a:stretch>
        </p:blipFill>
        <p:spPr>
          <a:xfrm>
            <a:off x="928370" y="4507230"/>
            <a:ext cx="10183495" cy="195135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6900" y="1096645"/>
            <a:ext cx="10300970" cy="746125"/>
          </a:xfrm>
          <a:prstGeom prst="rect">
            <a:avLst/>
          </a:prstGeom>
          <a:noFill/>
        </p:spPr>
        <p:txBody>
          <a:bodyPr wrap="square" rtlCol="0">
            <a:noAutofit/>
          </a:bodyPr>
          <a:lstStyle/>
          <a:p>
            <a:pPr algn="l">
              <a:buClrTx/>
              <a:buSzTx/>
              <a:buFontTx/>
            </a:pPr>
            <a:r>
              <a:rPr lang="en-US" altLang="zh-CN" sz="4000" b="1" i="1">
                <a:solidFill>
                  <a:srgbClr val="FF0000"/>
                </a:solidFill>
                <a:latin typeface="+mj-lt"/>
                <a:cs typeface="+mj-lt"/>
              </a:rPr>
              <a:t>Environment Configuration &amp; Toolchain</a:t>
            </a:r>
            <a:endParaRPr lang="en-US" altLang="zh-CN" sz="4000" b="1" i="1">
              <a:solidFill>
                <a:srgbClr val="FF0000"/>
              </a:solidFill>
              <a:latin typeface="+mj-lt"/>
              <a:cs typeface="+mj-lt"/>
            </a:endParaRPr>
          </a:p>
          <a:p>
            <a:pPr algn="l">
              <a:buClrTx/>
              <a:buSzTx/>
              <a:buFontTx/>
            </a:pPr>
            <a:endParaRPr lang="en-US" altLang="zh-CN" sz="4000" b="1" i="1">
              <a:solidFill>
                <a:srgbClr val="FF0000"/>
              </a:solidFill>
              <a:latin typeface="+mj-lt"/>
              <a:cs typeface="+mj-lt"/>
            </a:endParaRPr>
          </a:p>
        </p:txBody>
      </p:sp>
      <p:sp>
        <p:nvSpPr>
          <p:cNvPr id="3" name="文本框 2"/>
          <p:cNvSpPr txBox="1"/>
          <p:nvPr/>
        </p:nvSpPr>
        <p:spPr>
          <a:xfrm>
            <a:off x="737235" y="2129155"/>
            <a:ext cx="4064000" cy="2699385"/>
          </a:xfrm>
          <a:prstGeom prst="rect">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txBody>
          <a:bodyPr wrap="square" rtlCol="0">
            <a:noAutofit/>
          </a:bodyPr>
          <a:lstStyle/>
          <a:p>
            <a:r>
              <a:rPr lang="en-US" altLang="zh-CN" sz="2400"/>
              <a:t>Development Environment</a:t>
            </a:r>
            <a:endParaRPr lang="en-US" altLang="zh-CN" sz="2400"/>
          </a:p>
          <a:p>
            <a:r>
              <a:rPr lang="en-US" altLang="zh-CN" sz="2400"/>
              <a:t>Rust Version: 1.89.0 (stable)</a:t>
            </a:r>
            <a:endParaRPr lang="en-US" altLang="zh-CN" sz="2400"/>
          </a:p>
          <a:p>
            <a:r>
              <a:rPr lang="en-US" altLang="zh-CN" sz="2400"/>
              <a:t>Database: PostgreSQL 16</a:t>
            </a:r>
            <a:endParaRPr lang="en-US" altLang="zh-CN" sz="2400"/>
          </a:p>
          <a:p>
            <a:r>
              <a:rPr lang="en-US" altLang="zh-CN" sz="2400"/>
              <a:t>Core Dependencies: sqlx 0.8.6, tokio 1.48.0, async-trait 0.1.89</a:t>
            </a:r>
            <a:endParaRPr lang="en-US" altLang="zh-CN" sz="2400"/>
          </a:p>
        </p:txBody>
      </p:sp>
      <p:sp>
        <p:nvSpPr>
          <p:cNvPr id="4" name="文本框 3"/>
          <p:cNvSpPr txBox="1"/>
          <p:nvPr/>
        </p:nvSpPr>
        <p:spPr>
          <a:xfrm>
            <a:off x="6410325" y="2129155"/>
            <a:ext cx="5020310" cy="2963545"/>
          </a:xfrm>
          <a:prstGeom prst="rect">
            <a:avLst/>
          </a:prstGeom>
          <a:noFill/>
        </p:spPr>
        <p:txBody>
          <a:bodyPr wrap="square" rtlCol="0">
            <a:noAutofit/>
          </a:bodyPr>
          <a:lstStyle/>
          <a:p>
            <a:r>
              <a:rPr lang="en-US" altLang="zh-CN" sz="2400"/>
              <a:t>Toolchain Usage</a:t>
            </a:r>
            <a:endParaRPr lang="en-US" altLang="zh-CN" sz="2400"/>
          </a:p>
          <a:p>
            <a:r>
              <a:rPr lang="en-US" altLang="zh-CN" sz="2400"/>
              <a:t>sqlx-cli: Migration management (create/run/rollback)</a:t>
            </a:r>
            <a:endParaRPr lang="en-US" altLang="zh-CN" sz="2400"/>
          </a:p>
          <a:p>
            <a:r>
              <a:rPr lang="en-US" altLang="zh-CN" sz="2400"/>
              <a:t>dbdiagram.io: Database schema design</a:t>
            </a:r>
            <a:endParaRPr lang="en-US" altLang="zh-CN" sz="2400"/>
          </a:p>
          <a:p>
            <a:r>
              <a:rPr lang="en-US" altLang="zh-CN" sz="2400"/>
              <a:t>VS Code + Rust Analyzer: Development &amp; debugging</a:t>
            </a:r>
            <a:endParaRPr lang="en-US" altLang="zh-CN" sz="2400"/>
          </a:p>
        </p:txBody>
      </p:sp>
      <p:pic>
        <p:nvPicPr>
          <p:cNvPr id="25" name="图片 25" descr="D"/>
          <p:cNvPicPr>
            <a:picLocks noChangeAspect="1"/>
          </p:cNvPicPr>
          <p:nvPr/>
        </p:nvPicPr>
        <p:blipFill>
          <a:blip r:embed="rId1"/>
          <a:stretch>
            <a:fillRect/>
          </a:stretch>
        </p:blipFill>
        <p:spPr>
          <a:xfrm>
            <a:off x="596900" y="4473575"/>
            <a:ext cx="4808220" cy="1908810"/>
          </a:xfrm>
          <a:prstGeom prst="rect">
            <a:avLst/>
          </a:prstGeom>
        </p:spPr>
      </p:pic>
      <p:pic>
        <p:nvPicPr>
          <p:cNvPr id="24" name="图片 24" descr="E"/>
          <p:cNvPicPr>
            <a:picLocks noChangeAspect="1"/>
          </p:cNvPicPr>
          <p:nvPr/>
        </p:nvPicPr>
        <p:blipFill>
          <a:blip r:embed="rId2"/>
          <a:stretch>
            <a:fillRect/>
          </a:stretch>
        </p:blipFill>
        <p:spPr>
          <a:xfrm>
            <a:off x="6015990" y="4473575"/>
            <a:ext cx="5561965" cy="1823085"/>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673100" y="1085850"/>
            <a:ext cx="9290050" cy="706755"/>
          </a:xfrm>
          <a:prstGeom prst="rect">
            <a:avLst/>
          </a:prstGeom>
          <a:noFill/>
        </p:spPr>
        <p:txBody>
          <a:bodyPr wrap="square" rtlCol="0">
            <a:spAutoFit/>
          </a:bodyPr>
          <a:lstStyle/>
          <a:p>
            <a:pPr algn="l">
              <a:buClrTx/>
              <a:buSzTx/>
              <a:buFontTx/>
            </a:pPr>
            <a:r>
              <a:rPr lang="en-US" altLang="zh-CN" sz="4000" b="1" i="1">
                <a:solidFill>
                  <a:srgbClr val="FF0000"/>
                </a:solidFill>
                <a:latin typeface="+mj-lt"/>
                <a:cs typeface="+mj-lt"/>
              </a:rPr>
              <a:t>Test Verification &amp; Quality Assurance</a:t>
            </a:r>
            <a:endParaRPr lang="en-US" altLang="zh-CN" sz="4000" b="1" i="1">
              <a:solidFill>
                <a:srgbClr val="FF0000"/>
              </a:solidFill>
              <a:latin typeface="+mj-lt"/>
              <a:cs typeface="+mj-lt"/>
            </a:endParaRPr>
          </a:p>
        </p:txBody>
      </p:sp>
      <p:sp>
        <p:nvSpPr>
          <p:cNvPr id="3" name="文本框 2"/>
          <p:cNvSpPr txBox="1"/>
          <p:nvPr/>
        </p:nvSpPr>
        <p:spPr>
          <a:xfrm>
            <a:off x="448945" y="1938020"/>
            <a:ext cx="2843530" cy="4373245"/>
          </a:xfrm>
          <a:prstGeom prst="rect">
            <a:avLst/>
          </a:prstGeom>
        </p:spPr>
        <p:txBody>
          <a:bodyPr wrap="square">
            <a:noAutofit/>
          </a:bodyPr>
          <a:lstStyle/>
          <a:p>
            <a:pPr marL="0" algn="l">
              <a:buClrTx/>
              <a:buSzTx/>
              <a:buNone/>
            </a:pPr>
            <a:r>
              <a:rPr lang="en-US" altLang="zh-CN" sz="2000" b="0" i="0">
                <a:latin typeface="Inter"/>
                <a:ea typeface="Inter"/>
              </a:rPr>
              <a:t>Functional Tests</a:t>
            </a:r>
            <a:endParaRPr lang="en-US" altLang="zh-CN" sz="2000" b="0" i="0">
              <a:latin typeface="Inter"/>
              <a:ea typeface="Inter"/>
            </a:endParaRPr>
          </a:p>
          <a:p>
            <a:pPr marL="0" algn="l">
              <a:lnSpc>
                <a:spcPct val="100000"/>
              </a:lnSpc>
              <a:spcBef>
                <a:spcPts val="400"/>
              </a:spcBef>
              <a:buClrTx/>
              <a:buSzTx/>
              <a:buFont typeface="Arial" panose="020B0604020202020204"/>
              <a:buChar char="•"/>
            </a:pPr>
            <a:r>
              <a:rPr lang="en-US" altLang="zh-CN" sz="2000" b="0" i="0">
                <a:latin typeface="Inter"/>
                <a:ea typeface="Inter"/>
              </a:rPr>
              <a:t>Test Cases: Schema migration validation, CRUD operation correctness, compile-time error detection</a:t>
            </a:r>
            <a:endParaRPr lang="en-US" altLang="zh-CN" sz="2000" b="0" i="0">
              <a:latin typeface="Inter"/>
              <a:ea typeface="Inter"/>
            </a:endParaRPr>
          </a:p>
          <a:p>
            <a:pPr marL="0" algn="l">
              <a:lnSpc>
                <a:spcPct val="100000"/>
              </a:lnSpc>
              <a:spcBef>
                <a:spcPts val="400"/>
              </a:spcBef>
              <a:buClrTx/>
              <a:buSzTx/>
              <a:buFont typeface="Arial" panose="020B0604020202020204"/>
              <a:buChar char="•"/>
            </a:pPr>
            <a:r>
              <a:rPr lang="en-US" altLang="zh-CN" sz="2000" b="0" i="0">
                <a:latin typeface="Inter"/>
                <a:ea typeface="Inter"/>
              </a:rPr>
              <a:t>Test Tools: sqlx-test, manual API calls</a:t>
            </a:r>
            <a:endParaRPr lang="en-US" altLang="zh-CN" sz="2000" b="0" i="0">
              <a:latin typeface="Inter"/>
              <a:ea typeface="Inter"/>
            </a:endParaRPr>
          </a:p>
          <a:p>
            <a:pPr marL="0" algn="l">
              <a:lnSpc>
                <a:spcPct val="100000"/>
              </a:lnSpc>
              <a:spcBef>
                <a:spcPts val="400"/>
              </a:spcBef>
              <a:buClrTx/>
              <a:buSzTx/>
              <a:buFont typeface="Arial" panose="020B0604020202020204"/>
              <a:buChar char="•"/>
            </a:pPr>
            <a:r>
              <a:rPr lang="en-US" altLang="zh-CN" sz="2000" b="0" i="0">
                <a:latin typeface="Inter"/>
                <a:ea typeface="Inter"/>
              </a:rPr>
              <a:t>Results: 100% test coverage for core functions; 0 runtime SQL errors</a:t>
            </a:r>
            <a:endParaRPr lang="en-US" altLang="zh-CN" sz="2000" b="0" i="0">
              <a:latin typeface="Inter"/>
              <a:ea typeface="Inter"/>
            </a:endParaRPr>
          </a:p>
        </p:txBody>
      </p:sp>
      <p:sp>
        <p:nvSpPr>
          <p:cNvPr id="4" name="文本框 3"/>
          <p:cNvSpPr txBox="1"/>
          <p:nvPr/>
        </p:nvSpPr>
        <p:spPr>
          <a:xfrm>
            <a:off x="3377565" y="1938020"/>
            <a:ext cx="2542540" cy="4260215"/>
          </a:xfrm>
          <a:prstGeom prst="rect">
            <a:avLst/>
          </a:prstGeom>
          <a:noFill/>
        </p:spPr>
        <p:txBody>
          <a:bodyPr wrap="square" rtlCol="0">
            <a:noAutofit/>
          </a:bodyPr>
          <a:lstStyle/>
          <a:p>
            <a:r>
              <a:rPr lang="en-US" altLang="zh-CN" sz="2000">
                <a:latin typeface="Inter"/>
                <a:ea typeface="Inter"/>
              </a:rPr>
              <a:t>Performance Tests</a:t>
            </a:r>
            <a:endParaRPr lang="en-US" altLang="zh-CN" sz="2000">
              <a:latin typeface="Inter"/>
              <a:ea typeface="Inter"/>
            </a:endParaRPr>
          </a:p>
          <a:p>
            <a:r>
              <a:rPr lang="en-US" altLang="zh-CN" sz="2000">
                <a:latin typeface="Inter"/>
                <a:ea typeface="Inter"/>
              </a:rPr>
              <a:t>&gt;Test Scenarios: 1000 concurrent database connections</a:t>
            </a:r>
            <a:endParaRPr lang="en-US" altLang="zh-CN" sz="2000">
              <a:latin typeface="Inter"/>
              <a:ea typeface="Inter"/>
            </a:endParaRPr>
          </a:p>
          <a:p>
            <a:r>
              <a:rPr lang="en-US" altLang="zh-CN" sz="2000">
                <a:latin typeface="Inter"/>
                <a:ea typeface="Inter"/>
              </a:rPr>
              <a:t>&gt;Test Tool: wrk + custom SQL query stress test</a:t>
            </a:r>
            <a:endParaRPr lang="en-US" altLang="zh-CN" sz="2000">
              <a:latin typeface="Inter"/>
              <a:ea typeface="Inter"/>
            </a:endParaRPr>
          </a:p>
          <a:p>
            <a:r>
              <a:rPr lang="en-US" altLang="zh-CN" sz="2000">
                <a:latin typeface="Inter"/>
                <a:ea typeface="Inter"/>
              </a:rPr>
              <a:t>&gt;Results: Average query latency &lt; 20ms; no connection pool exhaustion</a:t>
            </a:r>
            <a:endParaRPr lang="en-US" altLang="zh-CN" sz="2000">
              <a:latin typeface="Inter"/>
              <a:ea typeface="Inter"/>
            </a:endParaRPr>
          </a:p>
        </p:txBody>
      </p:sp>
      <p:pic>
        <p:nvPicPr>
          <p:cNvPr id="6" name="图片 5" descr="4"/>
          <p:cNvPicPr>
            <a:picLocks noChangeAspect="1"/>
          </p:cNvPicPr>
          <p:nvPr/>
        </p:nvPicPr>
        <p:blipFill>
          <a:blip r:embed="rId1"/>
          <a:stretch>
            <a:fillRect/>
          </a:stretch>
        </p:blipFill>
        <p:spPr>
          <a:xfrm>
            <a:off x="5943600" y="1717040"/>
            <a:ext cx="6006465" cy="486854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2"/>
          <p:cNvPicPr>
            <a:picLocks noChangeAspect="1"/>
          </p:cNvPicPr>
          <p:nvPr/>
        </p:nvPicPr>
        <p:blipFill>
          <a:blip r:embed="rId1"/>
          <a:stretch>
            <a:fillRect/>
          </a:stretch>
        </p:blipFill>
        <p:spPr>
          <a:xfrm>
            <a:off x="716915" y="2513330"/>
            <a:ext cx="10674985" cy="3983990"/>
          </a:xfrm>
          <a:prstGeom prst="rect">
            <a:avLst/>
          </a:prstGeom>
        </p:spPr>
      </p:pic>
      <p:sp>
        <p:nvSpPr>
          <p:cNvPr id="2" name="文本框 1"/>
          <p:cNvSpPr txBox="1"/>
          <p:nvPr/>
        </p:nvSpPr>
        <p:spPr>
          <a:xfrm>
            <a:off x="640080" y="1118870"/>
            <a:ext cx="8290560" cy="983615"/>
          </a:xfrm>
          <a:prstGeom prst="rect">
            <a:avLst/>
          </a:prstGeom>
          <a:noFill/>
        </p:spPr>
        <p:txBody>
          <a:bodyPr wrap="square" rtlCol="0">
            <a:spAutoFit/>
          </a:bodyPr>
          <a:lstStyle/>
          <a:p>
            <a:pPr algn="l">
              <a:buClrTx/>
              <a:buSzTx/>
              <a:buFontTx/>
            </a:pPr>
            <a:r>
              <a:rPr lang="en-US" altLang="zh-CN" sz="4000" b="1" i="1">
                <a:solidFill>
                  <a:srgbClr val="FF0000"/>
                </a:solidFill>
                <a:latin typeface="+mj-lt"/>
                <a:cs typeface="+mj-lt"/>
              </a:rPr>
              <a:t>Project Architecture &amp; Optimization</a:t>
            </a:r>
            <a:endParaRPr lang="en-US" altLang="zh-CN" sz="4000" b="1" i="1">
              <a:solidFill>
                <a:srgbClr val="FF0000"/>
              </a:solidFill>
              <a:latin typeface="+mj-lt"/>
              <a:cs typeface="+mj-lt"/>
            </a:endParaRPr>
          </a:p>
          <a:p>
            <a:endParaRPr lang="en-US" altLang="zh-CN"/>
          </a:p>
        </p:txBody>
      </p:sp>
      <p:sp>
        <p:nvSpPr>
          <p:cNvPr id="3" name="文本框 2"/>
          <p:cNvSpPr txBox="1"/>
          <p:nvPr/>
        </p:nvSpPr>
        <p:spPr>
          <a:xfrm>
            <a:off x="716915" y="1945005"/>
            <a:ext cx="4204970" cy="437515"/>
          </a:xfrm>
          <a:prstGeom prst="rect">
            <a:avLst/>
          </a:prstGeom>
          <a:noFill/>
        </p:spPr>
        <p:txBody>
          <a:bodyPr wrap="square" rtlCol="0">
            <a:noAutofit/>
          </a:bodyPr>
          <a:lstStyle/>
          <a:p>
            <a:pPr algn="l">
              <a:lnSpc>
                <a:spcPts val="1440"/>
              </a:lnSpc>
              <a:spcBef>
                <a:spcPts val="400"/>
              </a:spcBef>
              <a:spcAft>
                <a:spcPts val="400"/>
              </a:spcAft>
              <a:buClrTx/>
              <a:buSzTx/>
              <a:buFont typeface="Arial" panose="020B0604020202020204"/>
              <a:buChar char="•"/>
            </a:pPr>
            <a:r>
              <a:rPr lang="en-US" altLang="zh-CN" sz="1600">
                <a:solidFill>
                  <a:srgbClr val="000000"/>
                </a:solidFill>
                <a:latin typeface="Inter"/>
                <a:ea typeface="Inter"/>
              </a:rPr>
              <a:t>Data Layer Architecture</a:t>
            </a:r>
            <a:endParaRPr lang="en-US" altLang="zh-CN" sz="1600">
              <a:solidFill>
                <a:srgbClr val="000000"/>
              </a:solidFill>
              <a:latin typeface="Inter"/>
              <a:ea typeface="Inter"/>
            </a:endParaRPr>
          </a:p>
        </p:txBody>
      </p:sp>
      <p:pic>
        <p:nvPicPr>
          <p:cNvPr id="27" name="图片 27" descr="5"/>
          <p:cNvPicPr>
            <a:picLocks noChangeAspect="1"/>
          </p:cNvPicPr>
          <p:nvPr/>
        </p:nvPicPr>
        <p:blipFill>
          <a:blip r:embed="rId2"/>
          <a:stretch>
            <a:fillRect/>
          </a:stretch>
        </p:blipFill>
        <p:spPr>
          <a:xfrm>
            <a:off x="3634740" y="1814195"/>
            <a:ext cx="7757160" cy="698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3"/>
          <p:cNvPicPr>
            <a:picLocks noChangeAspect="1"/>
          </p:cNvPicPr>
          <p:nvPr/>
        </p:nvPicPr>
        <p:blipFill>
          <a:blip r:embed="rId1"/>
          <a:stretch>
            <a:fillRect/>
          </a:stretch>
        </p:blipFill>
        <p:spPr>
          <a:xfrm>
            <a:off x="194945" y="797560"/>
            <a:ext cx="11814175" cy="5840095"/>
          </a:xfrm>
          <a:prstGeom prst="rect">
            <a:avLst/>
          </a:prstGeom>
        </p:spPr>
      </p:pic>
      <p:sp>
        <p:nvSpPr>
          <p:cNvPr id="2" name="文本框 1"/>
          <p:cNvSpPr txBox="1"/>
          <p:nvPr/>
        </p:nvSpPr>
        <p:spPr>
          <a:xfrm>
            <a:off x="1172845" y="271780"/>
            <a:ext cx="4335780" cy="966470"/>
          </a:xfrm>
          <a:prstGeom prst="rect">
            <a:avLst/>
          </a:prstGeom>
          <a:noFill/>
        </p:spPr>
        <p:txBody>
          <a:bodyPr wrap="square" rtlCol="0">
            <a:noAutofit/>
          </a:bodyPr>
          <a:lstStyle/>
          <a:p>
            <a:pPr algn="l">
              <a:buClrTx/>
              <a:buSzTx/>
              <a:buFontTx/>
            </a:pPr>
            <a:r>
              <a:rPr lang="en-US" altLang="zh-CN" sz="4000" b="1" i="1">
                <a:solidFill>
                  <a:srgbClr val="FF0000"/>
                </a:solidFill>
                <a:latin typeface="+mj-lt"/>
                <a:cs typeface="+mj-lt"/>
              </a:rPr>
              <a:t>Summary</a:t>
            </a:r>
            <a:endParaRPr lang="en-US" altLang="zh-CN" sz="4000" b="1" i="1">
              <a:solidFill>
                <a:srgbClr val="FF0000"/>
              </a:solidFill>
              <a:latin typeface="+mj-lt"/>
              <a:cs typeface="+mj-lt"/>
            </a:endParaRPr>
          </a:p>
        </p:txBody>
      </p:sp>
      <p:sp>
        <p:nvSpPr>
          <p:cNvPr id="3" name="文本框 2"/>
          <p:cNvSpPr txBox="1"/>
          <p:nvPr/>
        </p:nvSpPr>
        <p:spPr>
          <a:xfrm>
            <a:off x="749935" y="1304925"/>
            <a:ext cx="5237480" cy="5043170"/>
          </a:xfrm>
          <a:prstGeom prst="rect">
            <a:avLst/>
          </a:prstGeom>
          <a:noFill/>
        </p:spPr>
        <p:txBody>
          <a:bodyPr wrap="square" rtlCol="0">
            <a:noAutofit/>
          </a:bodyPr>
          <a:lstStyle/>
          <a:p>
            <a:r>
              <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nter"/>
                <a:ea typeface="Inter"/>
              </a:rPr>
              <a:t>1.Compile-time Validation: Eliminated runtime SQL errors via SQLx</a:t>
            </a:r>
            <a:endPar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nter"/>
              <a:ea typeface="Inter"/>
            </a:endParaRPr>
          </a:p>
          <a:p>
            <a:r>
              <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nter"/>
                <a:ea typeface="Inter"/>
              </a:rPr>
              <a:t>2.Reliable Migration: Ensured database version consistency with sqlx-migrate</a:t>
            </a:r>
            <a:endPar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nter"/>
              <a:ea typeface="Inter"/>
            </a:endParaRPr>
          </a:p>
          <a:p>
            <a:r>
              <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nter"/>
                <a:ea typeface="Inter"/>
              </a:rPr>
              <a:t>3.Decoupled Design: Enabled flexible extension through Trait-based interface</a:t>
            </a:r>
            <a:endParaRPr lang="en-US" altLang="zh-CN" sz="2800">
              <a:ln w="10160">
                <a:solidFill>
                  <a:schemeClr val="accent5"/>
                </a:solidFill>
                <a:prstDash val="solid"/>
              </a:ln>
              <a:solidFill>
                <a:srgbClr val="FFFFFF"/>
              </a:solidFill>
              <a:effectLst>
                <a:outerShdw blurRad="38100" dist="22860" dir="5400000" algn="tl" rotWithShape="0">
                  <a:srgbClr val="000000">
                    <a:alpha val="30000"/>
                  </a:srgbClr>
                </a:outerShdw>
              </a:effectLst>
              <a:latin typeface="Inter"/>
              <a:ea typeface="Inte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971117" y="1540912"/>
            <a:ext cx="2622954" cy="2181512"/>
          </a:xfrm>
          <a:prstGeom prst="rect">
            <a:avLst/>
          </a:prstGeom>
        </p:spPr>
      </p:pic>
      <p:sp>
        <p:nvSpPr>
          <p:cNvPr id="8" name="矩形 7"/>
          <p:cNvSpPr/>
          <p:nvPr>
            <p:custDataLst>
              <p:tags r:id="rId2"/>
            </p:custDataLst>
          </p:nvPr>
        </p:nvSpPr>
        <p:spPr>
          <a:xfrm>
            <a:off x="4410075" y="3850005"/>
            <a:ext cx="3371215" cy="2528570"/>
          </a:xfrm>
          <a:prstGeom prst="rect">
            <a:avLst/>
          </a:prstGeom>
          <a:blipFill dpi="0" rotWithShape="1">
            <a:blip r:embed="rId3" cstate="print">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txBody>
          <a:bodyPr rtlCol="0" anchor="ctr"/>
          <a:lstStyle/>
          <a:p>
            <a:pPr algn="l"/>
            <a:endParaRPr lang="zh-CN" altLang="en-US" sz="1600" kern="0">
              <a:solidFill>
                <a:prstClr val="black">
                  <a:lumMod val="65000"/>
                  <a:lumOff val="35000"/>
                </a:prstClr>
              </a:solidFill>
              <a:latin typeface="+mn-ea"/>
              <a:cs typeface="+mn-ea"/>
              <a:sym typeface="+mn-lt"/>
            </a:endParaRPr>
          </a:p>
        </p:txBody>
      </p:sp>
      <p:sp>
        <p:nvSpPr>
          <p:cNvPr id="9" name="矩形 8"/>
          <p:cNvSpPr/>
          <p:nvPr>
            <p:custDataLst>
              <p:tags r:id="rId4"/>
            </p:custDataLst>
          </p:nvPr>
        </p:nvSpPr>
        <p:spPr>
          <a:xfrm>
            <a:off x="7940040" y="3850005"/>
            <a:ext cx="3371215" cy="2528570"/>
          </a:xfrm>
          <a:prstGeom prst="rect">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sym typeface="+mn-lt"/>
            </a:endParaRPr>
          </a:p>
        </p:txBody>
      </p:sp>
      <p:grpSp>
        <p:nvGrpSpPr>
          <p:cNvPr id="10" name="组合 9"/>
          <p:cNvGrpSpPr/>
          <p:nvPr>
            <p:custDataLst>
              <p:tags r:id="rId6"/>
            </p:custDataLst>
          </p:nvPr>
        </p:nvGrpSpPr>
        <p:grpSpPr>
          <a:xfrm>
            <a:off x="778821" y="3850302"/>
            <a:ext cx="3510280" cy="2528570"/>
            <a:chOff x="778821" y="1917850"/>
            <a:chExt cx="3510280" cy="2528570"/>
          </a:xfrm>
        </p:grpSpPr>
        <p:sp>
          <p:nvSpPr>
            <p:cNvPr id="11" name="自由图形"/>
            <p:cNvSpPr/>
            <p:nvPr>
              <p:custDataLst>
                <p:tags r:id="rId7"/>
              </p:custDataLst>
            </p:nvPr>
          </p:nvSpPr>
          <p:spPr>
            <a:xfrm rot="5400000">
              <a:off x="1269676" y="1426995"/>
              <a:ext cx="2528570" cy="3510280"/>
            </a:xfrm>
            <a:custGeom>
              <a:avLst/>
              <a:gdLst>
                <a:gd name="connsiteX0" fmla="*/ 0 w 2000467"/>
                <a:gd name="connsiteY0" fmla="*/ 5293888 h 5293888"/>
                <a:gd name="connsiteX1" fmla="*/ 0 w 2000467"/>
                <a:gd name="connsiteY1" fmla="*/ 206000 h 5293888"/>
                <a:gd name="connsiteX2" fmla="*/ 869938 w 2000467"/>
                <a:gd name="connsiteY2" fmla="*/ 206000 h 5293888"/>
                <a:gd name="connsiteX3" fmla="*/ 989418 w 2000467"/>
                <a:gd name="connsiteY3" fmla="*/ 0 h 5293888"/>
                <a:gd name="connsiteX4" fmla="*/ 1108898 w 2000467"/>
                <a:gd name="connsiteY4" fmla="*/ 206000 h 5293888"/>
                <a:gd name="connsiteX5" fmla="*/ 2000467 w 2000467"/>
                <a:gd name="connsiteY5" fmla="*/ 206000 h 5293888"/>
                <a:gd name="connsiteX6" fmla="*/ 2000467 w 2000467"/>
                <a:gd name="connsiteY6" fmla="*/ 5293888 h 5293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0467" h="5293888">
                  <a:moveTo>
                    <a:pt x="0" y="5293888"/>
                  </a:moveTo>
                  <a:lnTo>
                    <a:pt x="0" y="206000"/>
                  </a:lnTo>
                  <a:lnTo>
                    <a:pt x="869938" y="206000"/>
                  </a:lnTo>
                  <a:lnTo>
                    <a:pt x="989418" y="0"/>
                  </a:lnTo>
                  <a:lnTo>
                    <a:pt x="1108898" y="206000"/>
                  </a:lnTo>
                  <a:lnTo>
                    <a:pt x="2000467" y="206000"/>
                  </a:lnTo>
                  <a:lnTo>
                    <a:pt x="2000467" y="5293888"/>
                  </a:lnTo>
                  <a:close/>
                </a:path>
              </a:pathLst>
            </a:custGeom>
            <a:solidFill>
              <a:schemeClr val="accent3"/>
            </a:solidFill>
            <a:ln w="190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dirty="0">
                <a:latin typeface="+mn-ea"/>
                <a:cs typeface="+mn-ea"/>
                <a:sym typeface="+mn-lt"/>
              </a:endParaRPr>
            </a:p>
          </p:txBody>
        </p:sp>
        <p:sp>
          <p:nvSpPr>
            <p:cNvPr id="12" name="TextBox 97"/>
            <p:cNvSpPr txBox="1"/>
            <p:nvPr>
              <p:custDataLst>
                <p:tags r:id="rId8"/>
              </p:custDataLst>
            </p:nvPr>
          </p:nvSpPr>
          <p:spPr>
            <a:xfrm>
              <a:off x="971226" y="1962300"/>
              <a:ext cx="2986405" cy="461645"/>
            </a:xfrm>
            <a:prstGeom prst="rect">
              <a:avLst/>
            </a:prstGeom>
            <a:noFill/>
          </p:spPr>
          <p:txBody>
            <a:bodyPr vert="horz" wrap="square" lIns="102974" tIns="0" rIns="102974" bIns="0" rtlCol="0" anchor="t">
              <a:spAutoFit/>
            </a:bodyPr>
            <a:lstStyle/>
            <a:p>
              <a:pPr>
                <a:lnSpc>
                  <a:spcPct val="150000"/>
                </a:lnSpc>
              </a:pPr>
              <a:r>
                <a:rPr lang="en-US" altLang="zh-CN" sz="2000" b="1" dirty="0">
                  <a:solidFill>
                    <a:schemeClr val="bg1"/>
                  </a:solidFill>
                  <a:latin typeface="+mn-ea"/>
                  <a:cs typeface="+mn-ea"/>
                  <a:sym typeface="+mn-lt"/>
                </a:rPr>
                <a:t>Compile-time safety</a:t>
              </a:r>
              <a:endParaRPr lang="en-US" altLang="zh-CN" sz="2000" b="1" dirty="0">
                <a:solidFill>
                  <a:schemeClr val="bg1"/>
                </a:solidFill>
                <a:latin typeface="+mn-ea"/>
                <a:cs typeface="+mn-ea"/>
                <a:sym typeface="+mn-lt"/>
              </a:endParaRPr>
            </a:p>
          </p:txBody>
        </p:sp>
        <p:sp>
          <p:nvSpPr>
            <p:cNvPr id="13" name="矩形 12"/>
            <p:cNvSpPr/>
            <p:nvPr>
              <p:custDataLst>
                <p:tags r:id="rId9"/>
              </p:custDataLst>
            </p:nvPr>
          </p:nvSpPr>
          <p:spPr>
            <a:xfrm>
              <a:off x="888676" y="2423945"/>
              <a:ext cx="3291205" cy="1137920"/>
            </a:xfrm>
            <a:prstGeom prst="rect">
              <a:avLst/>
            </a:prstGeom>
          </p:spPr>
          <p:txBody>
            <a:bodyPr wrap="square">
              <a:noAutofit/>
            </a:bodyPr>
            <a:lstStyle/>
            <a:p>
              <a:pPr>
                <a:lnSpc>
                  <a:spcPct val="150000"/>
                </a:lnSpc>
              </a:pPr>
              <a:r>
                <a:rPr lang="en-US" altLang="zh-CN" sz="1600" spc="200" dirty="0">
                  <a:solidFill>
                    <a:schemeClr val="bg1"/>
                  </a:solidFill>
                  <a:latin typeface="+mn-ea"/>
                  <a:cs typeface="+mn-ea"/>
                  <a:sym typeface="+mn-lt"/>
                </a:rPr>
                <a:t>Use sqlx to complete SQL validation during the compilation period and eliminate runtime errors in their infancy.</a:t>
              </a:r>
              <a:endParaRPr lang="en-US" altLang="zh-CN" sz="1600" spc="200" dirty="0">
                <a:solidFill>
                  <a:schemeClr val="bg1"/>
                </a:solidFill>
                <a:latin typeface="+mn-ea"/>
                <a:cs typeface="+mn-ea"/>
                <a:sym typeface="+mn-lt"/>
              </a:endParaRPr>
            </a:p>
          </p:txBody>
        </p:sp>
      </p:grpSp>
      <p:sp>
        <p:nvSpPr>
          <p:cNvPr id="14" name="矩形 13"/>
          <p:cNvSpPr/>
          <p:nvPr/>
        </p:nvSpPr>
        <p:spPr>
          <a:xfrm>
            <a:off x="3808730" y="2306320"/>
            <a:ext cx="7502525" cy="1271270"/>
          </a:xfrm>
          <a:prstGeom prst="rect">
            <a:avLst/>
          </a:prstGeom>
        </p:spPr>
        <p:txBody>
          <a:bodyPr wrap="square">
            <a:spAutoFit/>
          </a:bodyPr>
          <a:lstStyle/>
          <a:p>
            <a:pPr lvl="0">
              <a:lnSpc>
                <a:spcPct val="160000"/>
              </a:lnSpc>
              <a:spcBef>
                <a:spcPts val="600"/>
              </a:spcBef>
            </a:pPr>
            <a:r>
              <a:rPr lang="en-US" altLang="zh-CN" sz="1200" spc="200" dirty="0">
                <a:solidFill>
                  <a:prstClr val="black">
                    <a:lumMod val="75000"/>
                    <a:lumOff val="25000"/>
                  </a:prstClr>
                </a:solidFill>
                <a:latin typeface="微软雅黑" panose="020B0503020204020204" charset="-122"/>
                <a:cs typeface="+mn-ea"/>
              </a:rPr>
              <a:t>The project takes high-performance Rust backend API services as its core and is oriented towards data-intensive scenarios. Its goal is to build a horizontally scalable dashboard and real-time interface foundation in one go.</a:t>
            </a:r>
            <a:endParaRPr lang="en-US" altLang="zh-CN" sz="1200" spc="200" dirty="0">
              <a:solidFill>
                <a:prstClr val="black">
                  <a:lumMod val="75000"/>
                  <a:lumOff val="25000"/>
                </a:prstClr>
              </a:solidFill>
              <a:latin typeface="微软雅黑" panose="020B0503020204020204" charset="-122"/>
              <a:cs typeface="+mn-ea"/>
            </a:endParaRPr>
          </a:p>
        </p:txBody>
      </p:sp>
      <p:sp>
        <p:nvSpPr>
          <p:cNvPr id="15" name="矩形 14"/>
          <p:cNvSpPr/>
          <p:nvPr/>
        </p:nvSpPr>
        <p:spPr>
          <a:xfrm>
            <a:off x="3258820" y="1778000"/>
            <a:ext cx="8532495" cy="528320"/>
          </a:xfrm>
          <a:prstGeom prst="rect">
            <a:avLst/>
          </a:prstGeom>
        </p:spPr>
        <p:txBody>
          <a:bodyPr wrap="square">
            <a:noAutofit/>
            <a:scene3d>
              <a:camera prst="orthographicFront"/>
              <a:lightRig rig="threePt" dir="t"/>
            </a:scene3d>
            <a:sp3d contourW="12700"/>
          </a:bodyPr>
          <a:lstStyle/>
          <a:p>
            <a:pPr algn="l" defTabSz="914400"/>
            <a:r>
              <a:rPr lang="en-US" altLang="zh-CN" sz="2000" spc="200" dirty="0">
                <a:solidFill>
                  <a:prstClr val="black">
                    <a:lumMod val="75000"/>
                    <a:lumOff val="25000"/>
                  </a:prstClr>
                </a:solidFill>
                <a:latin typeface="微软雅黑" panose="020B0503020204020204" charset="-122"/>
                <a:cs typeface="+mn-ea"/>
              </a:rPr>
              <a:t>Positioning: Compile-time security + zero copy +scalable</a:t>
            </a:r>
            <a:endParaRPr lang="en-US" altLang="zh-CN" sz="2000" spc="200" dirty="0">
              <a:solidFill>
                <a:prstClr val="black">
                  <a:lumMod val="75000"/>
                  <a:lumOff val="25000"/>
                </a:prstClr>
              </a:solidFill>
              <a:latin typeface="微软雅黑" panose="020B0503020204020204" charset="-122"/>
              <a:cs typeface="+mn-ea"/>
            </a:endParaRPr>
          </a:p>
          <a:p>
            <a:pPr algn="l" defTabSz="914400"/>
            <a:endParaRPr lang="en-US" altLang="zh-CN" sz="2000" kern="0" dirty="0">
              <a:solidFill>
                <a:schemeClr val="tx1">
                  <a:lumMod val="85000"/>
                  <a:lumOff val="15000"/>
                </a:schemeClr>
              </a:solidFill>
              <a:latin typeface="+mn-ea"/>
              <a:sym typeface="Calibri" panose="020F0502020204030204" pitchFamily="34" charset="0"/>
            </a:endParaRPr>
          </a:p>
        </p:txBody>
      </p:sp>
      <p:sp>
        <p:nvSpPr>
          <p:cNvPr id="3" name="文本框 2"/>
          <p:cNvSpPr txBox="1"/>
          <p:nvPr>
            <p:custDataLst>
              <p:tags r:id="rId10"/>
            </p:custDataLst>
          </p:nvPr>
        </p:nvSpPr>
        <p:spPr>
          <a:xfrm>
            <a:off x="4907280" y="4052570"/>
            <a:ext cx="2738120" cy="398780"/>
          </a:xfrm>
          <a:prstGeom prst="rect">
            <a:avLst/>
          </a:prstGeom>
          <a:noFill/>
        </p:spPr>
        <p:txBody>
          <a:bodyPr wrap="square" rtlCol="0">
            <a:spAutoFit/>
          </a:bodyPr>
          <a:lstStyle/>
          <a:p>
            <a:r>
              <a:rPr lang="en-US" altLang="zh-CN" sz="2000" b="1"/>
              <a:t>Zero-copy performance</a:t>
            </a:r>
            <a:endParaRPr lang="en-US" altLang="zh-CN" sz="2000" b="1"/>
          </a:p>
        </p:txBody>
      </p:sp>
      <p:sp>
        <p:nvSpPr>
          <p:cNvPr id="4" name="文本框 3"/>
          <p:cNvSpPr txBox="1"/>
          <p:nvPr>
            <p:custDataLst>
              <p:tags r:id="rId11"/>
            </p:custDataLst>
          </p:nvPr>
        </p:nvSpPr>
        <p:spPr>
          <a:xfrm>
            <a:off x="4907280" y="4527550"/>
            <a:ext cx="2813685" cy="989965"/>
          </a:xfrm>
          <a:prstGeom prst="rect">
            <a:avLst/>
          </a:prstGeom>
          <a:noFill/>
        </p:spPr>
        <p:txBody>
          <a:bodyPr wrap="square" rtlCol="0">
            <a:noAutofit/>
          </a:bodyPr>
          <a:lstStyle/>
          <a:p>
            <a:r>
              <a:rPr lang="en-US" altLang="zh-CN" sz="1600" kern="0">
                <a:solidFill>
                  <a:prstClr val="black">
                    <a:lumMod val="65000"/>
                    <a:lumOff val="35000"/>
                  </a:prstClr>
                </a:solidFill>
                <a:latin typeface="+mn-ea"/>
                <a:cs typeface="+mn-ea"/>
                <a:sym typeface="+mn-lt"/>
              </a:rPr>
              <a:t>Squeeze out hardware performance through actix-web's zero-copy routing and middleware ecosystem.</a:t>
            </a:r>
            <a:endParaRPr lang="en-US" altLang="zh-CN" sz="1600" kern="0">
              <a:solidFill>
                <a:prstClr val="black">
                  <a:lumMod val="65000"/>
                  <a:lumOff val="35000"/>
                </a:prstClr>
              </a:solidFill>
              <a:latin typeface="+mn-ea"/>
              <a:cs typeface="+mn-ea"/>
              <a:sym typeface="+mn-lt"/>
            </a:endParaRPr>
          </a:p>
          <a:p>
            <a:endParaRPr lang="en-US" altLang="zh-CN" sz="1600" kern="0">
              <a:solidFill>
                <a:prstClr val="black">
                  <a:lumMod val="65000"/>
                  <a:lumOff val="35000"/>
                </a:prstClr>
              </a:solidFill>
              <a:latin typeface="+mn-ea"/>
              <a:cs typeface="+mn-ea"/>
              <a:sym typeface="+mn-lt"/>
            </a:endParaRPr>
          </a:p>
        </p:txBody>
      </p:sp>
      <p:sp>
        <p:nvSpPr>
          <p:cNvPr id="5" name="文本框 4"/>
          <p:cNvSpPr txBox="1"/>
          <p:nvPr>
            <p:custDataLst>
              <p:tags r:id="rId12"/>
            </p:custDataLst>
          </p:nvPr>
        </p:nvSpPr>
        <p:spPr>
          <a:xfrm>
            <a:off x="8483600" y="3894455"/>
            <a:ext cx="2654300" cy="398780"/>
          </a:xfrm>
          <a:prstGeom prst="rect">
            <a:avLst/>
          </a:prstGeom>
          <a:noFill/>
        </p:spPr>
        <p:txBody>
          <a:bodyPr wrap="square" rtlCol="0">
            <a:spAutoFit/>
          </a:bodyPr>
          <a:lstStyle/>
          <a:p>
            <a:r>
              <a:rPr lang="en-US" altLang="zh-CN" sz="2000" b="1"/>
              <a:t>Scalable architecture</a:t>
            </a:r>
            <a:endParaRPr lang="en-US" altLang="zh-CN" sz="2000" b="1"/>
          </a:p>
        </p:txBody>
      </p:sp>
      <p:sp>
        <p:nvSpPr>
          <p:cNvPr id="6" name="文本框 5"/>
          <p:cNvSpPr txBox="1"/>
          <p:nvPr>
            <p:custDataLst>
              <p:tags r:id="rId13"/>
            </p:custDataLst>
          </p:nvPr>
        </p:nvSpPr>
        <p:spPr>
          <a:xfrm>
            <a:off x="8235315" y="4486275"/>
            <a:ext cx="2857500" cy="1499870"/>
          </a:xfrm>
          <a:prstGeom prst="rect">
            <a:avLst/>
          </a:prstGeom>
          <a:noFill/>
        </p:spPr>
        <p:txBody>
          <a:bodyPr wrap="square" rtlCol="0">
            <a:noAutofit/>
          </a:bodyPr>
          <a:lstStyle/>
          <a:p>
            <a:r>
              <a:rPr lang="en-US" altLang="zh-CN" sz="1600">
                <a:gradFill>
                  <a:gsLst>
                    <a:gs pos="50000">
                      <a:schemeClr val="tx1"/>
                    </a:gs>
                    <a:gs pos="0">
                      <a:schemeClr val="tx1">
                        <a:lumMod val="25000"/>
                        <a:lumOff val="75000"/>
                      </a:schemeClr>
                    </a:gs>
                    <a:gs pos="100000">
                      <a:schemeClr val="tx1">
                        <a:lumMod val="85000"/>
                      </a:schemeClr>
                    </a:gs>
                  </a:gsLst>
                  <a:lin ang="5400000" scaled="1"/>
                </a:gradFill>
                <a:latin typeface="+mn-ea"/>
                <a:cs typeface="+mn-ea"/>
              </a:rPr>
              <a:t>It adopts a three-tier architecture, with each tier defining interfaces through traits to achieve complete decoupling.</a:t>
            </a:r>
            <a:endParaRPr lang="en-US" altLang="zh-CN" sz="1600">
              <a:gradFill>
                <a:gsLst>
                  <a:gs pos="50000">
                    <a:schemeClr val="tx1"/>
                  </a:gs>
                  <a:gs pos="0">
                    <a:schemeClr val="tx1">
                      <a:lumMod val="25000"/>
                      <a:lumOff val="75000"/>
                    </a:schemeClr>
                  </a:gs>
                  <a:gs pos="100000">
                    <a:schemeClr val="tx1">
                      <a:lumMod val="85000"/>
                    </a:schemeClr>
                  </a:gs>
                </a:gsLst>
                <a:lin ang="5400000" scaled="1"/>
              </a:gradFill>
              <a:latin typeface="+mn-ea"/>
              <a:cs typeface="+mn-ea"/>
            </a:endParaRPr>
          </a:p>
          <a:p>
            <a:endParaRPr lang="en-US" altLang="zh-CN" sz="1600">
              <a:gradFill>
                <a:gsLst>
                  <a:gs pos="50000">
                    <a:schemeClr val="tx1"/>
                  </a:gs>
                  <a:gs pos="0">
                    <a:schemeClr val="tx1">
                      <a:lumMod val="25000"/>
                      <a:lumOff val="75000"/>
                    </a:schemeClr>
                  </a:gs>
                  <a:gs pos="100000">
                    <a:schemeClr val="tx1">
                      <a:lumMod val="85000"/>
                    </a:schemeClr>
                  </a:gs>
                </a:gsLst>
                <a:lin ang="5400000" scaled="1"/>
              </a:gradFill>
              <a:latin typeface="+mn-ea"/>
              <a:cs typeface="+mn-ea"/>
            </a:endParaRPr>
          </a:p>
          <a:p>
            <a:endParaRPr lang="en-US" altLang="zh-CN" sz="1600">
              <a:gradFill>
                <a:gsLst>
                  <a:gs pos="50000">
                    <a:schemeClr val="tx1"/>
                  </a:gs>
                  <a:gs pos="0">
                    <a:schemeClr val="tx1">
                      <a:lumMod val="25000"/>
                      <a:lumOff val="75000"/>
                    </a:schemeClr>
                  </a:gs>
                  <a:gs pos="100000">
                    <a:schemeClr val="tx1">
                      <a:lumMod val="85000"/>
                    </a:schemeClr>
                  </a:gs>
                </a:gsLst>
                <a:lin ang="5400000" scaled="1"/>
              </a:gradFill>
              <a:latin typeface="+mn-ea"/>
              <a:cs typeface="+mn-ea"/>
            </a:endParaRPr>
          </a:p>
        </p:txBody>
      </p:sp>
      <p:sp>
        <p:nvSpPr>
          <p:cNvPr id="16" name="矩形 15"/>
          <p:cNvSpPr/>
          <p:nvPr/>
        </p:nvSpPr>
        <p:spPr>
          <a:xfrm>
            <a:off x="1635125" y="198755"/>
            <a:ext cx="6936740" cy="601980"/>
          </a:xfrm>
          <a:prstGeom prst="rect">
            <a:avLst/>
          </a:prstGeom>
          <a:noFill/>
        </p:spPr>
        <p:txBody>
          <a:bodyPr wrap="square" rtlCol="0">
            <a:noAutofit/>
            <a:scene3d>
              <a:camera prst="orthographicFront"/>
              <a:lightRig rig="threePt" dir="t"/>
            </a:scene3d>
            <a:sp3d extrusionH="57150">
              <a:bevelT w="38100" h="38100" prst="convex"/>
            </a:sp3d>
          </a:bodyPr>
          <a:lstStyle/>
          <a:p>
            <a:pPr marL="457200" indent="-457200" algn="dist">
              <a:buFont typeface="Wingdings" panose="05000000000000000000" pitchFamily="2" charset="2"/>
              <a:buChar char="p"/>
            </a:pPr>
            <a:r>
              <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rPr>
              <a:t> Core features of the project</a:t>
            </a:r>
            <a:endPar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a:p>
            <a:pPr marL="457200" indent="-457200" algn="dist">
              <a:buFont typeface="Wingdings" panose="05000000000000000000" pitchFamily="2" charset="2"/>
              <a:buChar char="p"/>
            </a:pPr>
            <a:endPar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a:p>
            <a:pPr marL="457200" indent="-457200" algn="dist">
              <a:buFont typeface="Wingdings" panose="05000000000000000000" pitchFamily="2" charset="2"/>
              <a:buChar char="p"/>
            </a:pPr>
            <a:endPar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71675" y="1452880"/>
            <a:ext cx="8849360" cy="829945"/>
          </a:xfrm>
          <a:prstGeom prst="rect">
            <a:avLst/>
          </a:prstGeom>
          <a:noFill/>
        </p:spPr>
        <p:txBody>
          <a:bodyPr wrap="square" rtlCol="0">
            <a:spAutoFit/>
          </a:bodyPr>
          <a:lstStyle/>
          <a:p>
            <a:r>
              <a:rPr lang="en-US" altLang="zh-CN" sz="4800">
                <a:solidFill>
                  <a:schemeClr val="accent2">
                    <a:lumMod val="20000"/>
                    <a:lumOff val="80000"/>
                  </a:schemeClr>
                </a:solidFill>
              </a:rPr>
              <a:t>API Development Engineering A</a:t>
            </a:r>
            <a:endParaRPr lang="en-US" altLang="zh-CN" sz="4800">
              <a:solidFill>
                <a:schemeClr val="accent2">
                  <a:lumMod val="20000"/>
                  <a:lumOff val="80000"/>
                </a:schemeClr>
              </a:solidFill>
            </a:endParaRPr>
          </a:p>
        </p:txBody>
      </p:sp>
      <p:sp>
        <p:nvSpPr>
          <p:cNvPr id="3" name="文本框 2"/>
          <p:cNvSpPr txBox="1"/>
          <p:nvPr/>
        </p:nvSpPr>
        <p:spPr>
          <a:xfrm>
            <a:off x="4343400" y="3401695"/>
            <a:ext cx="3028315" cy="521970"/>
          </a:xfrm>
          <a:prstGeom prst="rect">
            <a:avLst/>
          </a:prstGeom>
          <a:noFill/>
        </p:spPr>
        <p:txBody>
          <a:bodyPr wrap="square" rtlCol="0">
            <a:spAutoFit/>
          </a:bodyPr>
          <a:lstStyle/>
          <a:p>
            <a:r>
              <a:rPr lang="en-US" altLang="zh-CN" sz="2800">
                <a:solidFill>
                  <a:schemeClr val="accent2">
                    <a:lumMod val="20000"/>
                    <a:lumOff val="80000"/>
                  </a:schemeClr>
                </a:solidFill>
                <a:sym typeface="+mn-ea"/>
              </a:rPr>
              <a:t>Presenter: Gu Shiyu</a:t>
            </a:r>
            <a:endParaRPr lang="en-US" altLang="zh-CN" sz="2800">
              <a:solidFill>
                <a:schemeClr val="accent2">
                  <a:lumMod val="20000"/>
                  <a:lumOff val="80000"/>
                </a:schemeClr>
              </a:solidFill>
              <a:sym typeface="+mn-ea"/>
            </a:endParaRPr>
          </a:p>
        </p:txBody>
      </p:sp>
      <p:sp>
        <p:nvSpPr>
          <p:cNvPr id="4" name="文本框 3"/>
          <p:cNvSpPr txBox="1"/>
          <p:nvPr/>
        </p:nvSpPr>
        <p:spPr>
          <a:xfrm>
            <a:off x="4425315" y="2885440"/>
            <a:ext cx="4480560" cy="398780"/>
          </a:xfrm>
          <a:prstGeom prst="rect">
            <a:avLst/>
          </a:prstGeom>
          <a:noFill/>
        </p:spPr>
        <p:txBody>
          <a:bodyPr wrap="square" rtlCol="0">
            <a:spAutoFit/>
          </a:bodyPr>
          <a:lstStyle/>
          <a:p>
            <a:r>
              <a:rPr lang="en-US" altLang="zh-CN" sz="2000">
                <a:solidFill>
                  <a:schemeClr val="accent2">
                    <a:lumMod val="20000"/>
                    <a:lumOff val="80000"/>
                  </a:schemeClr>
                </a:solidFill>
              </a:rPr>
              <a:t>Emphasizing basic skills</a:t>
            </a:r>
            <a:endParaRPr lang="en-US" altLang="zh-CN" sz="2000">
              <a:solidFill>
                <a:schemeClr val="accent2">
                  <a:lumMod val="20000"/>
                  <a:lumOff val="80000"/>
                </a:schemeClr>
              </a:solidFill>
            </a:endParaRPr>
          </a:p>
        </p:txBody>
      </p:sp>
      <p:sp>
        <p:nvSpPr>
          <p:cNvPr id="6" name="文本框 5"/>
          <p:cNvSpPr txBox="1"/>
          <p:nvPr/>
        </p:nvSpPr>
        <p:spPr>
          <a:xfrm>
            <a:off x="3856355" y="4284980"/>
            <a:ext cx="6106160" cy="368300"/>
          </a:xfrm>
          <a:prstGeom prst="rect">
            <a:avLst/>
          </a:prstGeom>
          <a:noFill/>
        </p:spPr>
        <p:txBody>
          <a:bodyPr wrap="square" rtlCol="0">
            <a:spAutoFit/>
          </a:bodyPr>
          <a:lstStyle/>
          <a:p>
            <a:r>
              <a:rPr lang="en-US" altLang="zh-CN">
                <a:solidFill>
                  <a:schemeClr val="accent2">
                    <a:lumMod val="20000"/>
                    <a:lumOff val="80000"/>
                  </a:schemeClr>
                </a:solidFill>
              </a:rPr>
              <a:t>Realize the basic capabilities of the Web server</a:t>
            </a:r>
            <a:endParaRPr lang="en-US" altLang="zh-CN">
              <a:solidFill>
                <a:schemeClr val="accent2">
                  <a:lumMod val="20000"/>
                  <a:lumOff val="80000"/>
                </a:schemeClr>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14575" y="3562985"/>
            <a:ext cx="7562850" cy="162560"/>
          </a:xfrm>
          <a:prstGeom prst="rect">
            <a:avLst/>
          </a:prstGeom>
          <a:noFill/>
        </p:spPr>
        <p:txBody>
          <a:bodyPr wrap="square">
            <a:noAutofit/>
            <a:scene3d>
              <a:camera prst="orthographicFront"/>
              <a:lightRig rig="threePt" dir="t"/>
            </a:scene3d>
            <a:sp3d contourW="12700"/>
          </a:bodyPr>
          <a:lstStyle>
            <a:defPPr>
              <a:defRPr lang="zh-CN"/>
            </a:defPPr>
            <a:lvl1pPr marL="342900" indent="-342900" algn="dist" defTabSz="457200" fontAlgn="auto">
              <a:spcBef>
                <a:spcPts val="0"/>
              </a:spcBef>
              <a:spcAft>
                <a:spcPts val="0"/>
              </a:spcAft>
              <a:buFont typeface="Wingdings" panose="05000000000000000000" pitchFamily="2" charset="2"/>
              <a:buChar char="n"/>
              <a:defRPr sz="2000">
                <a:solidFill>
                  <a:schemeClr val="tx1">
                    <a:lumMod val="85000"/>
                    <a:lumOff val="15000"/>
                  </a:schemeClr>
                </a:solidFill>
                <a:latin typeface="Calibri" panose="020F0502020204030204" pitchFamily="34" charset="0"/>
                <a:ea typeface="微软雅黑" panose="020B0503020204020204" charset="-122"/>
              </a:defRPr>
            </a:lvl1pPr>
            <a:lvl2pPr defTabSz="457200"/>
            <a:lvl3pPr defTabSz="457200"/>
            <a:lvl4pPr defTabSz="457200"/>
            <a:lvl5pPr defTabSz="457200"/>
            <a:lvl6pPr defTabSz="457200"/>
            <a:lvl7pPr defTabSz="457200"/>
            <a:lvl8pPr defTabSz="457200"/>
            <a:lvl9pPr defTabSz="457200"/>
          </a:lstStyle>
          <a:p>
            <a:pPr marL="0" indent="0" algn="ctr">
              <a:lnSpc>
                <a:spcPct val="120000"/>
              </a:lnSpc>
              <a:buNone/>
            </a:pPr>
            <a:endParaRPr lang="en-US" altLang="zh-CN" sz="3200" spc="300" dirty="0">
              <a:solidFill>
                <a:schemeClr val="bg1"/>
              </a:solidFill>
              <a:latin typeface="汉仪雅酷黑 55W" panose="020B0504020202020204" pitchFamily="34" charset="-122"/>
              <a:ea typeface="汉仪雅酷黑 55W" panose="020B0504020202020204" pitchFamily="34" charset="-122"/>
              <a:sym typeface="Calibri" panose="020F0502020204030204" pitchFamily="34" charset="0"/>
            </a:endParaRPr>
          </a:p>
        </p:txBody>
      </p:sp>
      <p:pic>
        <p:nvPicPr>
          <p:cNvPr id="16" name="Image 1" descr="https://kimi-img.moonshot.cn/pub/slides/slides_tmpl/image/25-09-04-11:32:02-d2sggcm1bb2p4onbok00.png"/>
          <p:cNvPicPr>
            <a:picLocks noChangeAspect="1"/>
          </p:cNvPicPr>
          <p:nvPr>
            <p:custDataLst>
              <p:tags r:id="rId1"/>
            </p:custDataLst>
          </p:nvPr>
        </p:nvPicPr>
        <p:blipFill>
          <a:blip r:embed="rId2"/>
          <a:stretch>
            <a:fillRect/>
          </a:stretch>
        </p:blipFill>
        <p:spPr>
          <a:xfrm>
            <a:off x="1236568" y="1816415"/>
            <a:ext cx="723900" cy="1511962"/>
          </a:xfrm>
          <a:prstGeom prst="rect">
            <a:avLst/>
          </a:prstGeom>
        </p:spPr>
      </p:pic>
      <p:pic>
        <p:nvPicPr>
          <p:cNvPr id="9" name="Image 1" descr="https://kimi-img.moonshot.cn/pub/slides/slides_tmpl/image/25-09-04-11:32:02-d2sggcm1bb2p4onbok00.png"/>
          <p:cNvPicPr>
            <a:picLocks noChangeAspect="1"/>
          </p:cNvPicPr>
          <p:nvPr>
            <p:custDataLst>
              <p:tags r:id="rId3"/>
            </p:custDataLst>
          </p:nvPr>
        </p:nvPicPr>
        <p:blipFill>
          <a:blip r:embed="rId2"/>
          <a:stretch>
            <a:fillRect/>
          </a:stretch>
        </p:blipFill>
        <p:spPr>
          <a:xfrm>
            <a:off x="4313778" y="1805620"/>
            <a:ext cx="723900" cy="1511962"/>
          </a:xfrm>
          <a:prstGeom prst="rect">
            <a:avLst/>
          </a:prstGeom>
        </p:spPr>
      </p:pic>
      <p:pic>
        <p:nvPicPr>
          <p:cNvPr id="10" name="Image 1" descr="https://kimi-img.moonshot.cn/pub/slides/slides_tmpl/image/25-09-04-11:32:02-d2sggcm1bb2p4onbok00.png"/>
          <p:cNvPicPr>
            <a:picLocks noChangeAspect="1"/>
          </p:cNvPicPr>
          <p:nvPr>
            <p:custDataLst>
              <p:tags r:id="rId4"/>
            </p:custDataLst>
          </p:nvPr>
        </p:nvPicPr>
        <p:blipFill>
          <a:blip r:embed="rId2"/>
          <a:stretch>
            <a:fillRect/>
          </a:stretch>
        </p:blipFill>
        <p:spPr>
          <a:xfrm>
            <a:off x="7978363" y="1805620"/>
            <a:ext cx="723900" cy="1511962"/>
          </a:xfrm>
          <a:prstGeom prst="rect">
            <a:avLst/>
          </a:prstGeom>
        </p:spPr>
      </p:pic>
      <p:pic>
        <p:nvPicPr>
          <p:cNvPr id="11" name="Image 1" descr="https://kimi-img.moonshot.cn/pub/slides/slides_tmpl/image/25-09-04-11:32:02-d2sggcm1bb2p4onbok00.png"/>
          <p:cNvPicPr>
            <a:picLocks noChangeAspect="1"/>
          </p:cNvPicPr>
          <p:nvPr>
            <p:custDataLst>
              <p:tags r:id="rId5"/>
            </p:custDataLst>
          </p:nvPr>
        </p:nvPicPr>
        <p:blipFill>
          <a:blip r:embed="rId2"/>
          <a:stretch>
            <a:fillRect/>
          </a:stretch>
        </p:blipFill>
        <p:spPr>
          <a:xfrm>
            <a:off x="1236568" y="3927790"/>
            <a:ext cx="723900" cy="1511962"/>
          </a:xfrm>
          <a:prstGeom prst="rect">
            <a:avLst/>
          </a:prstGeom>
        </p:spPr>
      </p:pic>
      <p:pic>
        <p:nvPicPr>
          <p:cNvPr id="12" name="Image 1" descr="https://kimi-img.moonshot.cn/pub/slides/slides_tmpl/image/25-09-04-11:32:02-d2sggcm1bb2p4onbok00.png"/>
          <p:cNvPicPr>
            <a:picLocks noChangeAspect="1"/>
          </p:cNvPicPr>
          <p:nvPr>
            <p:custDataLst>
              <p:tags r:id="rId6"/>
            </p:custDataLst>
          </p:nvPr>
        </p:nvPicPr>
        <p:blipFill>
          <a:blip r:embed="rId2"/>
          <a:stretch>
            <a:fillRect/>
          </a:stretch>
        </p:blipFill>
        <p:spPr>
          <a:xfrm>
            <a:off x="4313778" y="3927790"/>
            <a:ext cx="723900" cy="1511962"/>
          </a:xfrm>
          <a:prstGeom prst="rect">
            <a:avLst/>
          </a:prstGeom>
        </p:spPr>
      </p:pic>
      <p:sp>
        <p:nvSpPr>
          <p:cNvPr id="26" name="Text 16"/>
          <p:cNvSpPr/>
          <p:nvPr>
            <p:custDataLst>
              <p:tags r:id="rId7"/>
            </p:custDataLst>
          </p:nvPr>
        </p:nvSpPr>
        <p:spPr>
          <a:xfrm>
            <a:off x="1721923" y="2035725"/>
            <a:ext cx="541714" cy="460126"/>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01</a:t>
            </a:r>
            <a:endParaRPr lang="en-US" sz="1600" dirty="0"/>
          </a:p>
        </p:txBody>
      </p:sp>
      <p:sp>
        <p:nvSpPr>
          <p:cNvPr id="21" name="Text 16"/>
          <p:cNvSpPr/>
          <p:nvPr>
            <p:custDataLst>
              <p:tags r:id="rId8"/>
            </p:custDataLst>
          </p:nvPr>
        </p:nvSpPr>
        <p:spPr>
          <a:xfrm>
            <a:off x="4849933" y="2005245"/>
            <a:ext cx="541714" cy="460126"/>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02</a:t>
            </a:r>
            <a:endParaRPr lang="en-US" sz="1600" dirty="0"/>
          </a:p>
        </p:txBody>
      </p:sp>
      <p:sp>
        <p:nvSpPr>
          <p:cNvPr id="22" name="Text 16"/>
          <p:cNvSpPr/>
          <p:nvPr>
            <p:custDataLst>
              <p:tags r:id="rId9"/>
            </p:custDataLst>
          </p:nvPr>
        </p:nvSpPr>
        <p:spPr>
          <a:xfrm>
            <a:off x="8473243" y="2046520"/>
            <a:ext cx="541714" cy="460126"/>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03</a:t>
            </a:r>
            <a:endParaRPr lang="en-US" sz="1600" dirty="0"/>
          </a:p>
        </p:txBody>
      </p:sp>
      <p:sp>
        <p:nvSpPr>
          <p:cNvPr id="23" name="Text 16"/>
          <p:cNvSpPr/>
          <p:nvPr>
            <p:custDataLst>
              <p:tags r:id="rId10"/>
            </p:custDataLst>
          </p:nvPr>
        </p:nvSpPr>
        <p:spPr>
          <a:xfrm>
            <a:off x="4850130" y="4154170"/>
            <a:ext cx="733425" cy="460375"/>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05</a:t>
            </a:r>
            <a:endParaRPr lang="en-US" sz="1600" dirty="0"/>
          </a:p>
        </p:txBody>
      </p:sp>
      <p:sp>
        <p:nvSpPr>
          <p:cNvPr id="28" name="Text 16"/>
          <p:cNvSpPr/>
          <p:nvPr>
            <p:custDataLst>
              <p:tags r:id="rId11"/>
            </p:custDataLst>
          </p:nvPr>
        </p:nvSpPr>
        <p:spPr>
          <a:xfrm>
            <a:off x="1721923" y="4154085"/>
            <a:ext cx="541714" cy="460126"/>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04</a:t>
            </a:r>
            <a:endParaRPr lang="en-US" sz="1600" dirty="0"/>
          </a:p>
        </p:txBody>
      </p:sp>
      <p:sp>
        <p:nvSpPr>
          <p:cNvPr id="29" name="Text 14"/>
          <p:cNvSpPr/>
          <p:nvPr/>
        </p:nvSpPr>
        <p:spPr>
          <a:xfrm>
            <a:off x="1632585" y="1047115"/>
            <a:ext cx="2955925" cy="988695"/>
          </a:xfrm>
          <a:prstGeom prst="rect">
            <a:avLst/>
          </a:prstGeom>
          <a:noFill/>
        </p:spPr>
        <p:txBody>
          <a:bodyPr wrap="square" lIns="0" tIns="0" rIns="0" bIns="0" rtlCol="0" anchor="t">
            <a:noAutofit/>
          </a:bodyPr>
          <a:lstStyle/>
          <a:p>
            <a:pPr algn="ctr">
              <a:lnSpc>
                <a:spcPct val="100000"/>
              </a:lnSpc>
            </a:pPr>
            <a:r>
              <a:rPr lang="en-US" sz="4800" dirty="0">
                <a:solidFill>
                  <a:srgbClr val="517BDA"/>
                </a:solidFill>
                <a:latin typeface="MiSans" pitchFamily="34" charset="-122"/>
                <a:ea typeface="MiSans" pitchFamily="34" charset="-122"/>
                <a:cs typeface="MiSans" pitchFamily="34" charset="-120"/>
              </a:rPr>
              <a:t>Contents</a:t>
            </a:r>
            <a:endParaRPr lang="en-US" sz="4800" dirty="0">
              <a:solidFill>
                <a:srgbClr val="517BDA"/>
              </a:solidFill>
              <a:latin typeface="MiSans" pitchFamily="34" charset="-122"/>
              <a:ea typeface="MiSans" pitchFamily="34" charset="-122"/>
              <a:cs typeface="MiSans" pitchFamily="34" charset="-120"/>
            </a:endParaRPr>
          </a:p>
        </p:txBody>
      </p:sp>
      <p:pic>
        <p:nvPicPr>
          <p:cNvPr id="30" name="Image 7" descr="https://kimi-img.moonshot.cn/pub/slides/slides_tmpl/image/25-09-04-11:32:02-d2sggcm1bb2p4onbojug.png"/>
          <p:cNvPicPr>
            <a:picLocks noChangeAspect="1"/>
          </p:cNvPicPr>
          <p:nvPr/>
        </p:nvPicPr>
        <p:blipFill>
          <a:blip r:embed="rId12"/>
          <a:stretch>
            <a:fillRect/>
          </a:stretch>
        </p:blipFill>
        <p:spPr>
          <a:xfrm>
            <a:off x="4389099" y="890923"/>
            <a:ext cx="355600" cy="304800"/>
          </a:xfrm>
          <a:prstGeom prst="rect">
            <a:avLst/>
          </a:prstGeom>
        </p:spPr>
      </p:pic>
      <p:sp>
        <p:nvSpPr>
          <p:cNvPr id="32" name="文本框 31"/>
          <p:cNvSpPr txBox="1"/>
          <p:nvPr>
            <p:custDataLst>
              <p:tags r:id="rId13"/>
            </p:custDataLst>
          </p:nvPr>
        </p:nvSpPr>
        <p:spPr>
          <a:xfrm>
            <a:off x="1722120" y="2670810"/>
            <a:ext cx="3315335" cy="1054735"/>
          </a:xfrm>
          <a:prstGeom prst="rect">
            <a:avLst/>
          </a:prstGeom>
        </p:spPr>
        <p:txBody>
          <a:bodyPr wrap="square">
            <a:noAutofit/>
          </a:bodyPr>
          <a:lstStyle/>
          <a:p>
            <a:pPr marL="0" indent="0">
              <a:lnSpc>
                <a:spcPts val="1200"/>
              </a:lnSpc>
              <a:spcBef>
                <a:spcPts val="1200"/>
              </a:spcBef>
              <a:spcAft>
                <a:spcPts val="600"/>
              </a:spcAft>
            </a:pPr>
            <a:r>
              <a:rPr lang="en-US" altLang="zh-CN" sz="2000" b="1" dirty="0">
                <a:solidFill>
                  <a:srgbClr val="F9FAFB"/>
                </a:solidFill>
                <a:latin typeface="quote-cjk-patch"/>
                <a:ea typeface="quote-cjk-patch"/>
              </a:rPr>
              <a:t>Development Process</a:t>
            </a:r>
            <a:endParaRPr lang="en-US" altLang="zh-CN" sz="2000" b="1" dirty="0">
              <a:solidFill>
                <a:srgbClr val="F9FAFB"/>
              </a:solidFill>
              <a:latin typeface="quote-cjk-patch"/>
              <a:ea typeface="quote-cjk-patch"/>
            </a:endParaRPr>
          </a:p>
          <a:p>
            <a:pPr marL="0" indent="0">
              <a:lnSpc>
                <a:spcPts val="1200"/>
              </a:lnSpc>
              <a:spcBef>
                <a:spcPts val="1200"/>
              </a:spcBef>
              <a:spcAft>
                <a:spcPts val="600"/>
              </a:spcAft>
            </a:pPr>
            <a:r>
              <a:rPr lang="en-US" altLang="zh-CN" sz="2000" b="1" dirty="0">
                <a:solidFill>
                  <a:srgbClr val="F9FAFB"/>
                </a:solidFill>
                <a:latin typeface="quote-cjk-patch"/>
                <a:ea typeface="quote-cjk-patch"/>
              </a:rPr>
              <a:t>&amp; Core Achievement</a:t>
            </a:r>
            <a:endParaRPr lang="en-US" altLang="zh-CN" sz="2000" b="1" dirty="0">
              <a:solidFill>
                <a:srgbClr val="F9FAFB"/>
              </a:solidFill>
              <a:latin typeface="quote-cjk-patch"/>
              <a:ea typeface="quote-cjk-patch"/>
            </a:endParaRPr>
          </a:p>
        </p:txBody>
      </p:sp>
      <p:sp>
        <p:nvSpPr>
          <p:cNvPr id="33" name="文本框 32"/>
          <p:cNvSpPr txBox="1"/>
          <p:nvPr>
            <p:custDataLst>
              <p:tags r:id="rId14"/>
            </p:custDataLst>
          </p:nvPr>
        </p:nvSpPr>
        <p:spPr>
          <a:xfrm>
            <a:off x="4850130" y="2626995"/>
            <a:ext cx="3199130" cy="1094740"/>
          </a:xfrm>
          <a:prstGeom prst="rect">
            <a:avLst/>
          </a:prstGeom>
        </p:spPr>
        <p:txBody>
          <a:bodyPr wrap="square">
            <a:noAutofit/>
          </a:bodyPr>
          <a:lstStyle/>
          <a:p>
            <a:pPr marL="0" indent="0">
              <a:lnSpc>
                <a:spcPts val="1200"/>
              </a:lnSpc>
              <a:spcBef>
                <a:spcPts val="1200"/>
              </a:spcBef>
              <a:spcAft>
                <a:spcPts val="600"/>
              </a:spcAft>
            </a:pPr>
            <a:r>
              <a:rPr lang="en-US" altLang="zh-CN" sz="2000" b="1" dirty="0">
                <a:solidFill>
                  <a:srgbClr val="F9FAFB"/>
                </a:solidFill>
                <a:latin typeface="quote-cjk-patch"/>
                <a:ea typeface="quote-cjk-patch"/>
              </a:rPr>
              <a:t>Technical </a:t>
            </a:r>
            <a:r>
              <a:rPr lang="en-US" altLang="zh-CN" sz="2000" b="1" dirty="0" err="1">
                <a:solidFill>
                  <a:srgbClr val="F9FAFB"/>
                </a:solidFill>
                <a:latin typeface="quote-cjk-patch"/>
                <a:ea typeface="quote-cjk-patch"/>
              </a:rPr>
              <a:t>lssues</a:t>
            </a:r>
            <a:r>
              <a:rPr lang="en-US" altLang="zh-CN" sz="2000" b="1" dirty="0">
                <a:solidFill>
                  <a:srgbClr val="F9FAFB"/>
                </a:solidFill>
                <a:latin typeface="quote-cjk-patch"/>
                <a:ea typeface="quote-cjk-patch"/>
              </a:rPr>
              <a:t> &amp; Solutions</a:t>
            </a:r>
            <a:endParaRPr lang="en-US" altLang="zh-CN" sz="2000" b="1" dirty="0">
              <a:solidFill>
                <a:srgbClr val="F9FAFB"/>
              </a:solidFill>
              <a:latin typeface="quote-cjk-patch"/>
              <a:ea typeface="quote-cjk-patch"/>
            </a:endParaRPr>
          </a:p>
        </p:txBody>
      </p:sp>
      <p:sp>
        <p:nvSpPr>
          <p:cNvPr id="34" name="文本框 33"/>
          <p:cNvSpPr txBox="1"/>
          <p:nvPr>
            <p:custDataLst>
              <p:tags r:id="rId15"/>
            </p:custDataLst>
          </p:nvPr>
        </p:nvSpPr>
        <p:spPr>
          <a:xfrm>
            <a:off x="8473440" y="2626995"/>
            <a:ext cx="3015615" cy="1300795"/>
          </a:xfrm>
          <a:prstGeom prst="rect">
            <a:avLst/>
          </a:prstGeom>
        </p:spPr>
        <p:txBody>
          <a:bodyPr wrap="square">
            <a:noAutofit/>
          </a:bodyPr>
          <a:lstStyle/>
          <a:p>
            <a:pPr>
              <a:lnSpc>
                <a:spcPts val="1200"/>
              </a:lnSpc>
              <a:spcBef>
                <a:spcPts val="1200"/>
              </a:spcBef>
              <a:spcAft>
                <a:spcPts val="600"/>
              </a:spcAft>
            </a:pPr>
            <a:r>
              <a:rPr lang="en-US" altLang="zh-CN" sz="2000" b="1" dirty="0">
                <a:solidFill>
                  <a:schemeClr val="bg1"/>
                </a:solidFill>
                <a:latin typeface="quote-cjk-patch"/>
                <a:ea typeface="Adobe Fan Heiti Std B" panose="020B0700000000000000" pitchFamily="34" charset="-128"/>
              </a:rPr>
              <a:t>Environment &amp; Toolchain</a:t>
            </a:r>
            <a:endParaRPr lang="en-US" altLang="zh-CN" sz="2400" b="1" dirty="0">
              <a:solidFill>
                <a:schemeClr val="bg1"/>
              </a:solidFill>
              <a:latin typeface="quote-cjk-patch"/>
              <a:ea typeface="Adobe Fan Heiti Std B" panose="020B0700000000000000" pitchFamily="34" charset="-128"/>
            </a:endParaRPr>
          </a:p>
        </p:txBody>
      </p:sp>
      <p:sp>
        <p:nvSpPr>
          <p:cNvPr id="35" name="文本框 34"/>
          <p:cNvSpPr txBox="1"/>
          <p:nvPr>
            <p:custDataLst>
              <p:tags r:id="rId16"/>
            </p:custDataLst>
          </p:nvPr>
        </p:nvSpPr>
        <p:spPr>
          <a:xfrm>
            <a:off x="1722120" y="4780915"/>
            <a:ext cx="3227070" cy="1014095"/>
          </a:xfrm>
          <a:prstGeom prst="rect">
            <a:avLst/>
          </a:prstGeom>
        </p:spPr>
        <p:txBody>
          <a:bodyPr>
            <a:noAutofit/>
          </a:bodyPr>
          <a:lstStyle/>
          <a:p>
            <a:pPr>
              <a:lnSpc>
                <a:spcPts val="1200"/>
              </a:lnSpc>
              <a:spcBef>
                <a:spcPts val="1200"/>
              </a:spcBef>
              <a:spcAft>
                <a:spcPts val="600"/>
              </a:spcAft>
            </a:pPr>
            <a:r>
              <a:rPr lang="en-US" altLang="zh-CN" sz="2000" b="1" dirty="0">
                <a:solidFill>
                  <a:schemeClr val="bg1"/>
                </a:solidFill>
                <a:latin typeface="quote-cjk-patch"/>
                <a:ea typeface="Adobe Fan Heiti Std B" panose="020B0700000000000000" pitchFamily="34" charset="-128"/>
              </a:rPr>
              <a:t>Test Verification &amp; </a:t>
            </a:r>
            <a:endParaRPr lang="en-US" altLang="zh-CN" sz="2000" b="1" dirty="0">
              <a:solidFill>
                <a:schemeClr val="bg1"/>
              </a:solidFill>
              <a:latin typeface="quote-cjk-patch"/>
              <a:ea typeface="Adobe Fan Heiti Std B" panose="020B0700000000000000" pitchFamily="34" charset="-128"/>
            </a:endParaRPr>
          </a:p>
          <a:p>
            <a:pPr>
              <a:lnSpc>
                <a:spcPts val="1200"/>
              </a:lnSpc>
              <a:spcBef>
                <a:spcPts val="1200"/>
              </a:spcBef>
              <a:spcAft>
                <a:spcPts val="600"/>
              </a:spcAft>
            </a:pPr>
            <a:r>
              <a:rPr lang="en-US" altLang="zh-CN" sz="2000" b="1" dirty="0">
                <a:solidFill>
                  <a:schemeClr val="bg1"/>
                </a:solidFill>
                <a:latin typeface="quote-cjk-patch"/>
                <a:ea typeface="Adobe Fan Heiti Std B" panose="020B0700000000000000" pitchFamily="34" charset="-128"/>
              </a:rPr>
              <a:t>Quality Assurance</a:t>
            </a:r>
            <a:endParaRPr lang="en-US" altLang="zh-CN" sz="2400" b="1" dirty="0">
              <a:solidFill>
                <a:schemeClr val="bg1"/>
              </a:solidFill>
              <a:latin typeface="quote-cjk-patch"/>
              <a:ea typeface="Adobe Fan Heiti Std B" panose="020B0700000000000000" pitchFamily="34" charset="-128"/>
            </a:endParaRPr>
          </a:p>
        </p:txBody>
      </p:sp>
      <p:sp>
        <p:nvSpPr>
          <p:cNvPr id="36" name="文本框 35"/>
          <p:cNvSpPr txBox="1"/>
          <p:nvPr>
            <p:custDataLst>
              <p:tags r:id="rId17"/>
            </p:custDataLst>
          </p:nvPr>
        </p:nvSpPr>
        <p:spPr>
          <a:xfrm>
            <a:off x="4796155" y="4781550"/>
            <a:ext cx="4137660" cy="1401445"/>
          </a:xfrm>
          <a:prstGeom prst="rect">
            <a:avLst/>
          </a:prstGeom>
        </p:spPr>
        <p:txBody>
          <a:bodyPr wrap="square">
            <a:noAutofit/>
          </a:bodyPr>
          <a:lstStyle/>
          <a:p>
            <a:pPr>
              <a:lnSpc>
                <a:spcPts val="1200"/>
              </a:lnSpc>
              <a:spcBef>
                <a:spcPts val="1200"/>
              </a:spcBef>
              <a:spcAft>
                <a:spcPts val="600"/>
              </a:spcAft>
            </a:pPr>
            <a:r>
              <a:rPr lang="en-US" altLang="zh-CN" sz="2000" b="1" dirty="0">
                <a:solidFill>
                  <a:schemeClr val="bg1"/>
                </a:solidFill>
                <a:latin typeface="quote-cjk-patch"/>
              </a:rPr>
              <a:t>Project Architecture </a:t>
            </a:r>
            <a:endParaRPr lang="en-US" altLang="zh-CN" sz="2000" b="1" dirty="0">
              <a:solidFill>
                <a:schemeClr val="bg1"/>
              </a:solidFill>
              <a:latin typeface="quote-cjk-patch"/>
            </a:endParaRPr>
          </a:p>
          <a:p>
            <a:pPr>
              <a:lnSpc>
                <a:spcPts val="1200"/>
              </a:lnSpc>
              <a:spcBef>
                <a:spcPts val="1200"/>
              </a:spcBef>
              <a:spcAft>
                <a:spcPts val="600"/>
              </a:spcAft>
            </a:pPr>
            <a:r>
              <a:rPr lang="en-US" altLang="zh-CN" sz="2000" b="1" dirty="0">
                <a:solidFill>
                  <a:schemeClr val="bg1"/>
                </a:solidFill>
                <a:latin typeface="quote-cjk-patch"/>
              </a:rPr>
              <a:t>&amp; Optimization</a:t>
            </a:r>
            <a:endParaRPr lang="en-US" altLang="zh-CN" sz="2400" b="1" dirty="0">
              <a:solidFill>
                <a:schemeClr val="bg1"/>
              </a:solidFill>
              <a:latin typeface="quote-cjk-patch"/>
              <a:ea typeface="quote-cjk-patch"/>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14574" y="3660095"/>
            <a:ext cx="7562849" cy="903605"/>
          </a:xfrm>
          <a:prstGeom prst="rect">
            <a:avLst/>
          </a:prstGeom>
          <a:noFill/>
        </p:spPr>
        <p:txBody>
          <a:bodyPr wrap="square">
            <a:spAutoFit/>
            <a:scene3d>
              <a:camera prst="orthographicFront"/>
              <a:lightRig rig="threePt" dir="t"/>
            </a:scene3d>
            <a:sp3d contourW="12700"/>
          </a:bodyPr>
          <a:lstStyle>
            <a:defPPr>
              <a:defRPr lang="zh-CN"/>
            </a:defPPr>
            <a:lvl1pPr marL="342900" indent="-342900" algn="dist" defTabSz="457200" fontAlgn="auto">
              <a:spcBef>
                <a:spcPts val="0"/>
              </a:spcBef>
              <a:spcAft>
                <a:spcPts val="0"/>
              </a:spcAft>
              <a:buFont typeface="Wingdings" panose="05000000000000000000" pitchFamily="2" charset="2"/>
              <a:buChar char="n"/>
              <a:defRPr sz="2000">
                <a:solidFill>
                  <a:schemeClr val="tx1">
                    <a:lumMod val="85000"/>
                    <a:lumOff val="15000"/>
                  </a:schemeClr>
                </a:solidFill>
                <a:latin typeface="Calibri" panose="020F0502020204030204" pitchFamily="34" charset="0"/>
                <a:ea typeface="微软雅黑" panose="020B0503020204020204" charset="-122"/>
              </a:defRPr>
            </a:lvl1pPr>
            <a:lvl2pPr defTabSz="457200"/>
            <a:lvl3pPr defTabSz="457200"/>
            <a:lvl4pPr defTabSz="457200"/>
            <a:lvl5pPr defTabSz="457200"/>
            <a:lvl6pPr defTabSz="457200"/>
            <a:lvl7pPr defTabSz="457200"/>
            <a:lvl8pPr defTabSz="457200"/>
            <a:lvl9pPr defTabSz="457200"/>
          </a:lstStyle>
          <a:p>
            <a:pPr marL="0" indent="0" algn="ctr">
              <a:lnSpc>
                <a:spcPct val="120000"/>
              </a:lnSpc>
              <a:buNone/>
            </a:pPr>
            <a:endParaRPr lang="en-US" altLang="zh-CN" sz="4400" spc="300" dirty="0">
              <a:solidFill>
                <a:schemeClr val="bg1"/>
              </a:solidFill>
              <a:latin typeface="汉仪雅酷黑 55W" panose="020B0504020202020204" pitchFamily="34" charset="-122"/>
              <a:ea typeface="汉仪雅酷黑 55W" panose="020B0504020202020204" pitchFamily="34" charset="-122"/>
              <a:sym typeface="Calibri" panose="020F0502020204030204" pitchFamily="34" charset="0"/>
            </a:endParaRPr>
          </a:p>
        </p:txBody>
      </p:sp>
      <p:sp>
        <p:nvSpPr>
          <p:cNvPr id="19" name="Text 15"/>
          <p:cNvSpPr/>
          <p:nvPr/>
        </p:nvSpPr>
        <p:spPr>
          <a:xfrm>
            <a:off x="4831715" y="1244600"/>
            <a:ext cx="228409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01</a:t>
            </a:r>
            <a:endParaRPr lang="en-US" sz="1600" dirty="0"/>
          </a:p>
        </p:txBody>
      </p:sp>
      <p:sp>
        <p:nvSpPr>
          <p:cNvPr id="2" name="文本框 1"/>
          <p:cNvSpPr txBox="1"/>
          <p:nvPr/>
        </p:nvSpPr>
        <p:spPr>
          <a:xfrm>
            <a:off x="2321560" y="3429000"/>
            <a:ext cx="7317740" cy="852170"/>
          </a:xfrm>
          <a:prstGeom prst="rect">
            <a:avLst/>
          </a:prstGeom>
          <a:noFill/>
        </p:spPr>
        <p:txBody>
          <a:bodyPr wrap="square" rtlCol="0" anchor="t">
            <a:noAutofit/>
          </a:bodyPr>
          <a:lstStyle/>
          <a:p>
            <a:pPr algn="ctr"/>
            <a:r>
              <a:rPr lang="en-US" altLang="zh-CN" sz="3600" b="1" dirty="0">
                <a:solidFill>
                  <a:schemeClr val="bg1"/>
                </a:solidFill>
                <a:latin typeface="quote-cjk-patch"/>
              </a:rPr>
              <a:t>Development Process &amp; Core Achievements</a:t>
            </a:r>
            <a:endParaRPr lang="en-US" altLang="zh-CN" sz="3600" b="1" dirty="0">
              <a:solidFill>
                <a:schemeClr val="bg1"/>
              </a:solidFill>
              <a:latin typeface="quote-cjk-patch"/>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
          <p:cNvPicPr>
            <a:picLocks noChangeAspect="1"/>
          </p:cNvPicPr>
          <p:nvPr/>
        </p:nvPicPr>
        <p:blipFill>
          <a:blip r:embed="rId1"/>
          <a:stretch>
            <a:fillRect/>
          </a:stretch>
        </p:blipFill>
        <p:spPr>
          <a:xfrm>
            <a:off x="0" y="0"/>
            <a:ext cx="12346940" cy="6948805"/>
          </a:xfrm>
          <a:prstGeom prst="rect">
            <a:avLst/>
          </a:prstGeom>
        </p:spPr>
      </p:pic>
      <p:pic>
        <p:nvPicPr>
          <p:cNvPr id="2" name="Image 1" descr="https://kimi-img.moonshot.cn/pub/slides/slides_tmpl/image/25-09-04-11:32:10-d2sggem1bb2p4onbokeg.png"/>
          <p:cNvPicPr>
            <a:picLocks noChangeAspect="1"/>
          </p:cNvPicPr>
          <p:nvPr>
            <p:custDataLst>
              <p:tags r:id="rId2"/>
            </p:custDataLst>
          </p:nvPr>
        </p:nvPicPr>
        <p:blipFill>
          <a:blip r:embed="rId3"/>
          <a:stretch>
            <a:fillRect/>
          </a:stretch>
        </p:blipFill>
        <p:spPr>
          <a:xfrm>
            <a:off x="-15810" y="2217961"/>
            <a:ext cx="15315171" cy="829824"/>
          </a:xfrm>
          <a:prstGeom prst="rect">
            <a:avLst/>
          </a:prstGeom>
        </p:spPr>
      </p:pic>
      <p:pic>
        <p:nvPicPr>
          <p:cNvPr id="4" name="Image 2" descr="https://kimi-img.moonshot.cn/pub/slides/slides_tmpl/image/25-09-04-11:32:10-d2sggem1bb2p4onbokf0.png"/>
          <p:cNvPicPr>
            <a:picLocks noChangeAspect="1"/>
          </p:cNvPicPr>
          <p:nvPr>
            <p:custDataLst>
              <p:tags r:id="rId4"/>
            </p:custDataLst>
          </p:nvPr>
        </p:nvPicPr>
        <p:blipFill>
          <a:blip r:embed="rId5"/>
          <a:stretch>
            <a:fillRect/>
          </a:stretch>
        </p:blipFill>
        <p:spPr>
          <a:xfrm>
            <a:off x="3335020" y="2048757"/>
            <a:ext cx="1193800" cy="1193800"/>
          </a:xfrm>
          <a:prstGeom prst="rect">
            <a:avLst/>
          </a:prstGeom>
        </p:spPr>
      </p:pic>
      <p:pic>
        <p:nvPicPr>
          <p:cNvPr id="14" name="Image 4" descr="https://kimi-img.moonshot.cn/pub/slides/slides_tmpl/image/25-09-04-11:32:10-d2sggem1bb2p4onbokf0.png"/>
          <p:cNvPicPr>
            <a:picLocks noChangeAspect="1"/>
          </p:cNvPicPr>
          <p:nvPr>
            <p:custDataLst>
              <p:tags r:id="rId6"/>
            </p:custDataLst>
          </p:nvPr>
        </p:nvPicPr>
        <p:blipFill>
          <a:blip r:embed="rId5"/>
          <a:stretch>
            <a:fillRect/>
          </a:stretch>
        </p:blipFill>
        <p:spPr>
          <a:xfrm>
            <a:off x="9520807" y="2412207"/>
            <a:ext cx="1193800" cy="1193800"/>
          </a:xfrm>
          <a:prstGeom prst="rect">
            <a:avLst/>
          </a:prstGeom>
        </p:spPr>
      </p:pic>
      <p:sp>
        <p:nvSpPr>
          <p:cNvPr id="19" name="Shape 11"/>
          <p:cNvSpPr/>
          <p:nvPr>
            <p:custDataLst>
              <p:tags r:id="rId7"/>
            </p:custDataLst>
          </p:nvPr>
        </p:nvSpPr>
        <p:spPr>
          <a:xfrm>
            <a:off x="3536191" y="2349870"/>
            <a:ext cx="665094" cy="295787"/>
          </a:xfrm>
          <a:prstGeom prst="rect">
            <a:avLst/>
          </a:prstGeom>
          <a:solidFill>
            <a:srgbClr val="000000">
              <a:alpha val="0"/>
            </a:srgbClr>
          </a:solidFill>
        </p:spPr>
        <p:txBody>
          <a:bodyPr/>
          <a:lstStyle/>
          <a:p>
            <a:pPr algn="ctr"/>
            <a:r>
              <a:rPr lang="en-US" altLang="zh-CN" sz="2400" dirty="0">
                <a:solidFill>
                  <a:schemeClr val="bg1"/>
                </a:solidFill>
              </a:rPr>
              <a:t>01</a:t>
            </a:r>
            <a:endParaRPr lang="en-US" altLang="zh-CN" sz="2400" dirty="0">
              <a:solidFill>
                <a:schemeClr val="bg1"/>
              </a:solidFill>
            </a:endParaRPr>
          </a:p>
        </p:txBody>
      </p:sp>
      <p:sp>
        <p:nvSpPr>
          <p:cNvPr id="24" name="Text 16"/>
          <p:cNvSpPr/>
          <p:nvPr>
            <p:custDataLst>
              <p:tags r:id="rId8"/>
            </p:custDataLst>
          </p:nvPr>
        </p:nvSpPr>
        <p:spPr>
          <a:xfrm>
            <a:off x="5824743" y="1987136"/>
            <a:ext cx="665094" cy="295787"/>
          </a:xfrm>
          <a:prstGeom prst="rect">
            <a:avLst/>
          </a:prstGeom>
          <a:noFill/>
        </p:spPr>
        <p:txBody>
          <a:bodyPr wrap="square" lIns="0" tIns="0" rIns="0" bIns="0" rtlCol="0" anchor="t"/>
          <a:lstStyle/>
          <a:p>
            <a:pPr algn="ctr">
              <a:lnSpc>
                <a:spcPct val="110000"/>
              </a:lnSpc>
            </a:pPr>
            <a:endParaRPr lang="en-US" sz="1600" dirty="0">
              <a:solidFill>
                <a:schemeClr val="bg1"/>
              </a:solidFill>
            </a:endParaRPr>
          </a:p>
        </p:txBody>
      </p:sp>
      <p:sp>
        <p:nvSpPr>
          <p:cNvPr id="27" name="Shape 19"/>
          <p:cNvSpPr/>
          <p:nvPr>
            <p:custDataLst>
              <p:tags r:id="rId9"/>
            </p:custDataLst>
          </p:nvPr>
        </p:nvSpPr>
        <p:spPr>
          <a:xfrm>
            <a:off x="9785285" y="2742071"/>
            <a:ext cx="664845" cy="284480"/>
          </a:xfrm>
          <a:prstGeom prst="rect">
            <a:avLst/>
          </a:prstGeom>
          <a:solidFill>
            <a:srgbClr val="000000">
              <a:alpha val="0"/>
            </a:srgbClr>
          </a:solidFill>
        </p:spPr>
        <p:txBody>
          <a:bodyPr/>
          <a:lstStyle/>
          <a:p>
            <a:pPr algn="ctr"/>
            <a:r>
              <a:rPr lang="en-US" altLang="zh-CN" sz="2400" dirty="0">
                <a:solidFill>
                  <a:schemeClr val="bg1"/>
                </a:solidFill>
              </a:rPr>
              <a:t>02</a:t>
            </a:r>
            <a:endParaRPr lang="en-US" altLang="zh-CN" sz="2400" dirty="0">
              <a:solidFill>
                <a:schemeClr val="bg1"/>
              </a:solidFill>
            </a:endParaRPr>
          </a:p>
        </p:txBody>
      </p:sp>
      <p:sp>
        <p:nvSpPr>
          <p:cNvPr id="21" name="Text 13"/>
          <p:cNvSpPr/>
          <p:nvPr>
            <p:custDataLst>
              <p:tags r:id="rId10"/>
            </p:custDataLst>
          </p:nvPr>
        </p:nvSpPr>
        <p:spPr>
          <a:xfrm>
            <a:off x="2159128" y="3184252"/>
            <a:ext cx="3901440" cy="430887"/>
          </a:xfrm>
          <a:prstGeom prst="rect">
            <a:avLst/>
          </a:prstGeom>
          <a:noFill/>
        </p:spPr>
        <p:txBody>
          <a:bodyPr wrap="square" lIns="0" tIns="0" rIns="0" bIns="0" rtlCol="0" anchor="t">
            <a:spAutoFit/>
          </a:bodyPr>
          <a:lstStyle/>
          <a:p>
            <a:pPr>
              <a:lnSpc>
                <a:spcPct val="100000"/>
              </a:lnSpc>
            </a:pPr>
            <a:r>
              <a:rPr lang="en-US" altLang="zh-CN" sz="2800" b="1" dirty="0"/>
              <a:t>Core Functions Delivered</a:t>
            </a:r>
            <a:endParaRPr lang="en-US" altLang="zh-CN" sz="2800" b="1" dirty="0"/>
          </a:p>
        </p:txBody>
      </p:sp>
      <p:pic>
        <p:nvPicPr>
          <p:cNvPr id="18" name="Image 5" descr="https://kimi-img.moonshot.cn/pub/slides/slides_tmpl/image/25-09-04-11:32:02-d2sggcm1bb2p4onbok10.png"/>
          <p:cNvPicPr>
            <a:picLocks noChangeAspect="1"/>
          </p:cNvPicPr>
          <p:nvPr/>
        </p:nvPicPr>
        <p:blipFill>
          <a:blip r:embed="rId11"/>
          <a:stretch>
            <a:fillRect/>
          </a:stretch>
        </p:blipFill>
        <p:spPr>
          <a:xfrm>
            <a:off x="662882" y="392910"/>
            <a:ext cx="1371600" cy="304800"/>
          </a:xfrm>
          <a:prstGeom prst="rect">
            <a:avLst/>
          </a:prstGeom>
        </p:spPr>
      </p:pic>
      <p:sp>
        <p:nvSpPr>
          <p:cNvPr id="9" name="文本框 8"/>
          <p:cNvSpPr txBox="1"/>
          <p:nvPr/>
        </p:nvSpPr>
        <p:spPr>
          <a:xfrm>
            <a:off x="514343" y="910496"/>
            <a:ext cx="5208363" cy="1307465"/>
          </a:xfrm>
          <a:prstGeom prst="rect">
            <a:avLst/>
          </a:prstGeom>
          <a:noFill/>
        </p:spPr>
        <p:txBody>
          <a:bodyPr wrap="square" rtlCol="0">
            <a:noAutofit/>
          </a:bodyPr>
          <a:lstStyle/>
          <a:p>
            <a:r>
              <a:rPr lang="en-US" altLang="zh-CN" sz="3200" b="1" dirty="0"/>
              <a:t>Implementation of Core API Capabilities</a:t>
            </a:r>
            <a:endParaRPr lang="en-US" altLang="zh-CN" sz="3200" b="1" dirty="0">
              <a:solidFill>
                <a:schemeClr val="tx1"/>
              </a:solidFill>
            </a:endParaRPr>
          </a:p>
        </p:txBody>
      </p:sp>
      <p:sp>
        <p:nvSpPr>
          <p:cNvPr id="11" name="文本框 10"/>
          <p:cNvSpPr txBox="1"/>
          <p:nvPr/>
        </p:nvSpPr>
        <p:spPr>
          <a:xfrm>
            <a:off x="274320" y="3949065"/>
            <a:ext cx="3825875" cy="1971052"/>
          </a:xfrm>
          <a:prstGeom prst="rect">
            <a:avLst/>
          </a:prstGeom>
        </p:spPr>
        <p:txBody>
          <a:bodyPr wrap="square">
            <a:spAutoFit/>
          </a:bodyPr>
          <a:lstStyle/>
          <a:p>
            <a:pPr>
              <a:lnSpc>
                <a:spcPts val="900"/>
              </a:lnSpc>
              <a:spcBef>
                <a:spcPct val="0"/>
              </a:spcBef>
              <a:spcAft>
                <a:spcPct val="0"/>
              </a:spcAft>
            </a:pPr>
            <a:endParaRPr lang="en-US" altLang="zh-CN" sz="2000" b="0" i="0"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sz="2000" b="1" dirty="0"/>
              <a:t>RESTful API Achieve</a:t>
            </a:r>
            <a:endParaRPr lang="en-US" altLang="zh-CN" sz="2000" b="1"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a:t>
            </a:r>
            <a:r>
              <a:rPr lang="en-US" altLang="zh-CN" dirty="0"/>
              <a:t>GET /</a:t>
            </a:r>
            <a:r>
              <a:rPr lang="en-US" altLang="zh-CN" dirty="0" err="1"/>
              <a:t>api</a:t>
            </a:r>
            <a:r>
              <a:rPr lang="en-US" altLang="zh-CN" dirty="0"/>
              <a:t>/health</a:t>
            </a:r>
            <a:endParaRPr lang="en-US" altLang="zh-CN" dirty="0"/>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 </a:t>
            </a:r>
            <a:r>
              <a:rPr lang="en-US" altLang="zh-CN" dirty="0">
                <a:solidFill>
                  <a:srgbClr val="000000"/>
                </a:solidFill>
                <a:ea typeface="宋体" panose="02010600030101010101" pitchFamily="2" charset="-122"/>
                <a:cs typeface="+mn-lt"/>
              </a:rPr>
              <a:t>Service Health Check</a:t>
            </a:r>
            <a:endParaRPr lang="en-US" altLang="zh-CN" b="0" i="0" dirty="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a:t>
            </a:r>
            <a:r>
              <a:rPr lang="en-US" altLang="zh-CN" dirty="0"/>
              <a:t>GET /users</a:t>
            </a:r>
            <a:endParaRPr lang="en-US" altLang="zh-CN" dirty="0"/>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a:t>
            </a: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 </a:t>
            </a:r>
            <a:r>
              <a:rPr lang="en-US" altLang="zh-CN" dirty="0">
                <a:solidFill>
                  <a:srgbClr val="000000"/>
                </a:solidFill>
                <a:ea typeface="宋体" panose="02010600030101010101" pitchFamily="2" charset="-122"/>
                <a:cs typeface="+mn-lt"/>
              </a:rPr>
              <a:t>User List Query</a:t>
            </a:r>
            <a:endParaRPr lang="en-US" altLang="zh-CN" b="0" i="0" dirty="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endParaRPr lang="en-US" altLang="zh-CN" b="1" i="0"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a:t>
            </a:r>
            <a:r>
              <a:rPr lang="en-US" altLang="zh-CN" dirty="0"/>
              <a:t>POST /users</a:t>
            </a:r>
            <a:endParaRPr lang="en-US" altLang="zh-CN" b="0" i="0" dirty="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r>
              <a:rPr lang="en-US" altLang="zh-CN" b="0" i="0" dirty="0">
                <a:solidFill>
                  <a:srgbClr val="000000"/>
                </a:solidFill>
                <a:ea typeface="宋体" panose="02010600030101010101" pitchFamily="2" charset="-122"/>
                <a:cs typeface="+mn-lt"/>
              </a:rPr>
              <a:t> </a:t>
            </a: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 </a:t>
            </a:r>
            <a:r>
              <a:rPr lang="en-US" altLang="zh-CN" dirty="0">
                <a:solidFill>
                  <a:srgbClr val="000000"/>
                </a:solidFill>
                <a:ea typeface="宋体" panose="02010600030101010101" pitchFamily="2" charset="-122"/>
                <a:cs typeface="+mn-lt"/>
              </a:rPr>
              <a:t> User creation</a:t>
            </a:r>
            <a:endParaRPr lang="en-US" altLang="zh-CN" b="0" i="0" dirty="0">
              <a:solidFill>
                <a:srgbClr val="000000"/>
              </a:solidFill>
              <a:ea typeface="宋体" panose="02010600030101010101" pitchFamily="2" charset="-122"/>
              <a:cs typeface="+mn-lt"/>
            </a:endParaRPr>
          </a:p>
        </p:txBody>
      </p:sp>
      <p:sp>
        <p:nvSpPr>
          <p:cNvPr id="15" name="文本框 14"/>
          <p:cNvSpPr txBox="1"/>
          <p:nvPr/>
        </p:nvSpPr>
        <p:spPr>
          <a:xfrm>
            <a:off x="4169916" y="3813387"/>
            <a:ext cx="4420870" cy="1988820"/>
          </a:xfrm>
          <a:prstGeom prst="rect">
            <a:avLst/>
          </a:prstGeom>
          <a:noFill/>
        </p:spPr>
        <p:txBody>
          <a:bodyPr wrap="square" rtlCol="0">
            <a:noAutofit/>
          </a:bodyPr>
          <a:lstStyle/>
          <a:p>
            <a:pPr>
              <a:lnSpc>
                <a:spcPct val="130000"/>
              </a:lnSpc>
            </a:pPr>
            <a:r>
              <a:rPr lang="en-US" altLang="zh-CN" sz="2000" b="1" dirty="0">
                <a:ea typeface="宋体" panose="02010600030101010101" pitchFamily="2" charset="-122"/>
                <a:cs typeface="+mn-lt"/>
              </a:rPr>
              <a:t>Middleware Integration</a:t>
            </a:r>
            <a:endParaRPr lang="en-US" altLang="zh-CN" sz="2000" b="1" dirty="0">
              <a:ea typeface="宋体" panose="02010600030101010101" pitchFamily="2" charset="-122"/>
              <a:cs typeface="+mn-lt"/>
            </a:endParaRPr>
          </a:p>
          <a:p>
            <a:pPr>
              <a:lnSpc>
                <a:spcPct val="130000"/>
              </a:lnSpc>
            </a:pPr>
            <a:r>
              <a:rPr lang="en-US" altLang="zh-CN" dirty="0">
                <a:ea typeface="宋体" panose="02010600030101010101" pitchFamily="2" charset="-122"/>
                <a:cs typeface="+mn-lt"/>
              </a:rPr>
              <a:t>• Cross-Origin Request Handling Middleware (</a:t>
            </a:r>
            <a:r>
              <a:rPr lang="en-US" altLang="zh-CN" dirty="0" err="1">
                <a:ea typeface="宋体" panose="02010600030101010101" pitchFamily="2" charset="-122"/>
                <a:cs typeface="+mn-lt"/>
              </a:rPr>
              <a:t>actix-cors</a:t>
            </a:r>
            <a:r>
              <a:rPr lang="en-US" altLang="zh-CN" dirty="0">
                <a:ea typeface="宋体" panose="02010600030101010101" pitchFamily="2" charset="-122"/>
                <a:cs typeface="+mn-lt"/>
              </a:rPr>
              <a:t>) </a:t>
            </a:r>
            <a:endParaRPr lang="en-US" altLang="zh-CN" dirty="0">
              <a:ea typeface="宋体" panose="02010600030101010101" pitchFamily="2" charset="-122"/>
              <a:cs typeface="+mn-lt"/>
            </a:endParaRPr>
          </a:p>
          <a:p>
            <a:pPr>
              <a:lnSpc>
                <a:spcPct val="130000"/>
              </a:lnSpc>
            </a:pPr>
            <a:r>
              <a:rPr lang="en-US" altLang="zh-CN" dirty="0">
                <a:ea typeface="宋体" panose="02010600030101010101" pitchFamily="2" charset="-122"/>
                <a:cs typeface="+mn-lt"/>
              </a:rPr>
              <a:t>	- Supports cross-origin requests in frontend applications</a:t>
            </a:r>
            <a:endParaRPr lang="en-US" altLang="zh-CN" dirty="0">
              <a:ea typeface="宋体" panose="02010600030101010101" pitchFamily="2" charset="-122"/>
              <a:cs typeface="+mn-lt"/>
            </a:endParaRPr>
          </a:p>
          <a:p>
            <a:pPr>
              <a:lnSpc>
                <a:spcPct val="130000"/>
              </a:lnSpc>
            </a:pPr>
            <a:r>
              <a:rPr lang="en-US" altLang="zh-CN" dirty="0">
                <a:ea typeface="宋体" panose="02010600030101010101" pitchFamily="2" charset="-122"/>
                <a:cs typeface="+mn-lt"/>
              </a:rPr>
              <a:t>• Logging Middleware (</a:t>
            </a:r>
            <a:r>
              <a:rPr lang="en-US" altLang="zh-CN" dirty="0" err="1">
                <a:ea typeface="宋体" panose="02010600030101010101" pitchFamily="2" charset="-122"/>
                <a:cs typeface="+mn-lt"/>
              </a:rPr>
              <a:t>env_logger</a:t>
            </a:r>
            <a:r>
              <a:rPr lang="en-US" altLang="zh-CN" dirty="0">
                <a:ea typeface="宋体" panose="02010600030101010101" pitchFamily="2" charset="-122"/>
                <a:cs typeface="+mn-lt"/>
              </a:rPr>
              <a:t>) </a:t>
            </a:r>
            <a:endParaRPr lang="en-US" altLang="zh-CN" dirty="0">
              <a:ea typeface="宋体" panose="02010600030101010101" pitchFamily="2" charset="-122"/>
              <a:cs typeface="+mn-lt"/>
            </a:endParaRPr>
          </a:p>
          <a:p>
            <a:pPr>
              <a:lnSpc>
                <a:spcPct val="130000"/>
              </a:lnSpc>
            </a:pPr>
            <a:r>
              <a:rPr lang="en-US" altLang="zh-CN" dirty="0">
                <a:ea typeface="宋体" panose="02010600030101010101" pitchFamily="2" charset="-122"/>
                <a:cs typeface="+mn-lt"/>
              </a:rPr>
              <a:t>	- Records request chains and status</a:t>
            </a:r>
            <a:endParaRPr lang="en-US" altLang="zh-CN" dirty="0">
              <a:ea typeface="宋体" panose="02010600030101010101" pitchFamily="2" charset="-122"/>
              <a:cs typeface="+mn-lt"/>
            </a:endParaRPr>
          </a:p>
        </p:txBody>
      </p:sp>
      <p:sp>
        <p:nvSpPr>
          <p:cNvPr id="17" name="文本框 16"/>
          <p:cNvSpPr txBox="1"/>
          <p:nvPr/>
        </p:nvSpPr>
        <p:spPr>
          <a:xfrm>
            <a:off x="8388286" y="3189547"/>
            <a:ext cx="3901440" cy="523220"/>
          </a:xfrm>
          <a:prstGeom prst="rect">
            <a:avLst/>
          </a:prstGeom>
          <a:noFill/>
        </p:spPr>
        <p:txBody>
          <a:bodyPr wrap="square" rtlCol="0">
            <a:spAutoFit/>
          </a:bodyPr>
          <a:lstStyle/>
          <a:p>
            <a:pPr algn="ctr"/>
            <a:r>
              <a:rPr lang="en-US" altLang="zh-CN" sz="2800" b="1" dirty="0"/>
              <a:t>Development Milestones</a:t>
            </a:r>
            <a:endParaRPr lang="en-US" altLang="zh-CN" sz="2800" b="1" dirty="0"/>
          </a:p>
        </p:txBody>
      </p:sp>
      <p:sp>
        <p:nvSpPr>
          <p:cNvPr id="22" name="文本框 21"/>
          <p:cNvSpPr txBox="1"/>
          <p:nvPr/>
        </p:nvSpPr>
        <p:spPr>
          <a:xfrm>
            <a:off x="8556561" y="3612146"/>
            <a:ext cx="3825240" cy="3394134"/>
          </a:xfrm>
          <a:prstGeom prst="rect">
            <a:avLst/>
          </a:prstGeom>
          <a:noFill/>
        </p:spPr>
        <p:txBody>
          <a:bodyPr wrap="square" rtlCol="0">
            <a:spAutoFit/>
          </a:bodyPr>
          <a:lstStyle/>
          <a:p>
            <a:pPr>
              <a:lnSpc>
                <a:spcPct val="120000"/>
              </a:lnSpc>
            </a:pPr>
            <a:r>
              <a:rPr lang="en-US" altLang="zh-CN" dirty="0">
                <a:ea typeface="宋体" panose="02010600030101010101" pitchFamily="2" charset="-122"/>
                <a:cs typeface="+mn-lt"/>
                <a:sym typeface="+mn-ea"/>
              </a:rPr>
              <a:t>• </a:t>
            </a:r>
            <a:r>
              <a:rPr lang="en-US" altLang="zh-CN" dirty="0"/>
              <a:t>Phase 1: Environment </a:t>
            </a:r>
            <a:r>
              <a:rPr lang="en-US" altLang="zh-CN" dirty="0" err="1"/>
              <a:t>Initialisation</a:t>
            </a:r>
            <a:r>
              <a:rPr lang="en-US" altLang="zh-CN" dirty="0"/>
              <a:t> 	-Set up the Cargo workspace</a:t>
            </a:r>
            <a:endParaRPr lang="en-US" altLang="zh-CN" dirty="0"/>
          </a:p>
          <a:p>
            <a:pPr>
              <a:lnSpc>
                <a:spcPct val="120000"/>
              </a:lnSpc>
            </a:pPr>
            <a:r>
              <a:rPr lang="en-US" altLang="zh-CN" dirty="0">
                <a:ea typeface="宋体" panose="02010600030101010101" pitchFamily="2" charset="-122"/>
                <a:cs typeface="+mn-lt"/>
                <a:sym typeface="+mn-ea"/>
              </a:rPr>
              <a:t>• </a:t>
            </a:r>
            <a:r>
              <a:rPr lang="en-US" altLang="zh-CN" dirty="0"/>
              <a:t>Phase 2: Integration of Middleware with the Data Layer</a:t>
            </a:r>
            <a:endParaRPr lang="en-US" altLang="zh-CN" dirty="0"/>
          </a:p>
          <a:p>
            <a:pPr>
              <a:lnSpc>
                <a:spcPct val="120000"/>
              </a:lnSpc>
            </a:pPr>
            <a:r>
              <a:rPr lang="en-US" altLang="zh-CN" dirty="0"/>
              <a:t>	- Cross-domain / Logging middleware + database module integration</a:t>
            </a:r>
            <a:endParaRPr lang="en-US" altLang="zh-CN" dirty="0"/>
          </a:p>
          <a:p>
            <a:pPr>
              <a:lnSpc>
                <a:spcPct val="120000"/>
              </a:lnSpc>
            </a:pPr>
            <a:r>
              <a:rPr lang="en-US" altLang="zh-CN" dirty="0">
                <a:ea typeface="宋体" panose="02010600030101010101" pitchFamily="2" charset="-122"/>
                <a:cs typeface="+mn-lt"/>
                <a:sym typeface="+mn-ea"/>
              </a:rPr>
              <a:t>Phase 3: Testing and Repair</a:t>
            </a:r>
            <a:endParaRPr lang="en-US" altLang="zh-CN" dirty="0">
              <a:ea typeface="宋体" panose="02010600030101010101" pitchFamily="2" charset="-122"/>
              <a:cs typeface="+mn-lt"/>
              <a:sym typeface="+mn-ea"/>
            </a:endParaRPr>
          </a:p>
          <a:p>
            <a:pPr>
              <a:lnSpc>
                <a:spcPct val="120000"/>
              </a:lnSpc>
            </a:pPr>
            <a:r>
              <a:rPr lang="en-US" altLang="zh-CN" dirty="0">
                <a:ea typeface="宋体" panose="02010600030101010101" pitchFamily="2" charset="-122"/>
                <a:cs typeface="+mn-lt"/>
                <a:sym typeface="+mn-ea"/>
              </a:rPr>
              <a:t>	- Interface Testing + Troubleshooting</a:t>
            </a:r>
            <a:endParaRPr lang="en-US" altLang="zh-CN" dirty="0"/>
          </a:p>
        </p:txBody>
      </p:sp>
      <p:pic>
        <p:nvPicPr>
          <p:cNvPr id="5" name="图片 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9814" y="5845620"/>
            <a:ext cx="4020381" cy="1078353"/>
          </a:xfrm>
          <a:prstGeom prst="rect">
            <a:avLst/>
          </a:prstGeom>
        </p:spPr>
      </p:pic>
      <p:sp>
        <p:nvSpPr>
          <p:cNvPr id="10" name="文本框 9"/>
          <p:cNvSpPr txBox="1"/>
          <p:nvPr/>
        </p:nvSpPr>
        <p:spPr>
          <a:xfrm>
            <a:off x="6489837" y="107513"/>
            <a:ext cx="5929034" cy="1754326"/>
          </a:xfrm>
          <a:prstGeom prst="rect">
            <a:avLst/>
          </a:prstGeom>
          <a:noFill/>
        </p:spPr>
        <p:txBody>
          <a:bodyPr wrap="square">
            <a:spAutoFit/>
          </a:bodyPr>
          <a:lstStyle/>
          <a:p>
            <a:r>
              <a:rPr lang="en-US" altLang="zh-CN" b="0" i="0" dirty="0">
                <a:solidFill>
                  <a:srgbClr val="1F2329"/>
                </a:solidFill>
                <a:effectLst/>
                <a:latin typeface="ui-sans-serif"/>
              </a:rPr>
              <a:t>Left: 3 core APIs (health check, user CRUD) + 2 middleware (cross-domain, logging) – solves frontend-backend integration &amp; troubleshooting. </a:t>
            </a:r>
            <a:endParaRPr lang="en-US" altLang="zh-CN" b="0" i="0" dirty="0">
              <a:solidFill>
                <a:srgbClr val="1F2329"/>
              </a:solidFill>
              <a:effectLst/>
              <a:latin typeface="ui-sans-serif"/>
            </a:endParaRPr>
          </a:p>
          <a:p>
            <a:r>
              <a:rPr lang="en-US" altLang="zh-CN" b="0" i="0" dirty="0">
                <a:solidFill>
                  <a:srgbClr val="1F2329"/>
                </a:solidFill>
                <a:effectLst/>
                <a:latin typeface="ui-sans-serif"/>
              </a:rPr>
              <a:t>Right: Dev workflow: env setup → middleware/data layer integration → test &amp; fix. </a:t>
            </a:r>
            <a:endParaRPr lang="en-US" altLang="zh-CN" b="0" i="0" dirty="0">
              <a:solidFill>
                <a:srgbClr val="1F2329"/>
              </a:solidFill>
              <a:effectLst/>
              <a:latin typeface="ui-sans-serif"/>
            </a:endParaRPr>
          </a:p>
          <a:p>
            <a:r>
              <a:rPr lang="en-US" altLang="zh-CN" b="0" i="0" dirty="0">
                <a:solidFill>
                  <a:srgbClr val="1F2329"/>
                </a:solidFill>
                <a:effectLst/>
                <a:latin typeface="ui-sans-serif"/>
              </a:rPr>
              <a:t>This is the module’s foundation; details next.</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15"/>
          <p:cNvSpPr/>
          <p:nvPr/>
        </p:nvSpPr>
        <p:spPr>
          <a:xfrm>
            <a:off x="4953635" y="1294130"/>
            <a:ext cx="228409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02</a:t>
            </a:r>
            <a:endParaRPr lang="en-US" sz="1600" dirty="0"/>
          </a:p>
        </p:txBody>
      </p:sp>
      <p:sp>
        <p:nvSpPr>
          <p:cNvPr id="2" name="文本框 1"/>
          <p:cNvSpPr txBox="1"/>
          <p:nvPr/>
        </p:nvSpPr>
        <p:spPr>
          <a:xfrm>
            <a:off x="1982470" y="3688080"/>
            <a:ext cx="8510270" cy="1037528"/>
          </a:xfrm>
          <a:prstGeom prst="rect">
            <a:avLst/>
          </a:prstGeom>
          <a:noFill/>
        </p:spPr>
        <p:txBody>
          <a:bodyPr wrap="square" rtlCol="0">
            <a:spAutoFit/>
          </a:bodyPr>
          <a:lstStyle/>
          <a:p>
            <a:pPr algn="ctr"/>
            <a:r>
              <a:rPr lang="en-US" altLang="zh-CN" sz="3600" b="1" dirty="0">
                <a:solidFill>
                  <a:schemeClr val="bg1"/>
                </a:solidFill>
                <a:latin typeface="quote-cjk-patch"/>
              </a:rPr>
              <a:t>Technical Issues &amp; Solutions</a:t>
            </a:r>
            <a:endParaRPr lang="en-US" altLang="zh-CN" sz="3600" b="1" dirty="0">
              <a:solidFill>
                <a:schemeClr val="bg1"/>
              </a:solidFill>
              <a:latin typeface="quote-cjk-patch"/>
            </a:endParaRPr>
          </a:p>
          <a:p>
            <a:pPr marL="0" indent="0" algn="ctr">
              <a:lnSpc>
                <a:spcPts val="1200"/>
              </a:lnSpc>
              <a:spcBef>
                <a:spcPts val="1200"/>
              </a:spcBef>
              <a:spcAft>
                <a:spcPts val="600"/>
              </a:spcAft>
            </a:pPr>
            <a:endParaRPr lang="zh-CN" altLang="en-US" sz="3600"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
          <p:cNvPicPr>
            <a:picLocks noChangeAspect="1"/>
          </p:cNvPicPr>
          <p:nvPr/>
        </p:nvPicPr>
        <p:blipFill>
          <a:blip r:embed="rId1"/>
          <a:stretch>
            <a:fillRect/>
          </a:stretch>
        </p:blipFill>
        <p:spPr>
          <a:xfrm>
            <a:off x="-77470" y="0"/>
            <a:ext cx="12346940" cy="6948805"/>
          </a:xfrm>
          <a:prstGeom prst="rect">
            <a:avLst/>
          </a:prstGeom>
        </p:spPr>
      </p:pic>
      <p:pic>
        <p:nvPicPr>
          <p:cNvPr id="2" name="Image 1" descr="https://kimi-img.moonshot.cn/pub/slides/slides_tmpl/image/25-09-04-11:32:10-d2sggem1bb2p4onbokeg.png"/>
          <p:cNvPicPr>
            <a:picLocks noChangeAspect="1"/>
          </p:cNvPicPr>
          <p:nvPr>
            <p:custDataLst>
              <p:tags r:id="rId2"/>
            </p:custDataLst>
          </p:nvPr>
        </p:nvPicPr>
        <p:blipFill>
          <a:blip r:embed="rId3"/>
          <a:stretch>
            <a:fillRect/>
          </a:stretch>
        </p:blipFill>
        <p:spPr>
          <a:xfrm>
            <a:off x="-15810" y="2217961"/>
            <a:ext cx="15315171" cy="829824"/>
          </a:xfrm>
          <a:prstGeom prst="rect">
            <a:avLst/>
          </a:prstGeom>
        </p:spPr>
      </p:pic>
      <p:pic>
        <p:nvPicPr>
          <p:cNvPr id="4" name="Image 2" descr="https://kimi-img.moonshot.cn/pub/slides/slides_tmpl/image/25-09-04-11:32:10-d2sggem1bb2p4onbokf0.png"/>
          <p:cNvPicPr>
            <a:picLocks noChangeAspect="1"/>
          </p:cNvPicPr>
          <p:nvPr>
            <p:custDataLst>
              <p:tags r:id="rId4"/>
            </p:custDataLst>
          </p:nvPr>
        </p:nvPicPr>
        <p:blipFill>
          <a:blip r:embed="rId5"/>
          <a:stretch>
            <a:fillRect/>
          </a:stretch>
        </p:blipFill>
        <p:spPr>
          <a:xfrm>
            <a:off x="1804785" y="2432913"/>
            <a:ext cx="1193800" cy="1193800"/>
          </a:xfrm>
          <a:prstGeom prst="rect">
            <a:avLst/>
          </a:prstGeom>
        </p:spPr>
      </p:pic>
      <p:pic>
        <p:nvPicPr>
          <p:cNvPr id="13" name="Image 3" descr="https://kimi-img.moonshot.cn/pub/slides/slides_tmpl/image/25-09-04-11:32:10-d2sggem1bb2p4onbokf0.png"/>
          <p:cNvPicPr>
            <a:picLocks noChangeAspect="1"/>
          </p:cNvPicPr>
          <p:nvPr>
            <p:custDataLst>
              <p:tags r:id="rId6"/>
            </p:custDataLst>
          </p:nvPr>
        </p:nvPicPr>
        <p:blipFill>
          <a:blip r:embed="rId5"/>
          <a:stretch>
            <a:fillRect/>
          </a:stretch>
        </p:blipFill>
        <p:spPr>
          <a:xfrm>
            <a:off x="5572113" y="1664817"/>
            <a:ext cx="1193800" cy="1193800"/>
          </a:xfrm>
          <a:prstGeom prst="rect">
            <a:avLst/>
          </a:prstGeom>
        </p:spPr>
      </p:pic>
      <p:pic>
        <p:nvPicPr>
          <p:cNvPr id="14" name="Image 4" descr="https://kimi-img.moonshot.cn/pub/slides/slides_tmpl/image/25-09-04-11:32:10-d2sggem1bb2p4onbokf0.png"/>
          <p:cNvPicPr>
            <a:picLocks noChangeAspect="1"/>
          </p:cNvPicPr>
          <p:nvPr>
            <p:custDataLst>
              <p:tags r:id="rId7"/>
            </p:custDataLst>
          </p:nvPr>
        </p:nvPicPr>
        <p:blipFill>
          <a:blip r:embed="rId5"/>
          <a:stretch>
            <a:fillRect/>
          </a:stretch>
        </p:blipFill>
        <p:spPr>
          <a:xfrm>
            <a:off x="9769214" y="2348201"/>
            <a:ext cx="1193800" cy="1193800"/>
          </a:xfrm>
          <a:prstGeom prst="rect">
            <a:avLst/>
          </a:prstGeom>
        </p:spPr>
      </p:pic>
      <p:sp>
        <p:nvSpPr>
          <p:cNvPr id="19" name="Shape 11"/>
          <p:cNvSpPr/>
          <p:nvPr>
            <p:custDataLst>
              <p:tags r:id="rId8"/>
            </p:custDataLst>
          </p:nvPr>
        </p:nvSpPr>
        <p:spPr>
          <a:xfrm>
            <a:off x="2069138" y="2752136"/>
            <a:ext cx="665094" cy="295787"/>
          </a:xfrm>
          <a:prstGeom prst="rect">
            <a:avLst/>
          </a:prstGeom>
          <a:solidFill>
            <a:srgbClr val="000000">
              <a:alpha val="0"/>
            </a:srgbClr>
          </a:solidFill>
        </p:spPr>
        <p:txBody>
          <a:bodyPr/>
          <a:lstStyle/>
          <a:p>
            <a:pPr algn="ctr"/>
            <a:r>
              <a:rPr lang="en-US" altLang="zh-CN" sz="2400">
                <a:solidFill>
                  <a:schemeClr val="bg1"/>
                </a:solidFill>
              </a:rPr>
              <a:t>01</a:t>
            </a:r>
            <a:endParaRPr lang="en-US" altLang="zh-CN" sz="2400">
              <a:solidFill>
                <a:schemeClr val="bg1"/>
              </a:solidFill>
            </a:endParaRPr>
          </a:p>
        </p:txBody>
      </p:sp>
      <p:sp>
        <p:nvSpPr>
          <p:cNvPr id="24" name="Text 16"/>
          <p:cNvSpPr/>
          <p:nvPr>
            <p:custDataLst>
              <p:tags r:id="rId9"/>
            </p:custDataLst>
          </p:nvPr>
        </p:nvSpPr>
        <p:spPr>
          <a:xfrm>
            <a:off x="5824743" y="1987136"/>
            <a:ext cx="665094" cy="295787"/>
          </a:xfrm>
          <a:prstGeom prst="rect">
            <a:avLst/>
          </a:prstGeom>
          <a:noFill/>
        </p:spPr>
        <p:txBody>
          <a:bodyPr wrap="square" lIns="0" tIns="0" rIns="0" bIns="0" rtlCol="0" anchor="t"/>
          <a:lstStyle/>
          <a:p>
            <a:pPr algn="ctr">
              <a:lnSpc>
                <a:spcPct val="110000"/>
              </a:lnSpc>
            </a:pPr>
            <a:r>
              <a:rPr lang="en-US" sz="2400" dirty="0">
                <a:solidFill>
                  <a:schemeClr val="bg1"/>
                </a:solidFill>
              </a:rPr>
              <a:t>02</a:t>
            </a:r>
            <a:endParaRPr lang="en-US" sz="1600" dirty="0">
              <a:solidFill>
                <a:schemeClr val="bg1"/>
              </a:solidFill>
            </a:endParaRPr>
          </a:p>
        </p:txBody>
      </p:sp>
      <p:sp>
        <p:nvSpPr>
          <p:cNvPr id="27" name="Shape 19"/>
          <p:cNvSpPr/>
          <p:nvPr>
            <p:custDataLst>
              <p:tags r:id="rId10"/>
            </p:custDataLst>
          </p:nvPr>
        </p:nvSpPr>
        <p:spPr>
          <a:xfrm>
            <a:off x="10033692" y="2680772"/>
            <a:ext cx="664845" cy="284480"/>
          </a:xfrm>
          <a:prstGeom prst="rect">
            <a:avLst/>
          </a:prstGeom>
          <a:solidFill>
            <a:srgbClr val="000000">
              <a:alpha val="0"/>
            </a:srgbClr>
          </a:solidFill>
        </p:spPr>
        <p:txBody>
          <a:bodyPr/>
          <a:lstStyle/>
          <a:p>
            <a:pPr algn="ctr"/>
            <a:r>
              <a:rPr lang="en-US" altLang="zh-CN" sz="2400" dirty="0">
                <a:solidFill>
                  <a:schemeClr val="bg1"/>
                </a:solidFill>
              </a:rPr>
              <a:t>03</a:t>
            </a:r>
            <a:endParaRPr lang="en-US" altLang="zh-CN" sz="2400" dirty="0">
              <a:solidFill>
                <a:schemeClr val="bg1"/>
              </a:solidFill>
            </a:endParaRPr>
          </a:p>
        </p:txBody>
      </p:sp>
      <p:sp>
        <p:nvSpPr>
          <p:cNvPr id="21" name="Text 13"/>
          <p:cNvSpPr/>
          <p:nvPr>
            <p:custDataLst>
              <p:tags r:id="rId11"/>
            </p:custDataLst>
          </p:nvPr>
        </p:nvSpPr>
        <p:spPr>
          <a:xfrm>
            <a:off x="427517" y="3167198"/>
            <a:ext cx="4206355" cy="738664"/>
          </a:xfrm>
          <a:prstGeom prst="rect">
            <a:avLst/>
          </a:prstGeom>
          <a:noFill/>
        </p:spPr>
        <p:txBody>
          <a:bodyPr wrap="square" lIns="0" tIns="0" rIns="0" bIns="0" rtlCol="0" anchor="t">
            <a:spAutoFit/>
          </a:bodyPr>
          <a:lstStyle/>
          <a:p>
            <a:pPr>
              <a:lnSpc>
                <a:spcPct val="100000"/>
              </a:lnSpc>
            </a:pPr>
            <a:r>
              <a:rPr lang="en-US" altLang="zh-CN" sz="2400" b="1" dirty="0"/>
              <a:t>Service startup conflict (port/process occupied)</a:t>
            </a:r>
            <a:endParaRPr lang="en-US" altLang="zh-CN" sz="2400" b="1" dirty="0">
              <a:solidFill>
                <a:schemeClr val="tx1"/>
              </a:solidFill>
            </a:endParaRPr>
          </a:p>
        </p:txBody>
      </p:sp>
      <p:pic>
        <p:nvPicPr>
          <p:cNvPr id="18" name="Image 5" descr="https://kimi-img.moonshot.cn/pub/slides/slides_tmpl/image/25-09-04-11:32:02-d2sggcm1bb2p4onbok10.png"/>
          <p:cNvPicPr>
            <a:picLocks noChangeAspect="1"/>
          </p:cNvPicPr>
          <p:nvPr/>
        </p:nvPicPr>
        <p:blipFill>
          <a:blip r:embed="rId12"/>
          <a:stretch>
            <a:fillRect/>
          </a:stretch>
        </p:blipFill>
        <p:spPr>
          <a:xfrm>
            <a:off x="662882" y="392910"/>
            <a:ext cx="1371600" cy="304800"/>
          </a:xfrm>
          <a:prstGeom prst="rect">
            <a:avLst/>
          </a:prstGeom>
        </p:spPr>
      </p:pic>
      <p:sp>
        <p:nvSpPr>
          <p:cNvPr id="9" name="文本框 8"/>
          <p:cNvSpPr txBox="1"/>
          <p:nvPr/>
        </p:nvSpPr>
        <p:spPr>
          <a:xfrm>
            <a:off x="434544" y="868335"/>
            <a:ext cx="5390199" cy="1307465"/>
          </a:xfrm>
          <a:prstGeom prst="rect">
            <a:avLst/>
          </a:prstGeom>
          <a:noFill/>
        </p:spPr>
        <p:txBody>
          <a:bodyPr wrap="square" rtlCol="0">
            <a:noAutofit/>
          </a:bodyPr>
          <a:lstStyle/>
          <a:p>
            <a:r>
              <a:rPr lang="en-US" altLang="zh-CN" sz="3200" b="1" dirty="0"/>
              <a:t>Rust + </a:t>
            </a:r>
            <a:r>
              <a:rPr lang="en-US" altLang="zh-CN" sz="3200" b="1" dirty="0" err="1"/>
              <a:t>Actix</a:t>
            </a:r>
            <a:r>
              <a:rPr lang="en-US" altLang="zh-CN" sz="3200" b="1" dirty="0"/>
              <a:t>-Web Scenario-Based Solutions</a:t>
            </a:r>
            <a:endParaRPr lang="en-US" altLang="zh-CN" sz="3200" b="1" dirty="0">
              <a:solidFill>
                <a:schemeClr val="tx1"/>
              </a:solidFill>
            </a:endParaRPr>
          </a:p>
        </p:txBody>
      </p:sp>
      <p:sp>
        <p:nvSpPr>
          <p:cNvPr id="11" name="文本框 10"/>
          <p:cNvSpPr txBox="1"/>
          <p:nvPr/>
        </p:nvSpPr>
        <p:spPr>
          <a:xfrm>
            <a:off x="-55583" y="4104950"/>
            <a:ext cx="4078617" cy="2086469"/>
          </a:xfrm>
          <a:prstGeom prst="rect">
            <a:avLst/>
          </a:prstGeom>
        </p:spPr>
        <p:txBody>
          <a:bodyPr wrap="square">
            <a:spAutoFit/>
          </a:bodyPr>
          <a:lstStyle/>
          <a:p>
            <a:pPr>
              <a:lnSpc>
                <a:spcPts val="900"/>
              </a:lnSpc>
              <a:spcBef>
                <a:spcPct val="0"/>
              </a:spcBef>
              <a:spcAft>
                <a:spcPct val="0"/>
              </a:spcAft>
            </a:pPr>
            <a:r>
              <a:rPr lang="en-US" altLang="zh-CN" b="0" i="0" dirty="0">
                <a:solidFill>
                  <a:srgbClr val="000000"/>
                </a:solidFill>
                <a:ea typeface="宋体" panose="02010600030101010101" pitchFamily="2" charset="-122"/>
                <a:cs typeface="+mn-lt"/>
              </a:rPr>
              <a:t>•Problem</a:t>
            </a: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1" i="0" dirty="0">
                <a:solidFill>
                  <a:srgbClr val="000000"/>
                </a:solidFill>
                <a:ea typeface="宋体" panose="02010600030101010101" pitchFamily="2" charset="-122"/>
                <a:cs typeface="+mn-lt"/>
              </a:rPr>
              <a:t>	</a:t>
            </a:r>
            <a:r>
              <a:rPr lang="en-US" altLang="zh-CN" dirty="0">
                <a:solidFill>
                  <a:srgbClr val="000000"/>
                </a:solidFill>
                <a:ea typeface="宋体" panose="02010600030101010101" pitchFamily="2" charset="-122"/>
                <a:cs typeface="+mn-lt"/>
              </a:rPr>
              <a:t>-During the cargo run, a prompt</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dirty="0">
                <a:solidFill>
                  <a:srgbClr val="000000"/>
                </a:solidFill>
                <a:ea typeface="宋体" panose="02010600030101010101" pitchFamily="2" charset="-122"/>
                <a:cs typeface="+mn-lt"/>
              </a:rPr>
              <a:t> indicates that api.exe cannot be deleted.</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1" i="0"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a:t>
            </a:r>
            <a:r>
              <a:rPr lang="en-US" altLang="zh-CN" i="1" dirty="0"/>
              <a:t>Solution</a:t>
            </a:r>
            <a:endParaRPr lang="en-US" altLang="zh-CN" b="0" i="0" dirty="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r>
              <a:rPr lang="en-US" altLang="zh-CN" b="0" i="0" dirty="0">
                <a:solidFill>
                  <a:srgbClr val="000000"/>
                </a:solidFill>
                <a:ea typeface="宋体" panose="02010600030101010101" pitchFamily="2" charset="-122"/>
                <a:cs typeface="+mn-lt"/>
              </a:rPr>
              <a:t> </a:t>
            </a: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 </a:t>
            </a:r>
            <a:r>
              <a:rPr lang="en-US" altLang="zh-CN" dirty="0">
                <a:solidFill>
                  <a:srgbClr val="000000"/>
                </a:solidFill>
                <a:ea typeface="宋体" panose="02010600030101010101" pitchFamily="2" charset="-122"/>
                <a:cs typeface="+mn-lt"/>
              </a:rPr>
              <a:t>After forcibly terminating the</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dirty="0">
                <a:solidFill>
                  <a:srgbClr val="000000"/>
                </a:solidFill>
                <a:ea typeface="宋体" panose="02010600030101010101" pitchFamily="2" charset="-122"/>
                <a:cs typeface="+mn-lt"/>
              </a:rPr>
              <a:t> residual process using `</a:t>
            </a:r>
            <a:r>
              <a:rPr lang="en-US" altLang="zh-CN" dirty="0" err="1">
                <a:solidFill>
                  <a:srgbClr val="000000"/>
                </a:solidFill>
                <a:ea typeface="宋体" panose="02010600030101010101" pitchFamily="2" charset="-122"/>
                <a:cs typeface="+mn-lt"/>
              </a:rPr>
              <a:t>taskkill</a:t>
            </a:r>
            <a:r>
              <a:rPr lang="en-US" altLang="zh-CN" dirty="0">
                <a:solidFill>
                  <a:srgbClr val="000000"/>
                </a:solidFill>
                <a:ea typeface="宋体" panose="02010600030101010101" pitchFamily="2" charset="-122"/>
                <a:cs typeface="+mn-lt"/>
              </a:rPr>
              <a:t> /IM</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dirty="0">
                <a:solidFill>
                  <a:srgbClr val="000000"/>
                </a:solidFill>
                <a:ea typeface="宋体" panose="02010600030101010101" pitchFamily="2" charset="-122"/>
                <a:cs typeface="+mn-lt"/>
              </a:rPr>
              <a:t> api.exe /F`, please retry.</a:t>
            </a:r>
            <a:endParaRPr lang="en-US" altLang="zh-CN" dirty="0">
              <a:solidFill>
                <a:srgbClr val="000000"/>
              </a:solidFill>
              <a:ea typeface="宋体" panose="02010600030101010101" pitchFamily="2" charset="-122"/>
              <a:cs typeface="+mn-lt"/>
            </a:endParaRPr>
          </a:p>
        </p:txBody>
      </p:sp>
      <p:sp>
        <p:nvSpPr>
          <p:cNvPr id="12" name="文本框 11"/>
          <p:cNvSpPr txBox="1"/>
          <p:nvPr/>
        </p:nvSpPr>
        <p:spPr>
          <a:xfrm>
            <a:off x="4987267" y="2478271"/>
            <a:ext cx="3180403" cy="830997"/>
          </a:xfrm>
          <a:prstGeom prst="rect">
            <a:avLst/>
          </a:prstGeom>
          <a:noFill/>
        </p:spPr>
        <p:txBody>
          <a:bodyPr wrap="square" rtlCol="0">
            <a:spAutoFit/>
          </a:bodyPr>
          <a:lstStyle/>
          <a:p>
            <a:r>
              <a:rPr lang="en-US" altLang="zh-CN" sz="2400" b="1" dirty="0"/>
              <a:t>Duplicate Interface Data Issue</a:t>
            </a:r>
            <a:endParaRPr lang="en-US" altLang="zh-CN" sz="2400" b="1" dirty="0"/>
          </a:p>
        </p:txBody>
      </p:sp>
      <p:sp>
        <p:nvSpPr>
          <p:cNvPr id="17" name="文本框 16"/>
          <p:cNvSpPr txBox="1"/>
          <p:nvPr/>
        </p:nvSpPr>
        <p:spPr>
          <a:xfrm>
            <a:off x="8521065" y="3224530"/>
            <a:ext cx="3227070" cy="829945"/>
          </a:xfrm>
          <a:prstGeom prst="rect">
            <a:avLst/>
          </a:prstGeom>
          <a:noFill/>
        </p:spPr>
        <p:txBody>
          <a:bodyPr wrap="square" rtlCol="0">
            <a:spAutoFit/>
          </a:bodyPr>
          <a:lstStyle/>
          <a:p>
            <a:pPr algn="ctr"/>
            <a:r>
              <a:rPr lang="en-US" altLang="zh-CN" sz="2400" b="1" dirty="0"/>
              <a:t>Service connection refused</a:t>
            </a:r>
            <a:endParaRPr lang="en-US" altLang="zh-CN" sz="2400" b="1" dirty="0"/>
          </a:p>
        </p:txBody>
      </p:sp>
      <p:pic>
        <p:nvPicPr>
          <p:cNvPr id="5" name="图片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9829" y="6263243"/>
            <a:ext cx="4007398" cy="628229"/>
          </a:xfrm>
          <a:prstGeom prst="rect">
            <a:avLst/>
          </a:prstGeom>
        </p:spPr>
      </p:pic>
      <p:pic>
        <p:nvPicPr>
          <p:cNvPr id="10" name="图片 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21065" y="5796415"/>
            <a:ext cx="3603091" cy="1163103"/>
          </a:xfrm>
          <a:prstGeom prst="rect">
            <a:avLst/>
          </a:prstGeom>
        </p:spPr>
      </p:pic>
      <p:sp>
        <p:nvSpPr>
          <p:cNvPr id="16" name="文本框 15"/>
          <p:cNvSpPr txBox="1"/>
          <p:nvPr/>
        </p:nvSpPr>
        <p:spPr>
          <a:xfrm>
            <a:off x="4044920" y="3021224"/>
            <a:ext cx="4505325" cy="3392027"/>
          </a:xfrm>
          <a:prstGeom prst="rect">
            <a:avLst/>
          </a:prstGeom>
          <a:noFill/>
        </p:spPr>
        <p:txBody>
          <a:bodyPr wrap="square" rtlCol="0">
            <a:noAutofit/>
          </a:bodyPr>
          <a:lstStyle/>
          <a:p>
            <a:pPr>
              <a:lnSpc>
                <a:spcPct val="130000"/>
              </a:lnSpc>
            </a:pPr>
            <a:r>
              <a:rPr lang="en-US" altLang="zh-CN" dirty="0">
                <a:ea typeface="宋体" panose="02010600030101010101" pitchFamily="2" charset="-122"/>
                <a:cs typeface="+mn-lt"/>
              </a:rPr>
              <a:t>• </a:t>
            </a:r>
            <a:r>
              <a:rPr lang="en-US" altLang="zh-CN" i="1" dirty="0"/>
              <a:t>Problem</a:t>
            </a:r>
            <a:endParaRPr lang="en-US" altLang="zh-CN" i="1" dirty="0"/>
          </a:p>
          <a:p>
            <a:pPr>
              <a:lnSpc>
                <a:spcPct val="130000"/>
              </a:lnSpc>
            </a:pPr>
            <a:r>
              <a:rPr lang="en-US" altLang="zh-CN" i="1" dirty="0">
                <a:ea typeface="宋体" panose="02010600030101010101" pitchFamily="2" charset="-122"/>
                <a:cs typeface="+mn-lt"/>
              </a:rPr>
              <a:t>	-GET /users returns duplicate user data</a:t>
            </a:r>
            <a:endParaRPr lang="en-US" altLang="zh-CN" i="1" dirty="0">
              <a:ea typeface="宋体" panose="02010600030101010101" pitchFamily="2" charset="-122"/>
              <a:cs typeface="+mn-lt"/>
            </a:endParaRPr>
          </a:p>
          <a:p>
            <a:pPr>
              <a:lnSpc>
                <a:spcPct val="130000"/>
              </a:lnSpc>
            </a:pPr>
            <a:endParaRPr lang="en-US" altLang="zh-CN" dirty="0">
              <a:ea typeface="宋体" panose="02010600030101010101" pitchFamily="2" charset="-122"/>
              <a:cs typeface="+mn-lt"/>
            </a:endParaRPr>
          </a:p>
          <a:p>
            <a:pPr>
              <a:lnSpc>
                <a:spcPct val="130000"/>
              </a:lnSpc>
            </a:pPr>
            <a:r>
              <a:rPr lang="en-US" altLang="zh-CN" dirty="0">
                <a:ea typeface="宋体" panose="02010600030101010101" pitchFamily="2" charset="-122"/>
                <a:cs typeface="+mn-lt"/>
              </a:rPr>
              <a:t>• </a:t>
            </a:r>
            <a:r>
              <a:rPr lang="en-US" altLang="zh-CN" i="1" dirty="0"/>
              <a:t>Root Cause</a:t>
            </a:r>
            <a:endParaRPr lang="en-US" altLang="zh-CN" i="1" dirty="0"/>
          </a:p>
          <a:p>
            <a:pPr>
              <a:lnSpc>
                <a:spcPct val="130000"/>
              </a:lnSpc>
            </a:pPr>
            <a:r>
              <a:rPr lang="en-US" altLang="zh-CN" i="1" dirty="0">
                <a:ea typeface="宋体" panose="02010600030101010101" pitchFamily="2" charset="-122"/>
                <a:cs typeface="+mn-lt"/>
              </a:rPr>
              <a:t>	-The data layer lacks unique constraints or business logic for deduplication.</a:t>
            </a:r>
            <a:endParaRPr lang="en-US" altLang="zh-CN" dirty="0">
              <a:ea typeface="宋体" panose="02010600030101010101" pitchFamily="2" charset="-122"/>
              <a:cs typeface="+mn-lt"/>
            </a:endParaRPr>
          </a:p>
          <a:p>
            <a:pPr>
              <a:lnSpc>
                <a:spcPct val="130000"/>
              </a:lnSpc>
            </a:pPr>
            <a:r>
              <a:rPr lang="en-US" altLang="zh-CN" dirty="0">
                <a:ea typeface="宋体" panose="02010600030101010101" pitchFamily="2" charset="-122"/>
                <a:cs typeface="+mn-lt"/>
              </a:rPr>
              <a:t>• </a:t>
            </a:r>
            <a:r>
              <a:rPr lang="en-US" altLang="zh-CN" i="1" dirty="0"/>
              <a:t>Solution</a:t>
            </a:r>
            <a:endParaRPr lang="en-US" altLang="zh-CN" i="1" dirty="0"/>
          </a:p>
          <a:p>
            <a:pPr>
              <a:lnSpc>
                <a:spcPct val="130000"/>
              </a:lnSpc>
            </a:pPr>
            <a:r>
              <a:rPr lang="en-US" altLang="zh-CN" i="1" dirty="0">
                <a:ea typeface="宋体" panose="02010600030101010101" pitchFamily="2" charset="-122"/>
                <a:cs typeface="+mn-lt"/>
              </a:rPr>
              <a:t>	-Add an ID primary key constraint to the database table 'users' to ensure data uniqueness.</a:t>
            </a:r>
            <a:endParaRPr lang="en-US" altLang="zh-CN" dirty="0">
              <a:ea typeface="宋体" panose="02010600030101010101" pitchFamily="2" charset="-122"/>
              <a:cs typeface="+mn-lt"/>
            </a:endParaRPr>
          </a:p>
        </p:txBody>
      </p:sp>
      <p:pic>
        <p:nvPicPr>
          <p:cNvPr id="20" name="图片 19"/>
          <p:cNvPicPr/>
          <p:nvPr/>
        </p:nvPicPr>
        <p:blipFill>
          <a:blip r:embed="rId15">
            <a:extLst>
              <a:ext uri="{28A0092B-C50C-407E-A947-70E740481C1C}">
                <a14:useLocalDpi xmlns:a14="http://schemas.microsoft.com/office/drawing/2010/main" val="0"/>
              </a:ext>
            </a:extLst>
          </a:blip>
          <a:srcRect l="2451" t="44943" r="15671" b="29989"/>
          <a:stretch>
            <a:fillRect/>
          </a:stretch>
        </p:blipFill>
        <p:spPr>
          <a:xfrm>
            <a:off x="4145809" y="4208333"/>
            <a:ext cx="4046408" cy="292551"/>
          </a:xfrm>
          <a:prstGeom prst="rect">
            <a:avLst/>
          </a:prstGeom>
        </p:spPr>
      </p:pic>
      <p:sp>
        <p:nvSpPr>
          <p:cNvPr id="23" name="文本框 22"/>
          <p:cNvSpPr txBox="1"/>
          <p:nvPr/>
        </p:nvSpPr>
        <p:spPr>
          <a:xfrm>
            <a:off x="8467887" y="3784894"/>
            <a:ext cx="3825240" cy="2064540"/>
          </a:xfrm>
          <a:prstGeom prst="rect">
            <a:avLst/>
          </a:prstGeom>
          <a:noFill/>
        </p:spPr>
        <p:txBody>
          <a:bodyPr wrap="square" rtlCol="0">
            <a:spAutoFit/>
          </a:bodyPr>
          <a:lstStyle/>
          <a:p>
            <a:pPr>
              <a:lnSpc>
                <a:spcPct val="120000"/>
              </a:lnSpc>
            </a:pPr>
            <a:r>
              <a:rPr lang="en-US" altLang="zh-CN" dirty="0">
                <a:ea typeface="宋体" panose="02010600030101010101" pitchFamily="2" charset="-122"/>
                <a:cs typeface="+mn-lt"/>
                <a:sym typeface="+mn-ea"/>
              </a:rPr>
              <a:t>• </a:t>
            </a:r>
            <a:r>
              <a:rPr lang="en-US" altLang="zh-CN" i="1" dirty="0"/>
              <a:t>Problem</a:t>
            </a:r>
            <a:endParaRPr lang="en-US" altLang="zh-CN" i="1" dirty="0"/>
          </a:p>
          <a:p>
            <a:pPr lvl="1">
              <a:lnSpc>
                <a:spcPct val="120000"/>
              </a:lnSpc>
            </a:pPr>
            <a:r>
              <a:rPr lang="en-US" altLang="zh-CN" dirty="0"/>
              <a:t>-The service has not started correctly.</a:t>
            </a:r>
            <a:endParaRPr lang="en-US" altLang="zh-CN" dirty="0"/>
          </a:p>
          <a:p>
            <a:pPr>
              <a:lnSpc>
                <a:spcPct val="120000"/>
              </a:lnSpc>
            </a:pPr>
            <a:r>
              <a:rPr lang="en-US" altLang="zh-CN" dirty="0">
                <a:ea typeface="宋体" panose="02010600030101010101" pitchFamily="2" charset="-122"/>
                <a:cs typeface="+mn-lt"/>
                <a:sym typeface="+mn-ea"/>
              </a:rPr>
              <a:t>• </a:t>
            </a:r>
            <a:r>
              <a:rPr lang="en-US" altLang="zh-CN" i="1" dirty="0"/>
              <a:t>Solution</a:t>
            </a:r>
            <a:endParaRPr lang="en-US" altLang="zh-CN" i="1" dirty="0"/>
          </a:p>
          <a:p>
            <a:pPr>
              <a:lnSpc>
                <a:spcPct val="120000"/>
              </a:lnSpc>
            </a:pPr>
            <a:r>
              <a:rPr lang="en-US" altLang="zh-CN" i="1" dirty="0"/>
              <a:t>	-Check port occupancy and restart the service.</a:t>
            </a:r>
            <a:endParaRPr lang="en-US" altLang="zh-CN"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670" y="3812540"/>
            <a:ext cx="11987530" cy="441960"/>
          </a:xfrm>
          <a:prstGeom prst="rect">
            <a:avLst/>
          </a:prstGeom>
          <a:noFill/>
        </p:spPr>
        <p:txBody>
          <a:bodyPr wrap="square" rtlCol="0" anchor="t">
            <a:noAutofit/>
          </a:bodyPr>
          <a:lstStyle/>
          <a:p>
            <a:pPr marL="0" indent="0" algn="ctr">
              <a:lnSpc>
                <a:spcPts val="1200"/>
              </a:lnSpc>
              <a:spcBef>
                <a:spcPts val="1200"/>
              </a:spcBef>
              <a:spcAft>
                <a:spcPts val="600"/>
              </a:spcAft>
            </a:pPr>
            <a:r>
              <a:rPr lang="en-US" altLang="zh-CN" sz="3600" b="1" dirty="0">
                <a:solidFill>
                  <a:srgbClr val="F9FAFB"/>
                </a:solidFill>
                <a:latin typeface="quote-cjk-patch"/>
                <a:ea typeface="quote-cjk-patch"/>
                <a:sym typeface="+mn-ea"/>
              </a:rPr>
              <a:t>Environment Configuration &amp; Toolchain</a:t>
            </a:r>
            <a:endParaRPr lang="en-US" altLang="zh-CN" sz="3600" b="1" dirty="0">
              <a:solidFill>
                <a:srgbClr val="F9FAFB"/>
              </a:solidFill>
              <a:latin typeface="quote-cjk-patch"/>
              <a:ea typeface="quote-cjk-patch"/>
              <a:sym typeface="+mn-ea"/>
            </a:endParaRPr>
          </a:p>
        </p:txBody>
      </p:sp>
      <p:sp>
        <p:nvSpPr>
          <p:cNvPr id="19" name="Text 15"/>
          <p:cNvSpPr/>
          <p:nvPr/>
        </p:nvSpPr>
        <p:spPr>
          <a:xfrm>
            <a:off x="4892040" y="1381760"/>
            <a:ext cx="228536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03</a:t>
            </a:r>
            <a:endParaRPr lang="en-US" sz="160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
          <p:cNvPicPr>
            <a:picLocks noChangeAspect="1"/>
          </p:cNvPicPr>
          <p:nvPr/>
        </p:nvPicPr>
        <p:blipFill>
          <a:blip r:embed="rId1"/>
          <a:stretch>
            <a:fillRect/>
          </a:stretch>
        </p:blipFill>
        <p:spPr>
          <a:xfrm>
            <a:off x="-77470" y="34630"/>
            <a:ext cx="12346940" cy="6948805"/>
          </a:xfrm>
          <a:prstGeom prst="rect">
            <a:avLst/>
          </a:prstGeom>
        </p:spPr>
      </p:pic>
      <p:pic>
        <p:nvPicPr>
          <p:cNvPr id="2" name="Image 1" descr="https://kimi-img.moonshot.cn/pub/slides/slides_tmpl/image/25-09-04-11:32:10-d2sggem1bb2p4onbokeg.png"/>
          <p:cNvPicPr>
            <a:picLocks noChangeAspect="1"/>
          </p:cNvPicPr>
          <p:nvPr>
            <p:custDataLst>
              <p:tags r:id="rId2"/>
            </p:custDataLst>
          </p:nvPr>
        </p:nvPicPr>
        <p:blipFill>
          <a:blip r:embed="rId3"/>
          <a:stretch>
            <a:fillRect/>
          </a:stretch>
        </p:blipFill>
        <p:spPr>
          <a:xfrm>
            <a:off x="-15810" y="2217961"/>
            <a:ext cx="15315171" cy="829824"/>
          </a:xfrm>
          <a:prstGeom prst="rect">
            <a:avLst/>
          </a:prstGeom>
        </p:spPr>
      </p:pic>
      <p:pic>
        <p:nvPicPr>
          <p:cNvPr id="4" name="Image 2" descr="https://kimi-img.moonshot.cn/pub/slides/slides_tmpl/image/25-09-04-11:32:10-d2sggem1bb2p4onbokf0.png"/>
          <p:cNvPicPr>
            <a:picLocks noChangeAspect="1"/>
          </p:cNvPicPr>
          <p:nvPr>
            <p:custDataLst>
              <p:tags r:id="rId4"/>
            </p:custDataLst>
          </p:nvPr>
        </p:nvPicPr>
        <p:blipFill>
          <a:blip r:embed="rId5"/>
          <a:stretch>
            <a:fillRect/>
          </a:stretch>
        </p:blipFill>
        <p:spPr>
          <a:xfrm>
            <a:off x="3735053" y="1910657"/>
            <a:ext cx="1193800" cy="1193800"/>
          </a:xfrm>
          <a:prstGeom prst="rect">
            <a:avLst/>
          </a:prstGeom>
        </p:spPr>
      </p:pic>
      <p:pic>
        <p:nvPicPr>
          <p:cNvPr id="14" name="Image 4" descr="https://kimi-img.moonshot.cn/pub/slides/slides_tmpl/image/25-09-04-11:32:10-d2sggem1bb2p4onbokf0.png"/>
          <p:cNvPicPr>
            <a:picLocks noChangeAspect="1"/>
          </p:cNvPicPr>
          <p:nvPr>
            <p:custDataLst>
              <p:tags r:id="rId6"/>
            </p:custDataLst>
          </p:nvPr>
        </p:nvPicPr>
        <p:blipFill>
          <a:blip r:embed="rId5"/>
          <a:stretch>
            <a:fillRect/>
          </a:stretch>
        </p:blipFill>
        <p:spPr>
          <a:xfrm>
            <a:off x="9119985" y="2451201"/>
            <a:ext cx="1193800" cy="1193800"/>
          </a:xfrm>
          <a:prstGeom prst="rect">
            <a:avLst/>
          </a:prstGeom>
        </p:spPr>
      </p:pic>
      <p:sp>
        <p:nvSpPr>
          <p:cNvPr id="19" name="Shape 11"/>
          <p:cNvSpPr/>
          <p:nvPr>
            <p:custDataLst>
              <p:tags r:id="rId7"/>
            </p:custDataLst>
          </p:nvPr>
        </p:nvSpPr>
        <p:spPr>
          <a:xfrm>
            <a:off x="3999406" y="2235527"/>
            <a:ext cx="665094" cy="295787"/>
          </a:xfrm>
          <a:prstGeom prst="rect">
            <a:avLst/>
          </a:prstGeom>
          <a:solidFill>
            <a:srgbClr val="000000">
              <a:alpha val="0"/>
            </a:srgbClr>
          </a:solidFill>
        </p:spPr>
        <p:txBody>
          <a:bodyPr/>
          <a:lstStyle/>
          <a:p>
            <a:pPr algn="ctr"/>
            <a:r>
              <a:rPr lang="en-US" altLang="zh-CN" sz="2400" dirty="0">
                <a:solidFill>
                  <a:schemeClr val="bg1"/>
                </a:solidFill>
              </a:rPr>
              <a:t>01</a:t>
            </a:r>
            <a:endParaRPr lang="en-US" altLang="zh-CN" sz="2400" dirty="0">
              <a:solidFill>
                <a:schemeClr val="bg1"/>
              </a:solidFill>
            </a:endParaRPr>
          </a:p>
        </p:txBody>
      </p:sp>
      <p:sp>
        <p:nvSpPr>
          <p:cNvPr id="24" name="Text 16"/>
          <p:cNvSpPr/>
          <p:nvPr>
            <p:custDataLst>
              <p:tags r:id="rId8"/>
            </p:custDataLst>
          </p:nvPr>
        </p:nvSpPr>
        <p:spPr>
          <a:xfrm>
            <a:off x="5824743" y="1987136"/>
            <a:ext cx="665094" cy="295787"/>
          </a:xfrm>
          <a:prstGeom prst="rect">
            <a:avLst/>
          </a:prstGeom>
          <a:noFill/>
        </p:spPr>
        <p:txBody>
          <a:bodyPr wrap="square" lIns="0" tIns="0" rIns="0" bIns="0" rtlCol="0" anchor="t"/>
          <a:lstStyle/>
          <a:p>
            <a:pPr algn="ctr">
              <a:lnSpc>
                <a:spcPct val="110000"/>
              </a:lnSpc>
            </a:pPr>
            <a:endParaRPr lang="en-US" sz="1600" dirty="0">
              <a:solidFill>
                <a:schemeClr val="bg1"/>
              </a:solidFill>
            </a:endParaRPr>
          </a:p>
        </p:txBody>
      </p:sp>
      <p:sp>
        <p:nvSpPr>
          <p:cNvPr id="27" name="Shape 19"/>
          <p:cNvSpPr/>
          <p:nvPr>
            <p:custDataLst>
              <p:tags r:id="rId9"/>
            </p:custDataLst>
          </p:nvPr>
        </p:nvSpPr>
        <p:spPr>
          <a:xfrm>
            <a:off x="9384665" y="2752090"/>
            <a:ext cx="664845" cy="284480"/>
          </a:xfrm>
          <a:prstGeom prst="rect">
            <a:avLst/>
          </a:prstGeom>
          <a:solidFill>
            <a:srgbClr val="000000">
              <a:alpha val="0"/>
            </a:srgbClr>
          </a:solidFill>
        </p:spPr>
        <p:txBody>
          <a:bodyPr/>
          <a:lstStyle/>
          <a:p>
            <a:pPr algn="ctr"/>
            <a:r>
              <a:rPr lang="en-US" altLang="zh-CN" sz="2400" dirty="0">
                <a:solidFill>
                  <a:schemeClr val="bg1"/>
                </a:solidFill>
              </a:rPr>
              <a:t>02</a:t>
            </a:r>
            <a:endParaRPr lang="en-US" altLang="zh-CN" sz="2400" dirty="0">
              <a:solidFill>
                <a:schemeClr val="bg1"/>
              </a:solidFill>
            </a:endParaRPr>
          </a:p>
        </p:txBody>
      </p:sp>
      <p:sp>
        <p:nvSpPr>
          <p:cNvPr id="21" name="Text 13"/>
          <p:cNvSpPr/>
          <p:nvPr>
            <p:custDataLst>
              <p:tags r:id="rId10"/>
            </p:custDataLst>
          </p:nvPr>
        </p:nvSpPr>
        <p:spPr>
          <a:xfrm>
            <a:off x="1909716" y="3546776"/>
            <a:ext cx="4420699" cy="369332"/>
          </a:xfrm>
          <a:prstGeom prst="rect">
            <a:avLst/>
          </a:prstGeom>
          <a:noFill/>
        </p:spPr>
        <p:txBody>
          <a:bodyPr wrap="square" lIns="0" tIns="0" rIns="0" bIns="0" rtlCol="0" anchor="t">
            <a:spAutoFit/>
          </a:bodyPr>
          <a:lstStyle/>
          <a:p>
            <a:pPr>
              <a:lnSpc>
                <a:spcPct val="100000"/>
              </a:lnSpc>
            </a:pPr>
            <a:r>
              <a:rPr lang="en-US" altLang="zh-CN" sz="2400" b="1" dirty="0"/>
              <a:t>Development Environment Setup</a:t>
            </a:r>
            <a:endParaRPr lang="en-US" altLang="zh-CN" sz="2400" b="1" dirty="0">
              <a:solidFill>
                <a:schemeClr val="tx1"/>
              </a:solidFill>
            </a:endParaRPr>
          </a:p>
        </p:txBody>
      </p:sp>
      <p:pic>
        <p:nvPicPr>
          <p:cNvPr id="18" name="Image 5" descr="https://kimi-img.moonshot.cn/pub/slides/slides_tmpl/image/25-09-04-11:32:02-d2sggcm1bb2p4onbok10.png"/>
          <p:cNvPicPr>
            <a:picLocks noChangeAspect="1"/>
          </p:cNvPicPr>
          <p:nvPr/>
        </p:nvPicPr>
        <p:blipFill>
          <a:blip r:embed="rId11"/>
          <a:stretch>
            <a:fillRect/>
          </a:stretch>
        </p:blipFill>
        <p:spPr>
          <a:xfrm>
            <a:off x="662882" y="392910"/>
            <a:ext cx="1371600" cy="304800"/>
          </a:xfrm>
          <a:prstGeom prst="rect">
            <a:avLst/>
          </a:prstGeom>
        </p:spPr>
      </p:pic>
      <p:sp>
        <p:nvSpPr>
          <p:cNvPr id="11" name="文本框 10"/>
          <p:cNvSpPr txBox="1"/>
          <p:nvPr/>
        </p:nvSpPr>
        <p:spPr>
          <a:xfrm>
            <a:off x="35804" y="4422684"/>
            <a:ext cx="3507868" cy="1163139"/>
          </a:xfrm>
          <a:prstGeom prst="rect">
            <a:avLst/>
          </a:prstGeom>
        </p:spPr>
        <p:txBody>
          <a:bodyPr wrap="square">
            <a:spAutoFit/>
          </a:bodyPr>
          <a:lstStyle/>
          <a:p>
            <a:pPr>
              <a:lnSpc>
                <a:spcPts val="900"/>
              </a:lnSpc>
              <a:spcBef>
                <a:spcPct val="0"/>
              </a:spcBef>
              <a:spcAft>
                <a:spcPct val="0"/>
              </a:spcAft>
            </a:pPr>
            <a:r>
              <a:rPr lang="en-US" altLang="zh-CN" b="0" i="0" dirty="0">
                <a:solidFill>
                  <a:srgbClr val="000000"/>
                </a:solidFill>
                <a:ea typeface="宋体" panose="02010600030101010101" pitchFamily="2" charset="-122"/>
                <a:cs typeface="+mn-lt"/>
              </a:rPr>
              <a:t>• </a:t>
            </a:r>
            <a:r>
              <a:rPr lang="en-US" altLang="zh-CN" dirty="0">
                <a:solidFill>
                  <a:srgbClr val="000000"/>
                </a:solidFill>
                <a:ea typeface="宋体" panose="02010600030101010101" pitchFamily="2" charset="-122"/>
                <a:cs typeface="+mn-lt"/>
              </a:rPr>
              <a:t>Project </a:t>
            </a:r>
            <a:r>
              <a:rPr lang="en-US" altLang="zh-CN" dirty="0" err="1">
                <a:solidFill>
                  <a:srgbClr val="000000"/>
                </a:solidFill>
                <a:ea typeface="宋体" panose="02010600030101010101" pitchFamily="2" charset="-122"/>
                <a:cs typeface="+mn-lt"/>
              </a:rPr>
              <a:t>Initialisation</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dirty="0">
                <a:solidFill>
                  <a:srgbClr val="000000"/>
                </a:solidFill>
                <a:ea typeface="宋体" panose="02010600030101010101" pitchFamily="2" charset="-122"/>
                <a:cs typeface="+mn-lt"/>
              </a:rPr>
              <a:t>	- Workspace Structure</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p:txBody>
      </p:sp>
      <p:sp>
        <p:nvSpPr>
          <p:cNvPr id="17" name="文本框 16"/>
          <p:cNvSpPr txBox="1"/>
          <p:nvPr/>
        </p:nvSpPr>
        <p:spPr>
          <a:xfrm>
            <a:off x="8139033" y="3349925"/>
            <a:ext cx="3227070" cy="461665"/>
          </a:xfrm>
          <a:prstGeom prst="rect">
            <a:avLst/>
          </a:prstGeom>
          <a:noFill/>
        </p:spPr>
        <p:txBody>
          <a:bodyPr wrap="square" rtlCol="0">
            <a:spAutoFit/>
          </a:bodyPr>
          <a:lstStyle/>
          <a:p>
            <a:pPr algn="ctr"/>
            <a:r>
              <a:rPr lang="en-US" altLang="zh-CN" sz="2400" b="1" dirty="0"/>
              <a:t>Toolchain usage</a:t>
            </a:r>
            <a:endParaRPr lang="en-US" altLang="zh-CN" sz="2400" b="1" dirty="0"/>
          </a:p>
        </p:txBody>
      </p:sp>
      <p:sp>
        <p:nvSpPr>
          <p:cNvPr id="22" name="文本框 21"/>
          <p:cNvSpPr txBox="1"/>
          <p:nvPr/>
        </p:nvSpPr>
        <p:spPr>
          <a:xfrm>
            <a:off x="8317601" y="3722813"/>
            <a:ext cx="3825240" cy="1399742"/>
          </a:xfrm>
          <a:prstGeom prst="rect">
            <a:avLst/>
          </a:prstGeom>
          <a:noFill/>
        </p:spPr>
        <p:txBody>
          <a:bodyPr wrap="square" rtlCol="0">
            <a:spAutoFit/>
          </a:bodyPr>
          <a:lstStyle/>
          <a:p>
            <a:pPr>
              <a:lnSpc>
                <a:spcPct val="120000"/>
              </a:lnSpc>
            </a:pPr>
            <a:r>
              <a:rPr lang="en-US" altLang="zh-CN" dirty="0">
                <a:ea typeface="宋体" panose="02010600030101010101" pitchFamily="2" charset="-122"/>
                <a:cs typeface="+mn-lt"/>
                <a:sym typeface="+mn-ea"/>
              </a:rPr>
              <a:t>• </a:t>
            </a:r>
            <a:r>
              <a:rPr lang="en-US" altLang="zh-CN" dirty="0"/>
              <a:t>Service launch</a:t>
            </a:r>
            <a:endParaRPr lang="en-US" altLang="zh-CN" dirty="0"/>
          </a:p>
          <a:p>
            <a:pPr>
              <a:lnSpc>
                <a:spcPct val="120000"/>
              </a:lnSpc>
            </a:pPr>
            <a:r>
              <a:rPr lang="en-US" altLang="zh-CN" dirty="0">
                <a:ea typeface="宋体" panose="02010600030101010101" pitchFamily="2" charset="-122"/>
                <a:cs typeface="+mn-lt"/>
                <a:sym typeface="+mn-ea"/>
              </a:rPr>
              <a:t>	- </a:t>
            </a:r>
            <a:r>
              <a:rPr lang="en-US" altLang="zh-CN" dirty="0"/>
              <a:t>cargo run --bin </a:t>
            </a:r>
            <a:r>
              <a:rPr lang="en-US" altLang="zh-CN" dirty="0" err="1"/>
              <a:t>api</a:t>
            </a:r>
            <a:endParaRPr lang="en-US" altLang="zh-CN" dirty="0">
              <a:ea typeface="宋体" panose="02010600030101010101" pitchFamily="2" charset="-122"/>
              <a:cs typeface="+mn-lt"/>
              <a:sym typeface="+mn-ea"/>
            </a:endParaRPr>
          </a:p>
          <a:p>
            <a:pPr>
              <a:lnSpc>
                <a:spcPct val="120000"/>
              </a:lnSpc>
            </a:pPr>
            <a:r>
              <a:rPr lang="en-US" altLang="zh-CN" dirty="0">
                <a:ea typeface="宋体" panose="02010600030101010101" pitchFamily="2" charset="-122"/>
                <a:cs typeface="+mn-lt"/>
                <a:sym typeface="+mn-ea"/>
              </a:rPr>
              <a:t>Interface Testing</a:t>
            </a:r>
            <a:endParaRPr lang="en-US" altLang="zh-CN" dirty="0">
              <a:ea typeface="宋体" panose="02010600030101010101" pitchFamily="2" charset="-122"/>
              <a:cs typeface="+mn-lt"/>
              <a:sym typeface="+mn-ea"/>
            </a:endParaRPr>
          </a:p>
          <a:p>
            <a:pPr>
              <a:lnSpc>
                <a:spcPct val="120000"/>
              </a:lnSpc>
            </a:pPr>
            <a:r>
              <a:rPr lang="en-US" altLang="zh-CN" dirty="0">
                <a:ea typeface="宋体" panose="02010600030101010101" pitchFamily="2" charset="-122"/>
                <a:cs typeface="+mn-lt"/>
                <a:sym typeface="+mn-ea"/>
              </a:rPr>
              <a:t>	- curl command-line tool</a:t>
            </a:r>
            <a:endParaRPr lang="en-US" altLang="zh-CN" dirty="0"/>
          </a:p>
        </p:txBody>
      </p:sp>
      <p:pic>
        <p:nvPicPr>
          <p:cNvPr id="5" name="图片 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183380" y="4931596"/>
            <a:ext cx="3955653" cy="2017209"/>
          </a:xfrm>
          <a:prstGeom prst="rect">
            <a:avLst/>
          </a:prstGeom>
        </p:spPr>
      </p:pic>
      <p:sp>
        <p:nvSpPr>
          <p:cNvPr id="6" name="文本框 5"/>
          <p:cNvSpPr txBox="1"/>
          <p:nvPr/>
        </p:nvSpPr>
        <p:spPr>
          <a:xfrm>
            <a:off x="4120066" y="4256679"/>
            <a:ext cx="3825240" cy="1095043"/>
          </a:xfrm>
          <a:prstGeom prst="rect">
            <a:avLst/>
          </a:prstGeom>
          <a:noFill/>
        </p:spPr>
        <p:txBody>
          <a:bodyPr wrap="square" rtlCol="0">
            <a:spAutoFit/>
          </a:bodyPr>
          <a:lstStyle/>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dirty="0">
                <a:solidFill>
                  <a:srgbClr val="000000"/>
                </a:solidFill>
                <a:ea typeface="宋体" panose="02010600030101010101" pitchFamily="2" charset="-122"/>
                <a:cs typeface="+mn-lt"/>
              </a:rPr>
              <a:t>• Core dependency</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dirty="0">
                <a:solidFill>
                  <a:srgbClr val="000000"/>
                </a:solidFill>
                <a:ea typeface="宋体" panose="02010600030101010101" pitchFamily="2" charset="-122"/>
                <a:cs typeface="+mn-lt"/>
              </a:rPr>
              <a:t>	-</a:t>
            </a:r>
            <a:r>
              <a:rPr lang="zh-CN" altLang="en-US" dirty="0">
                <a:solidFill>
                  <a:srgbClr val="000000"/>
                </a:solidFill>
                <a:ea typeface="宋体" panose="02010600030101010101" pitchFamily="2" charset="-122"/>
                <a:cs typeface="+mn-lt"/>
              </a:rPr>
              <a:t> </a:t>
            </a:r>
            <a:r>
              <a:rPr lang="en-US" altLang="zh-CN" dirty="0"/>
              <a:t>crates/</a:t>
            </a:r>
            <a:r>
              <a:rPr lang="en-US" altLang="zh-CN" dirty="0" err="1"/>
              <a:t>api</a:t>
            </a:r>
            <a:r>
              <a:rPr lang="en-US" altLang="zh-CN" dirty="0"/>
              <a:t>/</a:t>
            </a:r>
            <a:r>
              <a:rPr lang="en-US" altLang="zh-CN" dirty="0" err="1"/>
              <a:t>Cargo.toml</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ct val="120000"/>
              </a:lnSpc>
            </a:pPr>
            <a:endParaRPr lang="en-US" altLang="zh-CN" dirty="0"/>
          </a:p>
        </p:txBody>
      </p:sp>
      <p:pic>
        <p:nvPicPr>
          <p:cNvPr id="10" name="图片 9"/>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5995" y="5181012"/>
            <a:ext cx="4036974" cy="557220"/>
          </a:xfrm>
          <a:prstGeom prst="rect">
            <a:avLst/>
          </a:prstGeom>
        </p:spPr>
      </p:pic>
      <p:sp>
        <p:nvSpPr>
          <p:cNvPr id="20" name="文本框 19"/>
          <p:cNvSpPr txBox="1"/>
          <p:nvPr/>
        </p:nvSpPr>
        <p:spPr>
          <a:xfrm>
            <a:off x="336375" y="864733"/>
            <a:ext cx="4916954" cy="1077218"/>
          </a:xfrm>
          <a:prstGeom prst="rect">
            <a:avLst/>
          </a:prstGeom>
          <a:noFill/>
        </p:spPr>
        <p:txBody>
          <a:bodyPr wrap="square">
            <a:spAutoFit/>
          </a:bodyPr>
          <a:lstStyle/>
          <a:p>
            <a:r>
              <a:rPr lang="en-US" altLang="zh-CN" sz="3200" b="1" dirty="0"/>
              <a:t>Rust Engineering Configuration</a:t>
            </a:r>
            <a:endParaRPr lang="zh-CN" altLang="en-US" sz="3200" b="1" dirty="0"/>
          </a:p>
        </p:txBody>
      </p:sp>
      <p:pic>
        <p:nvPicPr>
          <p:cNvPr id="7" name="图片 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27806" y="5080620"/>
            <a:ext cx="3692957" cy="190281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15"/>
          <p:cNvSpPr/>
          <p:nvPr/>
        </p:nvSpPr>
        <p:spPr>
          <a:xfrm>
            <a:off x="4893310" y="1330960"/>
            <a:ext cx="228409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04</a:t>
            </a:r>
            <a:endParaRPr lang="en-US" sz="1600" dirty="0"/>
          </a:p>
        </p:txBody>
      </p:sp>
      <p:sp>
        <p:nvSpPr>
          <p:cNvPr id="2" name="文本框 1"/>
          <p:cNvSpPr txBox="1"/>
          <p:nvPr/>
        </p:nvSpPr>
        <p:spPr>
          <a:xfrm>
            <a:off x="201930" y="3740150"/>
            <a:ext cx="11788775" cy="646331"/>
          </a:xfrm>
          <a:prstGeom prst="rect">
            <a:avLst/>
          </a:prstGeom>
          <a:noFill/>
        </p:spPr>
        <p:txBody>
          <a:bodyPr wrap="square" rtlCol="0">
            <a:spAutoFit/>
          </a:bodyPr>
          <a:lstStyle/>
          <a:p>
            <a:pPr algn="ctr"/>
            <a:r>
              <a:rPr lang="en-US" altLang="zh-CN" sz="3600" b="1" dirty="0">
                <a:solidFill>
                  <a:schemeClr val="bg1"/>
                </a:solidFill>
              </a:rPr>
              <a:t>Test Verification &amp; Quality Assurance</a:t>
            </a:r>
            <a:endParaRPr lang="en-US" altLang="zh-CN" sz="3600" b="1" dirty="0">
              <a:solidFill>
                <a:schemeClr val="bg1"/>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
          <p:cNvPicPr>
            <a:picLocks noChangeAspect="1"/>
          </p:cNvPicPr>
          <p:nvPr/>
        </p:nvPicPr>
        <p:blipFill>
          <a:blip r:embed="rId1"/>
          <a:stretch>
            <a:fillRect/>
          </a:stretch>
        </p:blipFill>
        <p:spPr>
          <a:xfrm>
            <a:off x="-15810" y="0"/>
            <a:ext cx="12346940" cy="6948805"/>
          </a:xfrm>
          <a:prstGeom prst="rect">
            <a:avLst/>
          </a:prstGeom>
        </p:spPr>
      </p:pic>
      <p:pic>
        <p:nvPicPr>
          <p:cNvPr id="2" name="Image 1" descr="https://kimi-img.moonshot.cn/pub/slides/slides_tmpl/image/25-09-04-11:32:10-d2sggem1bb2p4onbokeg.png"/>
          <p:cNvPicPr>
            <a:picLocks noChangeAspect="1"/>
          </p:cNvPicPr>
          <p:nvPr>
            <p:custDataLst>
              <p:tags r:id="rId2"/>
            </p:custDataLst>
          </p:nvPr>
        </p:nvPicPr>
        <p:blipFill>
          <a:blip r:embed="rId3"/>
          <a:stretch>
            <a:fillRect/>
          </a:stretch>
        </p:blipFill>
        <p:spPr>
          <a:xfrm>
            <a:off x="-15810" y="2217961"/>
            <a:ext cx="15315171" cy="829824"/>
          </a:xfrm>
          <a:prstGeom prst="rect">
            <a:avLst/>
          </a:prstGeom>
        </p:spPr>
      </p:pic>
      <p:pic>
        <p:nvPicPr>
          <p:cNvPr id="4" name="Image 2" descr="https://kimi-img.moonshot.cn/pub/slides/slides_tmpl/image/25-09-04-11:32:10-d2sggem1bb2p4onbokf0.png"/>
          <p:cNvPicPr>
            <a:picLocks noChangeAspect="1"/>
          </p:cNvPicPr>
          <p:nvPr>
            <p:custDataLst>
              <p:tags r:id="rId4"/>
            </p:custDataLst>
          </p:nvPr>
        </p:nvPicPr>
        <p:blipFill>
          <a:blip r:embed="rId5"/>
          <a:stretch>
            <a:fillRect/>
          </a:stretch>
        </p:blipFill>
        <p:spPr>
          <a:xfrm>
            <a:off x="3658806" y="1983866"/>
            <a:ext cx="1193800" cy="1193800"/>
          </a:xfrm>
          <a:prstGeom prst="rect">
            <a:avLst/>
          </a:prstGeom>
        </p:spPr>
      </p:pic>
      <p:pic>
        <p:nvPicPr>
          <p:cNvPr id="14" name="Image 4" descr="https://kimi-img.moonshot.cn/pub/slides/slides_tmpl/image/25-09-04-11:32:10-d2sggem1bb2p4onbokf0.png"/>
          <p:cNvPicPr>
            <a:picLocks noChangeAspect="1"/>
          </p:cNvPicPr>
          <p:nvPr>
            <p:custDataLst>
              <p:tags r:id="rId6"/>
            </p:custDataLst>
          </p:nvPr>
        </p:nvPicPr>
        <p:blipFill>
          <a:blip r:embed="rId5"/>
          <a:stretch>
            <a:fillRect/>
          </a:stretch>
        </p:blipFill>
        <p:spPr>
          <a:xfrm>
            <a:off x="9583387" y="2401780"/>
            <a:ext cx="1193800" cy="1193800"/>
          </a:xfrm>
          <a:prstGeom prst="rect">
            <a:avLst/>
          </a:prstGeom>
        </p:spPr>
      </p:pic>
      <p:sp>
        <p:nvSpPr>
          <p:cNvPr id="19" name="Shape 11"/>
          <p:cNvSpPr/>
          <p:nvPr>
            <p:custDataLst>
              <p:tags r:id="rId7"/>
            </p:custDataLst>
          </p:nvPr>
        </p:nvSpPr>
        <p:spPr>
          <a:xfrm>
            <a:off x="3923159" y="2278135"/>
            <a:ext cx="665094" cy="295787"/>
          </a:xfrm>
          <a:prstGeom prst="rect">
            <a:avLst/>
          </a:prstGeom>
          <a:solidFill>
            <a:srgbClr val="000000">
              <a:alpha val="0"/>
            </a:srgbClr>
          </a:solidFill>
        </p:spPr>
        <p:txBody>
          <a:bodyPr/>
          <a:lstStyle/>
          <a:p>
            <a:pPr algn="ctr"/>
            <a:r>
              <a:rPr lang="en-US" altLang="zh-CN" sz="2400" dirty="0">
                <a:solidFill>
                  <a:schemeClr val="bg1"/>
                </a:solidFill>
              </a:rPr>
              <a:t>01</a:t>
            </a:r>
            <a:endParaRPr lang="en-US" altLang="zh-CN" sz="2400" dirty="0">
              <a:solidFill>
                <a:schemeClr val="bg1"/>
              </a:solidFill>
            </a:endParaRPr>
          </a:p>
        </p:txBody>
      </p:sp>
      <p:sp>
        <p:nvSpPr>
          <p:cNvPr id="24" name="Text 16"/>
          <p:cNvSpPr/>
          <p:nvPr>
            <p:custDataLst>
              <p:tags r:id="rId8"/>
            </p:custDataLst>
          </p:nvPr>
        </p:nvSpPr>
        <p:spPr>
          <a:xfrm>
            <a:off x="5824743" y="1987136"/>
            <a:ext cx="665094" cy="295787"/>
          </a:xfrm>
          <a:prstGeom prst="rect">
            <a:avLst/>
          </a:prstGeom>
          <a:noFill/>
        </p:spPr>
        <p:txBody>
          <a:bodyPr wrap="square" lIns="0" tIns="0" rIns="0" bIns="0" rtlCol="0" anchor="t"/>
          <a:lstStyle/>
          <a:p>
            <a:pPr algn="ctr">
              <a:lnSpc>
                <a:spcPct val="110000"/>
              </a:lnSpc>
            </a:pPr>
            <a:endParaRPr lang="en-US" sz="1600" dirty="0">
              <a:solidFill>
                <a:schemeClr val="bg1"/>
              </a:solidFill>
            </a:endParaRPr>
          </a:p>
        </p:txBody>
      </p:sp>
      <p:sp>
        <p:nvSpPr>
          <p:cNvPr id="27" name="Shape 19"/>
          <p:cNvSpPr/>
          <p:nvPr>
            <p:custDataLst>
              <p:tags r:id="rId9"/>
            </p:custDataLst>
          </p:nvPr>
        </p:nvSpPr>
        <p:spPr>
          <a:xfrm>
            <a:off x="9877825" y="2742286"/>
            <a:ext cx="664845" cy="284480"/>
          </a:xfrm>
          <a:prstGeom prst="rect">
            <a:avLst/>
          </a:prstGeom>
          <a:solidFill>
            <a:srgbClr val="000000">
              <a:alpha val="0"/>
            </a:srgbClr>
          </a:solidFill>
        </p:spPr>
        <p:txBody>
          <a:bodyPr/>
          <a:lstStyle/>
          <a:p>
            <a:pPr algn="ctr"/>
            <a:r>
              <a:rPr lang="en-US" altLang="zh-CN" sz="2400" dirty="0">
                <a:solidFill>
                  <a:schemeClr val="bg1"/>
                </a:solidFill>
              </a:rPr>
              <a:t>02</a:t>
            </a:r>
            <a:endParaRPr lang="en-US" altLang="zh-CN" sz="2400" dirty="0">
              <a:solidFill>
                <a:schemeClr val="bg1"/>
              </a:solidFill>
            </a:endParaRPr>
          </a:p>
        </p:txBody>
      </p:sp>
      <p:sp>
        <p:nvSpPr>
          <p:cNvPr id="21" name="Text 13"/>
          <p:cNvSpPr/>
          <p:nvPr>
            <p:custDataLst>
              <p:tags r:id="rId10"/>
            </p:custDataLst>
          </p:nvPr>
        </p:nvSpPr>
        <p:spPr>
          <a:xfrm>
            <a:off x="2528984" y="3321832"/>
            <a:ext cx="3901440" cy="368935"/>
          </a:xfrm>
          <a:prstGeom prst="rect">
            <a:avLst/>
          </a:prstGeom>
          <a:noFill/>
        </p:spPr>
        <p:txBody>
          <a:bodyPr wrap="square" lIns="0" tIns="0" rIns="0" bIns="0" rtlCol="0" anchor="t">
            <a:spAutoFit/>
          </a:bodyPr>
          <a:lstStyle/>
          <a:p>
            <a:pPr>
              <a:lnSpc>
                <a:spcPct val="100000"/>
              </a:lnSpc>
            </a:pPr>
            <a:r>
              <a:rPr lang="en-US" altLang="zh-CN" sz="2400" b="1" dirty="0"/>
              <a:t>Functional Testing Process</a:t>
            </a:r>
            <a:endParaRPr lang="en-US" altLang="zh-CN" sz="2400" b="1" dirty="0">
              <a:solidFill>
                <a:schemeClr val="tx1"/>
              </a:solidFill>
            </a:endParaRPr>
          </a:p>
        </p:txBody>
      </p:sp>
      <p:pic>
        <p:nvPicPr>
          <p:cNvPr id="18" name="Image 5" descr="https://kimi-img.moonshot.cn/pub/slides/slides_tmpl/image/25-09-04-11:32:02-d2sggcm1bb2p4onbok10.png"/>
          <p:cNvPicPr>
            <a:picLocks noChangeAspect="1"/>
          </p:cNvPicPr>
          <p:nvPr/>
        </p:nvPicPr>
        <p:blipFill>
          <a:blip r:embed="rId11"/>
          <a:stretch>
            <a:fillRect/>
          </a:stretch>
        </p:blipFill>
        <p:spPr>
          <a:xfrm>
            <a:off x="662882" y="392910"/>
            <a:ext cx="1371600" cy="304800"/>
          </a:xfrm>
          <a:prstGeom prst="rect">
            <a:avLst/>
          </a:prstGeom>
        </p:spPr>
      </p:pic>
      <p:sp>
        <p:nvSpPr>
          <p:cNvPr id="9" name="文本框 8"/>
          <p:cNvSpPr txBox="1"/>
          <p:nvPr/>
        </p:nvSpPr>
        <p:spPr>
          <a:xfrm>
            <a:off x="458065" y="1090620"/>
            <a:ext cx="4514627" cy="1307465"/>
          </a:xfrm>
          <a:prstGeom prst="rect">
            <a:avLst/>
          </a:prstGeom>
          <a:noFill/>
        </p:spPr>
        <p:txBody>
          <a:bodyPr wrap="square" rtlCol="0">
            <a:noAutofit/>
          </a:bodyPr>
          <a:lstStyle/>
          <a:p>
            <a:r>
              <a:rPr lang="en-US" altLang="zh-CN" sz="3200" b="1" dirty="0"/>
              <a:t>Three-tier architecture and scalability</a:t>
            </a:r>
            <a:endParaRPr lang="en-US" altLang="zh-CN" sz="3200" b="1" dirty="0">
              <a:solidFill>
                <a:schemeClr val="tx1"/>
              </a:solidFill>
            </a:endParaRPr>
          </a:p>
        </p:txBody>
      </p:sp>
      <p:sp>
        <p:nvSpPr>
          <p:cNvPr id="11" name="文本框 10"/>
          <p:cNvSpPr txBox="1"/>
          <p:nvPr/>
        </p:nvSpPr>
        <p:spPr>
          <a:xfrm>
            <a:off x="33189" y="4143375"/>
            <a:ext cx="3616903" cy="1509388"/>
          </a:xfrm>
          <a:prstGeom prst="rect">
            <a:avLst/>
          </a:prstGeom>
        </p:spPr>
        <p:txBody>
          <a:bodyPr wrap="square">
            <a:spAutoFit/>
          </a:bodyPr>
          <a:lstStyle/>
          <a:p>
            <a:pPr>
              <a:lnSpc>
                <a:spcPts val="900"/>
              </a:lnSpc>
              <a:spcBef>
                <a:spcPct val="0"/>
              </a:spcBef>
              <a:spcAft>
                <a:spcPct val="0"/>
              </a:spcAft>
            </a:pPr>
            <a:r>
              <a:rPr lang="en-US" altLang="zh-CN" b="0" i="0" dirty="0">
                <a:solidFill>
                  <a:srgbClr val="000000"/>
                </a:solidFill>
                <a:ea typeface="宋体" panose="02010600030101010101" pitchFamily="2" charset="-122"/>
                <a:cs typeface="+mn-lt"/>
              </a:rPr>
              <a:t>• </a:t>
            </a:r>
            <a:r>
              <a:rPr lang="en-US" altLang="zh-CN" dirty="0">
                <a:solidFill>
                  <a:srgbClr val="000000"/>
                </a:solidFill>
                <a:ea typeface="宋体" panose="02010600030101010101" pitchFamily="2" charset="-122"/>
                <a:cs typeface="+mn-lt"/>
              </a:rPr>
              <a:t>Health screening test</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p:txBody>
      </p:sp>
      <p:sp>
        <p:nvSpPr>
          <p:cNvPr id="17" name="文本框 16"/>
          <p:cNvSpPr txBox="1"/>
          <p:nvPr/>
        </p:nvSpPr>
        <p:spPr>
          <a:xfrm>
            <a:off x="8410191" y="3364747"/>
            <a:ext cx="3920939" cy="461665"/>
          </a:xfrm>
          <a:prstGeom prst="rect">
            <a:avLst/>
          </a:prstGeom>
          <a:noFill/>
        </p:spPr>
        <p:txBody>
          <a:bodyPr wrap="square" rtlCol="0">
            <a:spAutoFit/>
          </a:bodyPr>
          <a:lstStyle/>
          <a:p>
            <a:pPr algn="ctr"/>
            <a:r>
              <a:rPr lang="en-US" altLang="zh-CN" sz="2400" b="1" dirty="0"/>
              <a:t>Issue Resolution Verification</a:t>
            </a:r>
            <a:endParaRPr lang="en-US" altLang="zh-CN" sz="2400" b="1" dirty="0"/>
          </a:p>
        </p:txBody>
      </p:sp>
      <p:sp>
        <p:nvSpPr>
          <p:cNvPr id="22" name="文本框 21"/>
          <p:cNvSpPr txBox="1"/>
          <p:nvPr/>
        </p:nvSpPr>
        <p:spPr>
          <a:xfrm>
            <a:off x="8542719" y="3915432"/>
            <a:ext cx="3825240" cy="2396938"/>
          </a:xfrm>
          <a:prstGeom prst="rect">
            <a:avLst/>
          </a:prstGeom>
          <a:noFill/>
        </p:spPr>
        <p:txBody>
          <a:bodyPr wrap="square" rtlCol="0">
            <a:spAutoFit/>
          </a:bodyPr>
          <a:lstStyle/>
          <a:p>
            <a:pPr>
              <a:lnSpc>
                <a:spcPct val="120000"/>
              </a:lnSpc>
            </a:pPr>
            <a:r>
              <a:rPr lang="en-US" altLang="zh-CN" dirty="0">
                <a:ea typeface="宋体" panose="02010600030101010101" pitchFamily="2" charset="-122"/>
                <a:cs typeface="+mn-lt"/>
                <a:sym typeface="+mn-ea"/>
              </a:rPr>
              <a:t>• </a:t>
            </a:r>
            <a:r>
              <a:rPr lang="en-US" altLang="zh-CN" dirty="0"/>
              <a:t>Following the resolution of the "data duplication" issue, the query was re-executed to confirm that unique user data is now returned.</a:t>
            </a:r>
            <a:endParaRPr lang="en-US" altLang="zh-CN" dirty="0"/>
          </a:p>
          <a:p>
            <a:pPr>
              <a:lnSpc>
                <a:spcPct val="120000"/>
              </a:lnSpc>
            </a:pPr>
            <a:r>
              <a:rPr lang="en-US" altLang="zh-CN" dirty="0">
                <a:ea typeface="宋体" panose="02010600030101010101" pitchFamily="2" charset="-122"/>
                <a:cs typeface="+mn-lt"/>
                <a:sym typeface="+mn-ea"/>
              </a:rPr>
              <a:t>• </a:t>
            </a:r>
            <a:r>
              <a:rPr lang="en-US" altLang="zh-CN" dirty="0"/>
              <a:t>Regarding the "service startup conflict", verify that the service can restart normally after executing </a:t>
            </a:r>
            <a:r>
              <a:rPr lang="en-US" altLang="zh-CN" dirty="0" err="1"/>
              <a:t>taskkill</a:t>
            </a:r>
            <a:r>
              <a:rPr lang="en-US" altLang="zh-CN" dirty="0"/>
              <a:t>.</a:t>
            </a:r>
            <a:endParaRPr lang="en-US" altLang="zh-CN" dirty="0"/>
          </a:p>
        </p:txBody>
      </p:sp>
      <p:pic>
        <p:nvPicPr>
          <p:cNvPr id="5" name="图片 4"/>
          <p:cNvPicPr/>
          <p:nvPr/>
        </p:nvPicPr>
        <p:blipFill>
          <a:blip r:embed="rId12">
            <a:extLst>
              <a:ext uri="{28A0092B-C50C-407E-A947-70E740481C1C}">
                <a14:useLocalDpi xmlns:a14="http://schemas.microsoft.com/office/drawing/2010/main" val="0"/>
              </a:ext>
            </a:extLst>
          </a:blip>
          <a:srcRect l="8325" t="88251" r="14775" b="-1"/>
          <a:stretch>
            <a:fillRect/>
          </a:stretch>
        </p:blipFill>
        <p:spPr>
          <a:xfrm>
            <a:off x="-15810" y="4543604"/>
            <a:ext cx="4197858" cy="1026017"/>
          </a:xfrm>
          <a:prstGeom prst="rect">
            <a:avLst/>
          </a:prstGeom>
        </p:spPr>
      </p:pic>
      <p:pic>
        <p:nvPicPr>
          <p:cNvPr id="7" name="图片 6"/>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255706" y="4611368"/>
            <a:ext cx="4197858" cy="1916505"/>
          </a:xfrm>
          <a:prstGeom prst="rect">
            <a:avLst/>
          </a:prstGeom>
        </p:spPr>
      </p:pic>
      <p:sp>
        <p:nvSpPr>
          <p:cNvPr id="10" name="文本框 9"/>
          <p:cNvSpPr txBox="1"/>
          <p:nvPr/>
        </p:nvSpPr>
        <p:spPr>
          <a:xfrm>
            <a:off x="4771201" y="3290227"/>
            <a:ext cx="3166869" cy="1393971"/>
          </a:xfrm>
          <a:prstGeom prst="rect">
            <a:avLst/>
          </a:prstGeom>
        </p:spPr>
        <p:txBody>
          <a:bodyPr wrap="square">
            <a:spAutoFit/>
          </a:bodyPr>
          <a:lstStyle/>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endParaRPr lang="en-US" altLang="zh-CN" b="1" i="0"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b="0" i="0" dirty="0">
                <a:solidFill>
                  <a:srgbClr val="000000"/>
                </a:solidFill>
                <a:ea typeface="宋体" panose="02010600030101010101" pitchFamily="2" charset="-122"/>
                <a:cs typeface="+mn-lt"/>
              </a:rPr>
              <a:t>• </a:t>
            </a:r>
            <a:r>
              <a:rPr lang="en-US" altLang="zh-CN" dirty="0">
                <a:solidFill>
                  <a:srgbClr val="000000"/>
                </a:solidFill>
                <a:ea typeface="宋体" panose="02010600030101010101" pitchFamily="2" charset="-122"/>
                <a:cs typeface="+mn-lt"/>
              </a:rPr>
              <a:t>User Creation and Query</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r>
              <a:rPr lang="en-US" altLang="zh-CN" dirty="0">
                <a:solidFill>
                  <a:srgbClr val="000000"/>
                </a:solidFill>
                <a:ea typeface="宋体" panose="02010600030101010101" pitchFamily="2" charset="-122"/>
                <a:cs typeface="+mn-lt"/>
              </a:rPr>
              <a:t> Testing</a:t>
            </a:r>
            <a:endParaRPr lang="en-US" altLang="zh-CN" dirty="0">
              <a:solidFill>
                <a:srgbClr val="000000"/>
              </a:solidFill>
              <a:ea typeface="宋体" panose="02010600030101010101" pitchFamily="2" charset="-122"/>
              <a:cs typeface="+mn-lt"/>
            </a:endParaRPr>
          </a:p>
          <a:p>
            <a:pPr>
              <a:lnSpc>
                <a:spcPts val="900"/>
              </a:lnSpc>
              <a:spcBef>
                <a:spcPct val="0"/>
              </a:spcBef>
              <a:spcAft>
                <a:spcPct val="0"/>
              </a:spcAft>
            </a:pPr>
            <a:endParaRPr lang="en-US" altLang="zh-CN" b="0" i="0" dirty="0">
              <a:solidFill>
                <a:srgbClr val="000000"/>
              </a:solidFill>
              <a:ea typeface="宋体" panose="02010600030101010101" pitchFamily="2" charset="-122"/>
              <a:cs typeface="+mn-lt"/>
            </a:endParaRPr>
          </a:p>
        </p:txBody>
      </p:sp>
      <p:pic>
        <p:nvPicPr>
          <p:cNvPr id="20" name="图片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5810" y="5792423"/>
            <a:ext cx="4182361" cy="46679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119" y="1309816"/>
            <a:ext cx="6112098" cy="5548184"/>
          </a:xfrm>
          <a:prstGeom prst="rect">
            <a:avLst/>
          </a:prstGeom>
        </p:spPr>
      </p:pic>
      <p:sp>
        <p:nvSpPr>
          <p:cNvPr id="13" name="矩形 12"/>
          <p:cNvSpPr/>
          <p:nvPr/>
        </p:nvSpPr>
        <p:spPr>
          <a:xfrm>
            <a:off x="4537075" y="2706370"/>
            <a:ext cx="7432675" cy="1198245"/>
          </a:xfrm>
          <a:prstGeom prst="rect">
            <a:avLst/>
          </a:prstGeom>
          <a:noFill/>
        </p:spPr>
        <p:txBody>
          <a:bodyPr wrap="square" rtlCol="0">
            <a:noAutofit/>
            <a:scene3d>
              <a:camera prst="orthographicFront"/>
              <a:lightRig rig="threePt" dir="t"/>
            </a:scene3d>
            <a:sp3d extrusionH="57150">
              <a:bevelT w="38100" h="38100" prst="convex"/>
            </a:sp3d>
          </a:bodyPr>
          <a:lstStyle/>
          <a:p>
            <a:pPr algn="dist"/>
            <a:r>
              <a:rPr lang="en-US" altLang="zh-CN" sz="3600">
                <a:solidFill>
                  <a:srgbClr val="DFFAFD"/>
                </a:solidFill>
                <a:sym typeface="+mn-ea"/>
              </a:rPr>
              <a:t>Cultivation Goals for Potential Technical Directions</a:t>
            </a:r>
            <a:endParaRPr lang="en-US" altLang="zh-CN" sz="3600" dirty="0">
              <a:solidFill>
                <a:srgbClr val="DFFAFD"/>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p:txBody>
      </p:sp>
      <p:sp>
        <p:nvSpPr>
          <p:cNvPr id="14" name="矩形 13"/>
          <p:cNvSpPr/>
          <p:nvPr/>
        </p:nvSpPr>
        <p:spPr>
          <a:xfrm>
            <a:off x="7104010" y="1306006"/>
            <a:ext cx="2443619" cy="1200329"/>
          </a:xfrm>
          <a:prstGeom prst="rect">
            <a:avLst/>
          </a:prstGeom>
          <a:noFill/>
        </p:spPr>
        <p:txBody>
          <a:bodyPr wrap="square" rtlCol="0">
            <a:spAutoFit/>
            <a:scene3d>
              <a:camera prst="orthographicFront"/>
              <a:lightRig rig="threePt" dir="t"/>
            </a:scene3d>
            <a:sp3d extrusionH="57150">
              <a:bevelT w="38100" h="38100" prst="convex"/>
            </a:sp3d>
          </a:bodyPr>
          <a:lstStyle/>
          <a:p>
            <a:pPr algn="dist"/>
            <a:r>
              <a:rPr lang="en-US" altLang="zh-CN" sz="7200" dirty="0">
                <a:solidFill>
                  <a:schemeClr val="accent2">
                    <a:lumMod val="20000"/>
                    <a:lumOff val="80000"/>
                  </a:schemeClr>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rPr>
              <a:t>TWO</a:t>
            </a:r>
            <a:endParaRPr lang="zh-CN" altLang="en-US" sz="7200" dirty="0">
              <a:solidFill>
                <a:schemeClr val="accent2">
                  <a:lumMod val="20000"/>
                  <a:lumOff val="80000"/>
                </a:schemeClr>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endParaRPr>
          </a:p>
        </p:txBody>
      </p:sp>
      <p:sp>
        <p:nvSpPr>
          <p:cNvPr id="15" name="矩形 14"/>
          <p:cNvSpPr/>
          <p:nvPr/>
        </p:nvSpPr>
        <p:spPr>
          <a:xfrm>
            <a:off x="5264195" y="4104427"/>
            <a:ext cx="6122415" cy="2651125"/>
          </a:xfrm>
          <a:prstGeom prst="rect">
            <a:avLst/>
          </a:prstGeom>
        </p:spPr>
        <p:txBody>
          <a:bodyPr wrap="square">
            <a:spAutoFit/>
          </a:bodyPr>
          <a:lstStyle/>
          <a:p>
            <a:pPr algn="l">
              <a:lnSpc>
                <a:spcPct val="130000"/>
              </a:lnSpc>
            </a:pPr>
            <a:r>
              <a:rPr lang="en-US" altLang="zh-CN" sz="1600" spc="150" dirty="0">
                <a:solidFill>
                  <a:srgbClr val="E1F1F7"/>
                </a:solidFill>
                <a:latin typeface="+mj-lt"/>
                <a:ea typeface="汉仪雅酷黑 55W" panose="020B0504020202020204" pitchFamily="34" charset="-122"/>
              </a:rPr>
              <a:t>Core technology stack</a:t>
            </a:r>
            <a:endParaRPr lang="en-US" altLang="zh-CN" sz="1600" spc="150" dirty="0">
              <a:solidFill>
                <a:srgbClr val="E1F1F7"/>
              </a:solidFill>
              <a:latin typeface="+mj-lt"/>
              <a:ea typeface="汉仪雅酷黑 55W" panose="020B0504020202020204" pitchFamily="34" charset="-122"/>
            </a:endParaRPr>
          </a:p>
          <a:p>
            <a:pPr algn="l">
              <a:lnSpc>
                <a:spcPct val="130000"/>
              </a:lnSpc>
            </a:pPr>
            <a:r>
              <a:rPr lang="en-US" altLang="zh-CN" sz="1600" spc="150" dirty="0">
                <a:solidFill>
                  <a:srgbClr val="E1F1F7"/>
                </a:solidFill>
                <a:latin typeface="+mj-lt"/>
                <a:ea typeface="汉仪雅酷黑 55W" panose="020B0504020202020204" pitchFamily="34" charset="-122"/>
              </a:rPr>
              <a:t>Framework: actix-web (Asynchronous, zero-copy)</a:t>
            </a:r>
            <a:endParaRPr lang="en-US" altLang="zh-CN" sz="1600" spc="150" dirty="0">
              <a:solidFill>
                <a:srgbClr val="E1F1F7"/>
              </a:solidFill>
              <a:latin typeface="+mj-lt"/>
              <a:ea typeface="汉仪雅酷黑 55W" panose="020B0504020202020204" pitchFamily="34" charset="-122"/>
            </a:endParaRPr>
          </a:p>
          <a:p>
            <a:pPr algn="l">
              <a:lnSpc>
                <a:spcPct val="130000"/>
              </a:lnSpc>
            </a:pPr>
            <a:endParaRPr lang="en-US" altLang="zh-CN" sz="1600" spc="150" dirty="0">
              <a:solidFill>
                <a:srgbClr val="E1F1F7"/>
              </a:solidFill>
              <a:latin typeface="+mj-lt"/>
              <a:ea typeface="汉仪雅酷黑 55W" panose="020B0504020202020204" pitchFamily="34" charset="-122"/>
            </a:endParaRPr>
          </a:p>
          <a:p>
            <a:pPr algn="l">
              <a:lnSpc>
                <a:spcPct val="130000"/>
              </a:lnSpc>
            </a:pPr>
            <a:r>
              <a:rPr lang="en-US" altLang="zh-CN" sz="1600" spc="150" dirty="0">
                <a:solidFill>
                  <a:srgbClr val="E1F1F7"/>
                </a:solidFill>
                <a:latin typeface="+mj-lt"/>
                <a:ea typeface="汉仪雅酷黑 55W" panose="020B0504020202020204" pitchFamily="34" charset="-122"/>
              </a:rPr>
              <a:t>Database: sqlx (PostgreSQL interaction, compile-time validation) + SQLX-migrate (Version management)</a:t>
            </a:r>
            <a:endParaRPr lang="en-US" altLang="zh-CN" sz="1600" spc="150" dirty="0">
              <a:solidFill>
                <a:srgbClr val="E1F1F7"/>
              </a:solidFill>
              <a:latin typeface="+mj-lt"/>
              <a:ea typeface="汉仪雅酷黑 55W" panose="020B0504020202020204" pitchFamily="34" charset="-122"/>
            </a:endParaRPr>
          </a:p>
          <a:p>
            <a:pPr algn="l">
              <a:lnSpc>
                <a:spcPct val="130000"/>
              </a:lnSpc>
            </a:pPr>
            <a:endParaRPr lang="en-US" altLang="zh-CN" sz="1600" spc="150" dirty="0">
              <a:solidFill>
                <a:srgbClr val="E1F1F7"/>
              </a:solidFill>
              <a:latin typeface="+mj-lt"/>
              <a:ea typeface="汉仪雅酷黑 55W" panose="020B0504020202020204" pitchFamily="34" charset="-122"/>
            </a:endParaRPr>
          </a:p>
          <a:p>
            <a:pPr algn="l">
              <a:lnSpc>
                <a:spcPct val="130000"/>
              </a:lnSpc>
            </a:pPr>
            <a:r>
              <a:rPr lang="en-US" altLang="zh-CN" sz="1600" spc="150" dirty="0">
                <a:solidFill>
                  <a:srgbClr val="E1F1F7"/>
                </a:solidFill>
                <a:latin typeface="+mj-lt"/>
                <a:ea typeface="汉仪雅酷黑 55W" panose="020B0504020202020204" pitchFamily="34" charset="-122"/>
              </a:rPr>
              <a:t>Auxiliary: serde (serialization), actix-cors (cross-origin), tokio (asynchronous runtime)</a:t>
            </a:r>
            <a:endParaRPr lang="en-US" altLang="zh-CN" sz="1600" spc="150" dirty="0">
              <a:solidFill>
                <a:srgbClr val="E1F1F7"/>
              </a:solidFill>
              <a:latin typeface="+mj-lt"/>
              <a:ea typeface="汉仪雅酷黑 55W" panose="020B0504020202020204" pitchFamily="3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15"/>
          <p:cNvSpPr/>
          <p:nvPr/>
        </p:nvSpPr>
        <p:spPr>
          <a:xfrm>
            <a:off x="4893310" y="1330960"/>
            <a:ext cx="228409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05</a:t>
            </a:r>
            <a:endParaRPr lang="en-US" sz="1600" dirty="0"/>
          </a:p>
        </p:txBody>
      </p:sp>
      <p:sp>
        <p:nvSpPr>
          <p:cNvPr id="2" name="文本框 1"/>
          <p:cNvSpPr txBox="1"/>
          <p:nvPr/>
        </p:nvSpPr>
        <p:spPr>
          <a:xfrm>
            <a:off x="201930" y="3740150"/>
            <a:ext cx="11788775" cy="646331"/>
          </a:xfrm>
          <a:prstGeom prst="rect">
            <a:avLst/>
          </a:prstGeom>
          <a:noFill/>
        </p:spPr>
        <p:txBody>
          <a:bodyPr wrap="square" rtlCol="0">
            <a:spAutoFit/>
          </a:bodyPr>
          <a:lstStyle/>
          <a:p>
            <a:pPr algn="ctr"/>
            <a:r>
              <a:rPr lang="en-US" altLang="zh-CN" sz="3600" b="1" dirty="0">
                <a:solidFill>
                  <a:schemeClr val="bg1"/>
                </a:solidFill>
                <a:latin typeface="quote-cjk-patch"/>
              </a:rPr>
              <a:t>Project Architecture &amp; Optimization</a:t>
            </a:r>
            <a:endParaRPr lang="en-US" altLang="zh-CN" sz="3600" b="1" dirty="0">
              <a:solidFill>
                <a:schemeClr val="bg1"/>
              </a:solidFill>
              <a:latin typeface="quote-cjk-patch"/>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
          <p:cNvPicPr>
            <a:picLocks noChangeAspect="1"/>
          </p:cNvPicPr>
          <p:nvPr/>
        </p:nvPicPr>
        <p:blipFill>
          <a:blip r:embed="rId1"/>
          <a:stretch>
            <a:fillRect/>
          </a:stretch>
        </p:blipFill>
        <p:spPr>
          <a:xfrm>
            <a:off x="0" y="0"/>
            <a:ext cx="12346940" cy="6948805"/>
          </a:xfrm>
          <a:prstGeom prst="rect">
            <a:avLst/>
          </a:prstGeom>
        </p:spPr>
      </p:pic>
      <p:sp>
        <p:nvSpPr>
          <p:cNvPr id="24" name="Text 16"/>
          <p:cNvSpPr/>
          <p:nvPr>
            <p:custDataLst>
              <p:tags r:id="rId2"/>
            </p:custDataLst>
          </p:nvPr>
        </p:nvSpPr>
        <p:spPr>
          <a:xfrm>
            <a:off x="5824743" y="1987136"/>
            <a:ext cx="665094" cy="295787"/>
          </a:xfrm>
          <a:prstGeom prst="rect">
            <a:avLst/>
          </a:prstGeom>
          <a:noFill/>
        </p:spPr>
        <p:txBody>
          <a:bodyPr wrap="square" lIns="0" tIns="0" rIns="0" bIns="0" rtlCol="0" anchor="t"/>
          <a:lstStyle/>
          <a:p>
            <a:pPr algn="ctr">
              <a:lnSpc>
                <a:spcPct val="110000"/>
              </a:lnSpc>
            </a:pPr>
            <a:endParaRPr lang="en-US" sz="1600" dirty="0">
              <a:solidFill>
                <a:schemeClr val="bg1"/>
              </a:solidFill>
            </a:endParaRPr>
          </a:p>
        </p:txBody>
      </p:sp>
      <p:pic>
        <p:nvPicPr>
          <p:cNvPr id="18" name="Image 5" descr="https://kimi-img.moonshot.cn/pub/slides/slides_tmpl/image/25-09-04-11:32:02-d2sggcm1bb2p4onbok10.png"/>
          <p:cNvPicPr>
            <a:picLocks noChangeAspect="1"/>
          </p:cNvPicPr>
          <p:nvPr/>
        </p:nvPicPr>
        <p:blipFill>
          <a:blip r:embed="rId3"/>
          <a:stretch>
            <a:fillRect/>
          </a:stretch>
        </p:blipFill>
        <p:spPr>
          <a:xfrm>
            <a:off x="662882" y="392910"/>
            <a:ext cx="1371600" cy="304800"/>
          </a:xfrm>
          <a:prstGeom prst="rect">
            <a:avLst/>
          </a:prstGeom>
        </p:spPr>
      </p:pic>
      <p:sp>
        <p:nvSpPr>
          <p:cNvPr id="9" name="文本框 8"/>
          <p:cNvSpPr txBox="1"/>
          <p:nvPr/>
        </p:nvSpPr>
        <p:spPr>
          <a:xfrm>
            <a:off x="1002030" y="855345"/>
            <a:ext cx="4880610" cy="1307465"/>
          </a:xfrm>
          <a:prstGeom prst="rect">
            <a:avLst/>
          </a:prstGeom>
          <a:noFill/>
        </p:spPr>
        <p:txBody>
          <a:bodyPr wrap="square" rtlCol="0">
            <a:noAutofit/>
          </a:bodyPr>
          <a:lstStyle/>
          <a:p>
            <a:r>
              <a:rPr lang="en-US" altLang="zh-CN" sz="3600" b="1" dirty="0"/>
              <a:t>Final Project Structure</a:t>
            </a:r>
            <a:endParaRPr lang="en-US" altLang="zh-CN" sz="3600" b="1" dirty="0"/>
          </a:p>
        </p:txBody>
      </p:sp>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63598" y="1556880"/>
            <a:ext cx="6292726" cy="5301119"/>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697355" y="1239520"/>
            <a:ext cx="8056245" cy="1050925"/>
          </a:xfrm>
          <a:prstGeom prst="rect">
            <a:avLst/>
          </a:prstGeom>
          <a:noFill/>
        </p:spPr>
        <p:txBody>
          <a:bodyPr wrap="square" rtlCol="0">
            <a:noAutofit/>
          </a:bodyPr>
          <a:lstStyle/>
          <a:p>
            <a:r>
              <a:rPr lang="en-US" altLang="zh-CN" sz="4800">
                <a:solidFill>
                  <a:schemeClr val="accent2">
                    <a:lumMod val="20000"/>
                    <a:lumOff val="80000"/>
                  </a:schemeClr>
                </a:solidFill>
              </a:rPr>
              <a:t>API Development Engineering B</a:t>
            </a:r>
            <a:endParaRPr lang="en-US" altLang="zh-CN" sz="4800">
              <a:solidFill>
                <a:schemeClr val="accent2">
                  <a:lumMod val="20000"/>
                  <a:lumOff val="80000"/>
                </a:schemeClr>
              </a:solidFill>
            </a:endParaRPr>
          </a:p>
          <a:p>
            <a:endParaRPr lang="en-US" altLang="zh-CN" sz="4800">
              <a:solidFill>
                <a:schemeClr val="accent2">
                  <a:lumMod val="20000"/>
                  <a:lumOff val="80000"/>
                </a:schemeClr>
              </a:solidFill>
            </a:endParaRPr>
          </a:p>
        </p:txBody>
      </p:sp>
      <p:sp>
        <p:nvSpPr>
          <p:cNvPr id="4" name="文本框 3"/>
          <p:cNvSpPr txBox="1"/>
          <p:nvPr/>
        </p:nvSpPr>
        <p:spPr>
          <a:xfrm>
            <a:off x="3856355" y="3310255"/>
            <a:ext cx="4134485" cy="521970"/>
          </a:xfrm>
          <a:prstGeom prst="rect">
            <a:avLst/>
          </a:prstGeom>
          <a:noFill/>
        </p:spPr>
        <p:txBody>
          <a:bodyPr wrap="square" rtlCol="0" anchor="t">
            <a:spAutoFit/>
          </a:bodyPr>
          <a:lstStyle/>
          <a:p>
            <a:r>
              <a:rPr lang="en-US" altLang="zh-CN" sz="2800">
                <a:solidFill>
                  <a:schemeClr val="accent2">
                    <a:lumMod val="20000"/>
                    <a:lumOff val="80000"/>
                  </a:schemeClr>
                </a:solidFill>
                <a:sym typeface="+mn-ea"/>
              </a:rPr>
              <a:t>Presenter: Du Nuanxin</a:t>
            </a:r>
            <a:endParaRPr lang="en-US" altLang="zh-CN" sz="2800">
              <a:solidFill>
                <a:schemeClr val="accent2">
                  <a:lumMod val="20000"/>
                  <a:lumOff val="80000"/>
                </a:schemeClr>
              </a:solidFill>
              <a:sym typeface="+mn-ea"/>
            </a:endParaRPr>
          </a:p>
        </p:txBody>
      </p:sp>
      <p:sp>
        <p:nvSpPr>
          <p:cNvPr id="5" name="文本框 4"/>
          <p:cNvSpPr txBox="1"/>
          <p:nvPr/>
        </p:nvSpPr>
        <p:spPr>
          <a:xfrm>
            <a:off x="3540760" y="2590800"/>
            <a:ext cx="3839845" cy="398780"/>
          </a:xfrm>
          <a:prstGeom prst="rect">
            <a:avLst/>
          </a:prstGeom>
          <a:noFill/>
        </p:spPr>
        <p:txBody>
          <a:bodyPr wrap="square" rtlCol="0">
            <a:spAutoFit/>
          </a:bodyPr>
          <a:lstStyle/>
          <a:p>
            <a:r>
              <a:rPr lang="en-US" altLang="zh-CN" sz="2000">
                <a:solidFill>
                  <a:schemeClr val="accent2">
                    <a:lumMod val="20000"/>
                    <a:lumOff val="80000"/>
                  </a:schemeClr>
                </a:solidFill>
              </a:rPr>
              <a:t>Focus on business and expansion</a:t>
            </a:r>
            <a:endParaRPr lang="en-US" altLang="zh-CN" sz="2000">
              <a:solidFill>
                <a:schemeClr val="accent2">
                  <a:lumMod val="20000"/>
                  <a:lumOff val="80000"/>
                </a:schemeClr>
              </a:solidFill>
            </a:endParaRPr>
          </a:p>
        </p:txBody>
      </p:sp>
      <p:sp>
        <p:nvSpPr>
          <p:cNvPr id="6" name="文本框 5"/>
          <p:cNvSpPr txBox="1"/>
          <p:nvPr/>
        </p:nvSpPr>
        <p:spPr>
          <a:xfrm>
            <a:off x="1393825" y="4152900"/>
            <a:ext cx="8973820" cy="368300"/>
          </a:xfrm>
          <a:prstGeom prst="rect">
            <a:avLst/>
          </a:prstGeom>
          <a:noFill/>
        </p:spPr>
        <p:txBody>
          <a:bodyPr wrap="square" rtlCol="0">
            <a:spAutoFit/>
          </a:bodyPr>
          <a:lstStyle/>
          <a:p>
            <a:r>
              <a:rPr lang="en-US" altLang="zh-CN">
                <a:solidFill>
                  <a:schemeClr val="accent2">
                    <a:lumMod val="20000"/>
                    <a:lumOff val="80000"/>
                  </a:schemeClr>
                </a:solidFill>
              </a:rPr>
              <a:t>Implement the interface of the business logic layer and the reserved interface for WebSocket</a:t>
            </a:r>
            <a:endParaRPr lang="en-US" altLang="zh-CN">
              <a:solidFill>
                <a:schemeClr val="accent2">
                  <a:lumMod val="20000"/>
                  <a:lumOff val="80000"/>
                </a:schemeClr>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14575" y="3562985"/>
            <a:ext cx="7562850" cy="162560"/>
          </a:xfrm>
          <a:prstGeom prst="rect">
            <a:avLst/>
          </a:prstGeom>
          <a:noFill/>
        </p:spPr>
        <p:txBody>
          <a:bodyPr wrap="square">
            <a:noAutofit/>
            <a:scene3d>
              <a:camera prst="orthographicFront"/>
              <a:lightRig rig="threePt" dir="t"/>
            </a:scene3d>
            <a:sp3d contourW="12700"/>
          </a:bodyPr>
          <a:lstStyle>
            <a:defPPr>
              <a:defRPr lang="zh-CN"/>
            </a:defPPr>
            <a:lvl1pPr marL="342900" indent="-342900" algn="dist" defTabSz="457200" fontAlgn="auto">
              <a:spcBef>
                <a:spcPts val="0"/>
              </a:spcBef>
              <a:spcAft>
                <a:spcPts val="0"/>
              </a:spcAft>
              <a:buFont typeface="Wingdings" panose="05000000000000000000" pitchFamily="2" charset="2"/>
              <a:buChar char="n"/>
              <a:defRPr sz="2000">
                <a:solidFill>
                  <a:schemeClr val="tx1">
                    <a:lumMod val="85000"/>
                    <a:lumOff val="15000"/>
                  </a:schemeClr>
                </a:solidFill>
                <a:latin typeface="Calibri" panose="020F0502020204030204" pitchFamily="34" charset="0"/>
                <a:ea typeface="微软雅黑" panose="020B0503020204020204" charset="-122"/>
              </a:defRPr>
            </a:lvl1pPr>
            <a:lvl2pPr defTabSz="457200"/>
            <a:lvl3pPr defTabSz="457200"/>
            <a:lvl4pPr defTabSz="457200"/>
            <a:lvl5pPr defTabSz="457200"/>
            <a:lvl6pPr defTabSz="457200"/>
            <a:lvl7pPr defTabSz="457200"/>
            <a:lvl8pPr defTabSz="457200"/>
            <a:lvl9pPr defTabSz="457200"/>
          </a:lstStyle>
          <a:p>
            <a:pPr marL="0" indent="0" algn="ctr">
              <a:lnSpc>
                <a:spcPct val="120000"/>
              </a:lnSpc>
              <a:buNone/>
            </a:pPr>
            <a:endParaRPr lang="en-US" altLang="zh-CN" sz="3200" spc="300" dirty="0">
              <a:solidFill>
                <a:schemeClr val="bg1"/>
              </a:solidFill>
              <a:latin typeface="汉仪雅酷黑 55W" panose="020B0504020202020204" pitchFamily="34" charset="-122"/>
              <a:ea typeface="汉仪雅酷黑 55W" panose="020B0504020202020204" pitchFamily="34" charset="-122"/>
              <a:sym typeface="Calibri" panose="020F0502020204030204" pitchFamily="34" charset="0"/>
            </a:endParaRPr>
          </a:p>
        </p:txBody>
      </p:sp>
      <p:pic>
        <p:nvPicPr>
          <p:cNvPr id="16" name="Image 1" descr="https://kimi-img.moonshot.cn/pub/slides/slides_tmpl/image/25-09-04-11:32:02-d2sggcm1bb2p4onbok00.png"/>
          <p:cNvPicPr>
            <a:picLocks noChangeAspect="1"/>
          </p:cNvPicPr>
          <p:nvPr>
            <p:custDataLst>
              <p:tags r:id="rId1"/>
            </p:custDataLst>
          </p:nvPr>
        </p:nvPicPr>
        <p:blipFill>
          <a:blip r:embed="rId2"/>
          <a:stretch>
            <a:fillRect/>
          </a:stretch>
        </p:blipFill>
        <p:spPr>
          <a:xfrm>
            <a:off x="1236568" y="1816415"/>
            <a:ext cx="723900" cy="1511962"/>
          </a:xfrm>
          <a:prstGeom prst="rect">
            <a:avLst/>
          </a:prstGeom>
        </p:spPr>
      </p:pic>
      <p:pic>
        <p:nvPicPr>
          <p:cNvPr id="9" name="Image 1" descr="https://kimi-img.moonshot.cn/pub/slides/slides_tmpl/image/25-09-04-11:32:02-d2sggcm1bb2p4onbok00.png"/>
          <p:cNvPicPr>
            <a:picLocks noChangeAspect="1"/>
          </p:cNvPicPr>
          <p:nvPr>
            <p:custDataLst>
              <p:tags r:id="rId3"/>
            </p:custDataLst>
          </p:nvPr>
        </p:nvPicPr>
        <p:blipFill>
          <a:blip r:embed="rId2"/>
          <a:stretch>
            <a:fillRect/>
          </a:stretch>
        </p:blipFill>
        <p:spPr>
          <a:xfrm>
            <a:off x="4313778" y="1805620"/>
            <a:ext cx="723900" cy="1511962"/>
          </a:xfrm>
          <a:prstGeom prst="rect">
            <a:avLst/>
          </a:prstGeom>
        </p:spPr>
      </p:pic>
      <p:pic>
        <p:nvPicPr>
          <p:cNvPr id="10" name="Image 1" descr="https://kimi-img.moonshot.cn/pub/slides/slides_tmpl/image/25-09-04-11:32:02-d2sggcm1bb2p4onbok00.png"/>
          <p:cNvPicPr>
            <a:picLocks noChangeAspect="1"/>
          </p:cNvPicPr>
          <p:nvPr>
            <p:custDataLst>
              <p:tags r:id="rId4"/>
            </p:custDataLst>
          </p:nvPr>
        </p:nvPicPr>
        <p:blipFill>
          <a:blip r:embed="rId2"/>
          <a:stretch>
            <a:fillRect/>
          </a:stretch>
        </p:blipFill>
        <p:spPr>
          <a:xfrm>
            <a:off x="7978363" y="1805620"/>
            <a:ext cx="723900" cy="1511962"/>
          </a:xfrm>
          <a:prstGeom prst="rect">
            <a:avLst/>
          </a:prstGeom>
        </p:spPr>
      </p:pic>
      <p:pic>
        <p:nvPicPr>
          <p:cNvPr id="11" name="Image 1" descr="https://kimi-img.moonshot.cn/pub/slides/slides_tmpl/image/25-09-04-11:32:02-d2sggcm1bb2p4onbok00.png"/>
          <p:cNvPicPr>
            <a:picLocks noChangeAspect="1"/>
          </p:cNvPicPr>
          <p:nvPr>
            <p:custDataLst>
              <p:tags r:id="rId5"/>
            </p:custDataLst>
          </p:nvPr>
        </p:nvPicPr>
        <p:blipFill>
          <a:blip r:embed="rId2"/>
          <a:stretch>
            <a:fillRect/>
          </a:stretch>
        </p:blipFill>
        <p:spPr>
          <a:xfrm>
            <a:off x="1236568" y="3927790"/>
            <a:ext cx="723900" cy="1511962"/>
          </a:xfrm>
          <a:prstGeom prst="rect">
            <a:avLst/>
          </a:prstGeom>
        </p:spPr>
      </p:pic>
      <p:pic>
        <p:nvPicPr>
          <p:cNvPr id="12" name="Image 1" descr="https://kimi-img.moonshot.cn/pub/slides/slides_tmpl/image/25-09-04-11:32:02-d2sggcm1bb2p4onbok00.png"/>
          <p:cNvPicPr>
            <a:picLocks noChangeAspect="1"/>
          </p:cNvPicPr>
          <p:nvPr>
            <p:custDataLst>
              <p:tags r:id="rId6"/>
            </p:custDataLst>
          </p:nvPr>
        </p:nvPicPr>
        <p:blipFill>
          <a:blip r:embed="rId2"/>
          <a:stretch>
            <a:fillRect/>
          </a:stretch>
        </p:blipFill>
        <p:spPr>
          <a:xfrm>
            <a:off x="4313778" y="3927790"/>
            <a:ext cx="723900" cy="1511962"/>
          </a:xfrm>
          <a:prstGeom prst="rect">
            <a:avLst/>
          </a:prstGeom>
        </p:spPr>
      </p:pic>
      <p:sp>
        <p:nvSpPr>
          <p:cNvPr id="26" name="Text 16"/>
          <p:cNvSpPr/>
          <p:nvPr>
            <p:custDataLst>
              <p:tags r:id="rId7"/>
            </p:custDataLst>
          </p:nvPr>
        </p:nvSpPr>
        <p:spPr>
          <a:xfrm>
            <a:off x="1721923" y="2035725"/>
            <a:ext cx="541714" cy="460126"/>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01</a:t>
            </a:r>
            <a:endParaRPr lang="en-US" sz="1600" dirty="0"/>
          </a:p>
        </p:txBody>
      </p:sp>
      <p:sp>
        <p:nvSpPr>
          <p:cNvPr id="21" name="Text 16"/>
          <p:cNvSpPr/>
          <p:nvPr>
            <p:custDataLst>
              <p:tags r:id="rId8"/>
            </p:custDataLst>
          </p:nvPr>
        </p:nvSpPr>
        <p:spPr>
          <a:xfrm>
            <a:off x="4849933" y="2005245"/>
            <a:ext cx="541714" cy="460126"/>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02</a:t>
            </a:r>
            <a:endParaRPr lang="en-US" sz="1600" dirty="0"/>
          </a:p>
        </p:txBody>
      </p:sp>
      <p:sp>
        <p:nvSpPr>
          <p:cNvPr id="22" name="Text 16"/>
          <p:cNvSpPr/>
          <p:nvPr>
            <p:custDataLst>
              <p:tags r:id="rId9"/>
            </p:custDataLst>
          </p:nvPr>
        </p:nvSpPr>
        <p:spPr>
          <a:xfrm>
            <a:off x="8473243" y="2046520"/>
            <a:ext cx="541714" cy="460126"/>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03</a:t>
            </a:r>
            <a:endParaRPr lang="en-US" sz="1600" dirty="0"/>
          </a:p>
        </p:txBody>
      </p:sp>
      <p:sp>
        <p:nvSpPr>
          <p:cNvPr id="23" name="Text 16"/>
          <p:cNvSpPr/>
          <p:nvPr>
            <p:custDataLst>
              <p:tags r:id="rId10"/>
            </p:custDataLst>
          </p:nvPr>
        </p:nvSpPr>
        <p:spPr>
          <a:xfrm>
            <a:off x="4850130" y="4154170"/>
            <a:ext cx="733425" cy="460375"/>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05</a:t>
            </a:r>
            <a:endParaRPr lang="en-US" sz="1600" dirty="0"/>
          </a:p>
        </p:txBody>
      </p:sp>
      <p:sp>
        <p:nvSpPr>
          <p:cNvPr id="28" name="Text 16"/>
          <p:cNvSpPr/>
          <p:nvPr>
            <p:custDataLst>
              <p:tags r:id="rId11"/>
            </p:custDataLst>
          </p:nvPr>
        </p:nvSpPr>
        <p:spPr>
          <a:xfrm>
            <a:off x="1721923" y="4154085"/>
            <a:ext cx="541714" cy="460126"/>
          </a:xfrm>
          <a:prstGeom prst="rect">
            <a:avLst/>
          </a:prstGeom>
          <a:noFill/>
        </p:spPr>
        <p:txBody>
          <a:bodyPr wrap="square" lIns="0" tIns="0" rIns="0" bIns="0" rtlCol="0" anchor="t"/>
          <a:lstStyle/>
          <a:p>
            <a:pPr>
              <a:lnSpc>
                <a:spcPct val="110000"/>
              </a:lnSpc>
            </a:pPr>
            <a:r>
              <a:rPr lang="en-US" sz="2800" dirty="0">
                <a:solidFill>
                  <a:srgbClr val="FFFFFF"/>
                </a:solidFill>
                <a:latin typeface="MiSans" pitchFamily="34" charset="-122"/>
                <a:ea typeface="MiSans" pitchFamily="34" charset="-122"/>
                <a:cs typeface="MiSans" pitchFamily="34" charset="-120"/>
              </a:rPr>
              <a:t>04</a:t>
            </a:r>
            <a:endParaRPr lang="en-US" sz="1600" dirty="0"/>
          </a:p>
        </p:txBody>
      </p:sp>
      <p:sp>
        <p:nvSpPr>
          <p:cNvPr id="29" name="Text 14"/>
          <p:cNvSpPr/>
          <p:nvPr/>
        </p:nvSpPr>
        <p:spPr>
          <a:xfrm>
            <a:off x="1632585" y="1047115"/>
            <a:ext cx="2955925" cy="988695"/>
          </a:xfrm>
          <a:prstGeom prst="rect">
            <a:avLst/>
          </a:prstGeom>
          <a:noFill/>
        </p:spPr>
        <p:txBody>
          <a:bodyPr wrap="square" lIns="0" tIns="0" rIns="0" bIns="0" rtlCol="0" anchor="t">
            <a:noAutofit/>
          </a:bodyPr>
          <a:lstStyle/>
          <a:p>
            <a:pPr algn="ctr">
              <a:lnSpc>
                <a:spcPct val="100000"/>
              </a:lnSpc>
            </a:pPr>
            <a:r>
              <a:rPr lang="en-US" sz="4800" dirty="0">
                <a:solidFill>
                  <a:srgbClr val="517BDA"/>
                </a:solidFill>
                <a:latin typeface="MiSans" pitchFamily="34" charset="-122"/>
                <a:ea typeface="MiSans" pitchFamily="34" charset="-122"/>
                <a:cs typeface="MiSans" pitchFamily="34" charset="-120"/>
              </a:rPr>
              <a:t>Contents</a:t>
            </a:r>
            <a:endParaRPr lang="en-US" sz="4800" dirty="0">
              <a:solidFill>
                <a:srgbClr val="517BDA"/>
              </a:solidFill>
              <a:latin typeface="MiSans" pitchFamily="34" charset="-122"/>
              <a:ea typeface="MiSans" pitchFamily="34" charset="-122"/>
              <a:cs typeface="MiSans" pitchFamily="34" charset="-120"/>
            </a:endParaRPr>
          </a:p>
        </p:txBody>
      </p:sp>
      <p:pic>
        <p:nvPicPr>
          <p:cNvPr id="30" name="Image 7" descr="https://kimi-img.moonshot.cn/pub/slides/slides_tmpl/image/25-09-04-11:32:02-d2sggcm1bb2p4onbojug.png"/>
          <p:cNvPicPr>
            <a:picLocks noChangeAspect="1"/>
          </p:cNvPicPr>
          <p:nvPr/>
        </p:nvPicPr>
        <p:blipFill>
          <a:blip r:embed="rId12"/>
          <a:stretch>
            <a:fillRect/>
          </a:stretch>
        </p:blipFill>
        <p:spPr>
          <a:xfrm>
            <a:off x="4389099" y="890923"/>
            <a:ext cx="355600" cy="304800"/>
          </a:xfrm>
          <a:prstGeom prst="rect">
            <a:avLst/>
          </a:prstGeom>
        </p:spPr>
      </p:pic>
      <p:sp>
        <p:nvSpPr>
          <p:cNvPr id="32" name="文本框 31"/>
          <p:cNvSpPr txBox="1"/>
          <p:nvPr>
            <p:custDataLst>
              <p:tags r:id="rId13"/>
            </p:custDataLst>
          </p:nvPr>
        </p:nvSpPr>
        <p:spPr>
          <a:xfrm>
            <a:off x="1722120" y="2670810"/>
            <a:ext cx="3315335" cy="1054735"/>
          </a:xfrm>
          <a:prstGeom prst="rect">
            <a:avLst/>
          </a:prstGeom>
        </p:spPr>
        <p:txBody>
          <a:bodyPr wrap="square">
            <a:noAutofit/>
          </a:bodyPr>
          <a:lstStyle/>
          <a:p>
            <a:pPr marL="0" indent="0">
              <a:lnSpc>
                <a:spcPts val="1200"/>
              </a:lnSpc>
              <a:spcBef>
                <a:spcPts val="1200"/>
              </a:spcBef>
              <a:spcAft>
                <a:spcPts val="600"/>
              </a:spcAft>
            </a:pPr>
            <a:r>
              <a:rPr lang="en-US" altLang="zh-CN" sz="2000" b="1" dirty="0">
                <a:solidFill>
                  <a:srgbClr val="F9FAFB"/>
                </a:solidFill>
                <a:latin typeface="quote-cjk-patch"/>
                <a:ea typeface="quote-cjk-patch"/>
              </a:rPr>
              <a:t>Actual Development </a:t>
            </a:r>
            <a:endParaRPr lang="en-US" altLang="zh-CN" sz="2000" b="1" dirty="0">
              <a:solidFill>
                <a:srgbClr val="F9FAFB"/>
              </a:solidFill>
              <a:latin typeface="quote-cjk-patch"/>
              <a:ea typeface="quote-cjk-patch"/>
            </a:endParaRPr>
          </a:p>
          <a:p>
            <a:pPr marL="0" indent="0">
              <a:lnSpc>
                <a:spcPts val="1200"/>
              </a:lnSpc>
              <a:spcBef>
                <a:spcPts val="1200"/>
              </a:spcBef>
              <a:spcAft>
                <a:spcPts val="600"/>
              </a:spcAft>
            </a:pPr>
            <a:r>
              <a:rPr lang="en-US" altLang="zh-CN" sz="2000" b="1" dirty="0">
                <a:solidFill>
                  <a:srgbClr val="F9FAFB"/>
                </a:solidFill>
                <a:latin typeface="quote-cjk-patch"/>
                <a:ea typeface="quote-cjk-patch"/>
              </a:rPr>
              <a:t>Process and </a:t>
            </a:r>
            <a:endParaRPr lang="en-US" altLang="zh-CN" sz="2000" b="1" dirty="0">
              <a:solidFill>
                <a:srgbClr val="F9FAFB"/>
              </a:solidFill>
              <a:latin typeface="quote-cjk-patch"/>
              <a:ea typeface="quote-cjk-patch"/>
            </a:endParaRPr>
          </a:p>
          <a:p>
            <a:pPr marL="0" indent="0">
              <a:lnSpc>
                <a:spcPts val="1200"/>
              </a:lnSpc>
              <a:spcBef>
                <a:spcPts val="1200"/>
              </a:spcBef>
              <a:spcAft>
                <a:spcPts val="600"/>
              </a:spcAft>
            </a:pPr>
            <a:r>
              <a:rPr lang="en-US" altLang="zh-CN" sz="2000" b="1" dirty="0">
                <a:solidFill>
                  <a:srgbClr val="F9FAFB"/>
                </a:solidFill>
                <a:latin typeface="quote-cjk-patch"/>
                <a:ea typeface="quote-cjk-patch"/>
              </a:rPr>
              <a:t>Achievements</a:t>
            </a:r>
            <a:endParaRPr lang="en-US" altLang="zh-CN" sz="2000" b="1" dirty="0">
              <a:solidFill>
                <a:srgbClr val="F9FAFB"/>
              </a:solidFill>
              <a:latin typeface="quote-cjk-patch"/>
              <a:ea typeface="quote-cjk-patch"/>
            </a:endParaRPr>
          </a:p>
        </p:txBody>
      </p:sp>
      <p:sp>
        <p:nvSpPr>
          <p:cNvPr id="33" name="文本框 32"/>
          <p:cNvSpPr txBox="1"/>
          <p:nvPr>
            <p:custDataLst>
              <p:tags r:id="rId14"/>
            </p:custDataLst>
          </p:nvPr>
        </p:nvSpPr>
        <p:spPr>
          <a:xfrm>
            <a:off x="4850130" y="2626995"/>
            <a:ext cx="3199130" cy="1094740"/>
          </a:xfrm>
          <a:prstGeom prst="rect">
            <a:avLst/>
          </a:prstGeom>
        </p:spPr>
        <p:txBody>
          <a:bodyPr wrap="square">
            <a:noAutofit/>
          </a:bodyPr>
          <a:lstStyle/>
          <a:p>
            <a:pPr marL="0" indent="0">
              <a:lnSpc>
                <a:spcPts val="1200"/>
              </a:lnSpc>
              <a:spcBef>
                <a:spcPts val="1200"/>
              </a:spcBef>
              <a:spcAft>
                <a:spcPts val="600"/>
              </a:spcAft>
            </a:pPr>
            <a:r>
              <a:rPr lang="en-US" altLang="zh-CN" sz="2000" b="1">
                <a:solidFill>
                  <a:srgbClr val="F9FAFB"/>
                </a:solidFill>
                <a:latin typeface="quote-cjk-patch"/>
                <a:ea typeface="quote-cjk-patch"/>
              </a:rPr>
              <a:t>Key Technical Issues </a:t>
            </a:r>
            <a:endParaRPr lang="en-US" altLang="zh-CN" sz="2000" b="1">
              <a:solidFill>
                <a:srgbClr val="F9FAFB"/>
              </a:solidFill>
              <a:latin typeface="quote-cjk-patch"/>
              <a:ea typeface="quote-cjk-patch"/>
            </a:endParaRPr>
          </a:p>
          <a:p>
            <a:pPr marL="0" indent="0">
              <a:lnSpc>
                <a:spcPts val="1200"/>
              </a:lnSpc>
              <a:spcBef>
                <a:spcPts val="1200"/>
              </a:spcBef>
              <a:spcAft>
                <a:spcPts val="600"/>
              </a:spcAft>
            </a:pPr>
            <a:r>
              <a:rPr lang="en-US" altLang="zh-CN" sz="2000" b="1">
                <a:solidFill>
                  <a:srgbClr val="F9FAFB"/>
                </a:solidFill>
                <a:latin typeface="quote-cjk-patch"/>
                <a:ea typeface="quote-cjk-patch"/>
              </a:rPr>
              <a:t>and Solutions</a:t>
            </a:r>
            <a:endParaRPr lang="en-US" altLang="zh-CN" sz="2000" b="1">
              <a:solidFill>
                <a:srgbClr val="F9FAFB"/>
              </a:solidFill>
              <a:latin typeface="quote-cjk-patch"/>
              <a:ea typeface="quote-cjk-patch"/>
            </a:endParaRPr>
          </a:p>
        </p:txBody>
      </p:sp>
      <p:sp>
        <p:nvSpPr>
          <p:cNvPr id="34" name="文本框 33"/>
          <p:cNvSpPr txBox="1"/>
          <p:nvPr>
            <p:custDataLst>
              <p:tags r:id="rId15"/>
            </p:custDataLst>
          </p:nvPr>
        </p:nvSpPr>
        <p:spPr>
          <a:xfrm>
            <a:off x="8473440" y="2626995"/>
            <a:ext cx="3015615" cy="395605"/>
          </a:xfrm>
          <a:prstGeom prst="rect">
            <a:avLst/>
          </a:prstGeom>
        </p:spPr>
        <p:txBody>
          <a:bodyPr wrap="square">
            <a:noAutofit/>
          </a:bodyPr>
          <a:lstStyle/>
          <a:p>
            <a:pPr marL="0" indent="0">
              <a:lnSpc>
                <a:spcPts val="1200"/>
              </a:lnSpc>
              <a:spcBef>
                <a:spcPts val="1200"/>
              </a:spcBef>
              <a:spcAft>
                <a:spcPts val="600"/>
              </a:spcAft>
            </a:pPr>
            <a:r>
              <a:rPr lang="en-US" altLang="zh-CN" sz="2000" b="1">
                <a:solidFill>
                  <a:srgbClr val="F9FAFB"/>
                </a:solidFill>
                <a:latin typeface="quote-cjk-patch"/>
                <a:ea typeface="quote-cjk-patch"/>
              </a:rPr>
              <a:t>Environment </a:t>
            </a:r>
            <a:endParaRPr lang="en-US" altLang="zh-CN" sz="2000" b="1">
              <a:solidFill>
                <a:srgbClr val="F9FAFB"/>
              </a:solidFill>
              <a:latin typeface="quote-cjk-patch"/>
              <a:ea typeface="quote-cjk-patch"/>
            </a:endParaRPr>
          </a:p>
          <a:p>
            <a:pPr marL="0" indent="0">
              <a:lnSpc>
                <a:spcPts val="1200"/>
              </a:lnSpc>
              <a:spcBef>
                <a:spcPts val="1200"/>
              </a:spcBef>
              <a:spcAft>
                <a:spcPts val="600"/>
              </a:spcAft>
            </a:pPr>
            <a:r>
              <a:rPr lang="en-US" altLang="zh-CN" sz="2000" b="1">
                <a:solidFill>
                  <a:srgbClr val="F9FAFB"/>
                </a:solidFill>
                <a:latin typeface="quote-cjk-patch"/>
                <a:ea typeface="quote-cjk-patch"/>
              </a:rPr>
              <a:t>Configuration and </a:t>
            </a:r>
            <a:endParaRPr lang="en-US" altLang="zh-CN" sz="2000" b="1">
              <a:solidFill>
                <a:srgbClr val="F9FAFB"/>
              </a:solidFill>
              <a:latin typeface="quote-cjk-patch"/>
              <a:ea typeface="quote-cjk-patch"/>
            </a:endParaRPr>
          </a:p>
          <a:p>
            <a:pPr marL="0" indent="0">
              <a:lnSpc>
                <a:spcPts val="1200"/>
              </a:lnSpc>
              <a:spcBef>
                <a:spcPts val="1200"/>
              </a:spcBef>
              <a:spcAft>
                <a:spcPts val="600"/>
              </a:spcAft>
            </a:pPr>
            <a:r>
              <a:rPr lang="en-US" altLang="zh-CN" sz="2000" b="1">
                <a:solidFill>
                  <a:srgbClr val="F9FAFB"/>
                </a:solidFill>
                <a:latin typeface="quote-cjk-patch"/>
                <a:ea typeface="quote-cjk-patch"/>
              </a:rPr>
              <a:t>Toolchain</a:t>
            </a:r>
            <a:endParaRPr lang="en-US" altLang="zh-CN" sz="2000" b="1">
              <a:solidFill>
                <a:srgbClr val="F9FAFB"/>
              </a:solidFill>
              <a:latin typeface="quote-cjk-patch"/>
              <a:ea typeface="quote-cjk-patch"/>
            </a:endParaRPr>
          </a:p>
        </p:txBody>
      </p:sp>
      <p:sp>
        <p:nvSpPr>
          <p:cNvPr id="35" name="文本框 34"/>
          <p:cNvSpPr txBox="1"/>
          <p:nvPr>
            <p:custDataLst>
              <p:tags r:id="rId16"/>
            </p:custDataLst>
          </p:nvPr>
        </p:nvSpPr>
        <p:spPr>
          <a:xfrm>
            <a:off x="1722120" y="4780915"/>
            <a:ext cx="3227070" cy="1014095"/>
          </a:xfrm>
          <a:prstGeom prst="rect">
            <a:avLst/>
          </a:prstGeom>
        </p:spPr>
        <p:txBody>
          <a:bodyPr>
            <a:noAutofit/>
          </a:bodyPr>
          <a:lstStyle/>
          <a:p>
            <a:pPr marL="0" indent="0">
              <a:lnSpc>
                <a:spcPts val="1200"/>
              </a:lnSpc>
              <a:spcBef>
                <a:spcPts val="1200"/>
              </a:spcBef>
              <a:spcAft>
                <a:spcPts val="600"/>
              </a:spcAft>
            </a:pPr>
            <a:r>
              <a:rPr lang="en-US" altLang="zh-CN" sz="2000" b="1">
                <a:solidFill>
                  <a:srgbClr val="F9FAFB"/>
                </a:solidFill>
                <a:latin typeface="quote-cjk-patch"/>
                <a:ea typeface="quote-cjk-patch"/>
              </a:rPr>
              <a:t>Test Verification and </a:t>
            </a:r>
            <a:endParaRPr lang="en-US" altLang="zh-CN" sz="2000" b="1">
              <a:solidFill>
                <a:srgbClr val="F9FAFB"/>
              </a:solidFill>
              <a:latin typeface="quote-cjk-patch"/>
              <a:ea typeface="quote-cjk-patch"/>
            </a:endParaRPr>
          </a:p>
          <a:p>
            <a:pPr marL="0" indent="0">
              <a:lnSpc>
                <a:spcPts val="1200"/>
              </a:lnSpc>
              <a:spcBef>
                <a:spcPts val="1200"/>
              </a:spcBef>
              <a:spcAft>
                <a:spcPts val="600"/>
              </a:spcAft>
            </a:pPr>
            <a:r>
              <a:rPr lang="en-US" altLang="zh-CN" sz="2000" b="1">
                <a:solidFill>
                  <a:srgbClr val="F9FAFB"/>
                </a:solidFill>
                <a:latin typeface="quote-cjk-patch"/>
                <a:ea typeface="quote-cjk-patch"/>
              </a:rPr>
              <a:t>Quality Assurance</a:t>
            </a:r>
            <a:endParaRPr lang="en-US" altLang="zh-CN" sz="2000" b="1">
              <a:solidFill>
                <a:srgbClr val="F9FAFB"/>
              </a:solidFill>
              <a:latin typeface="quote-cjk-patch"/>
              <a:ea typeface="quote-cjk-patch"/>
            </a:endParaRPr>
          </a:p>
        </p:txBody>
      </p:sp>
      <p:sp>
        <p:nvSpPr>
          <p:cNvPr id="36" name="文本框 35"/>
          <p:cNvSpPr txBox="1"/>
          <p:nvPr>
            <p:custDataLst>
              <p:tags r:id="rId17"/>
            </p:custDataLst>
          </p:nvPr>
        </p:nvSpPr>
        <p:spPr>
          <a:xfrm>
            <a:off x="4796155" y="4781550"/>
            <a:ext cx="4137660" cy="1401445"/>
          </a:xfrm>
          <a:prstGeom prst="rect">
            <a:avLst/>
          </a:prstGeom>
        </p:spPr>
        <p:txBody>
          <a:bodyPr wrap="square">
            <a:noAutofit/>
          </a:bodyPr>
          <a:lstStyle/>
          <a:p>
            <a:pPr marL="0" indent="0">
              <a:lnSpc>
                <a:spcPts val="1200"/>
              </a:lnSpc>
              <a:spcBef>
                <a:spcPts val="1200"/>
              </a:spcBef>
              <a:spcAft>
                <a:spcPts val="600"/>
              </a:spcAft>
            </a:pPr>
            <a:r>
              <a:rPr lang="en-US" altLang="zh-CN" sz="2000" b="1">
                <a:solidFill>
                  <a:srgbClr val="F9FAFB"/>
                </a:solidFill>
                <a:latin typeface="quote-cjk-patch"/>
                <a:ea typeface="quote-cjk-patch"/>
              </a:rPr>
              <a:t>Project Architecture </a:t>
            </a:r>
            <a:endParaRPr lang="en-US" altLang="zh-CN" sz="2000" b="1">
              <a:solidFill>
                <a:srgbClr val="F9FAFB"/>
              </a:solidFill>
              <a:latin typeface="quote-cjk-patch"/>
              <a:ea typeface="quote-cjk-patch"/>
            </a:endParaRPr>
          </a:p>
          <a:p>
            <a:pPr marL="0" indent="0">
              <a:lnSpc>
                <a:spcPts val="1200"/>
              </a:lnSpc>
              <a:spcBef>
                <a:spcPts val="1200"/>
              </a:spcBef>
              <a:spcAft>
                <a:spcPts val="600"/>
              </a:spcAft>
            </a:pPr>
            <a:r>
              <a:rPr lang="en-US" altLang="zh-CN" sz="2000" b="1">
                <a:solidFill>
                  <a:srgbClr val="F9FAFB"/>
                </a:solidFill>
                <a:latin typeface="quote-cjk-patch"/>
                <a:ea typeface="quote-cjk-patch"/>
              </a:rPr>
              <a:t>Optimization Achievements</a:t>
            </a:r>
            <a:endParaRPr lang="en-US" altLang="zh-CN" sz="2000" b="1">
              <a:solidFill>
                <a:srgbClr val="F9FAFB"/>
              </a:solidFill>
              <a:latin typeface="quote-cjk-patch"/>
              <a:ea typeface="quote-cjk-patch"/>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14574" y="3660095"/>
            <a:ext cx="7562849" cy="903605"/>
          </a:xfrm>
          <a:prstGeom prst="rect">
            <a:avLst/>
          </a:prstGeom>
          <a:noFill/>
        </p:spPr>
        <p:txBody>
          <a:bodyPr wrap="square">
            <a:spAutoFit/>
            <a:scene3d>
              <a:camera prst="orthographicFront"/>
              <a:lightRig rig="threePt" dir="t"/>
            </a:scene3d>
            <a:sp3d contourW="12700"/>
          </a:bodyPr>
          <a:lstStyle>
            <a:defPPr>
              <a:defRPr lang="zh-CN"/>
            </a:defPPr>
            <a:lvl1pPr marL="342900" indent="-342900" algn="dist" defTabSz="457200" fontAlgn="auto">
              <a:spcBef>
                <a:spcPts val="0"/>
              </a:spcBef>
              <a:spcAft>
                <a:spcPts val="0"/>
              </a:spcAft>
              <a:buFont typeface="Wingdings" panose="05000000000000000000" pitchFamily="2" charset="2"/>
              <a:buChar char="n"/>
              <a:defRPr sz="2000">
                <a:solidFill>
                  <a:schemeClr val="tx1">
                    <a:lumMod val="85000"/>
                    <a:lumOff val="15000"/>
                  </a:schemeClr>
                </a:solidFill>
                <a:latin typeface="Calibri" panose="020F0502020204030204" pitchFamily="34" charset="0"/>
                <a:ea typeface="微软雅黑" panose="020B0503020204020204" charset="-122"/>
              </a:defRPr>
            </a:lvl1pPr>
            <a:lvl2pPr defTabSz="457200"/>
            <a:lvl3pPr defTabSz="457200"/>
            <a:lvl4pPr defTabSz="457200"/>
            <a:lvl5pPr defTabSz="457200"/>
            <a:lvl6pPr defTabSz="457200"/>
            <a:lvl7pPr defTabSz="457200"/>
            <a:lvl8pPr defTabSz="457200"/>
            <a:lvl9pPr defTabSz="457200"/>
          </a:lstStyle>
          <a:p>
            <a:pPr marL="0" indent="0" algn="ctr">
              <a:lnSpc>
                <a:spcPct val="120000"/>
              </a:lnSpc>
              <a:buNone/>
            </a:pPr>
            <a:endParaRPr lang="en-US" altLang="zh-CN" sz="4400" spc="300" dirty="0">
              <a:solidFill>
                <a:schemeClr val="bg1"/>
              </a:solidFill>
              <a:latin typeface="汉仪雅酷黑 55W" panose="020B0504020202020204" pitchFamily="34" charset="-122"/>
              <a:ea typeface="汉仪雅酷黑 55W" panose="020B0504020202020204" pitchFamily="34" charset="-122"/>
              <a:sym typeface="Calibri" panose="020F0502020204030204" pitchFamily="34" charset="0"/>
            </a:endParaRPr>
          </a:p>
        </p:txBody>
      </p:sp>
      <p:sp>
        <p:nvSpPr>
          <p:cNvPr id="19" name="Text 15"/>
          <p:cNvSpPr/>
          <p:nvPr/>
        </p:nvSpPr>
        <p:spPr>
          <a:xfrm>
            <a:off x="4831715" y="1244600"/>
            <a:ext cx="228409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01</a:t>
            </a:r>
            <a:endParaRPr lang="en-US" sz="1600" dirty="0"/>
          </a:p>
        </p:txBody>
      </p:sp>
      <p:sp>
        <p:nvSpPr>
          <p:cNvPr id="2" name="文本框 1"/>
          <p:cNvSpPr txBox="1"/>
          <p:nvPr/>
        </p:nvSpPr>
        <p:spPr>
          <a:xfrm>
            <a:off x="2321560" y="3429000"/>
            <a:ext cx="7317740" cy="852170"/>
          </a:xfrm>
          <a:prstGeom prst="rect">
            <a:avLst/>
          </a:prstGeom>
          <a:noFill/>
        </p:spPr>
        <p:txBody>
          <a:bodyPr wrap="square" rtlCol="0" anchor="t">
            <a:noAutofit/>
          </a:bodyPr>
          <a:lstStyle/>
          <a:p>
            <a:pPr marL="0" indent="0" algn="ctr">
              <a:lnSpc>
                <a:spcPts val="1200"/>
              </a:lnSpc>
              <a:spcBef>
                <a:spcPts val="1200"/>
              </a:spcBef>
              <a:spcAft>
                <a:spcPts val="600"/>
              </a:spcAft>
            </a:pPr>
            <a:r>
              <a:rPr lang="en-US" altLang="zh-CN" sz="3600" b="1" dirty="0">
                <a:solidFill>
                  <a:srgbClr val="F9FAFB"/>
                </a:solidFill>
                <a:latin typeface="quote-cjk-patch"/>
                <a:ea typeface="quote-cjk-patch"/>
                <a:sym typeface="+mn-ea"/>
              </a:rPr>
              <a:t>Actual Development Process </a:t>
            </a:r>
            <a:endParaRPr lang="en-US" altLang="zh-CN" sz="3600" b="1" dirty="0">
              <a:solidFill>
                <a:srgbClr val="F9FAFB"/>
              </a:solidFill>
              <a:latin typeface="quote-cjk-patch"/>
              <a:ea typeface="quote-cjk-patch"/>
              <a:sym typeface="+mn-ea"/>
            </a:endParaRPr>
          </a:p>
          <a:p>
            <a:pPr marL="0" indent="0" algn="ctr">
              <a:lnSpc>
                <a:spcPts val="1200"/>
              </a:lnSpc>
              <a:spcBef>
                <a:spcPts val="1200"/>
              </a:spcBef>
              <a:spcAft>
                <a:spcPts val="600"/>
              </a:spcAft>
            </a:pPr>
            <a:endParaRPr lang="en-US" altLang="zh-CN" sz="3600" b="1" dirty="0">
              <a:solidFill>
                <a:srgbClr val="F9FAFB"/>
              </a:solidFill>
              <a:latin typeface="quote-cjk-patch"/>
              <a:ea typeface="quote-cjk-patch"/>
              <a:sym typeface="+mn-ea"/>
            </a:endParaRPr>
          </a:p>
          <a:p>
            <a:pPr marL="0" indent="0" algn="ctr">
              <a:lnSpc>
                <a:spcPts val="1200"/>
              </a:lnSpc>
              <a:spcBef>
                <a:spcPts val="1200"/>
              </a:spcBef>
              <a:spcAft>
                <a:spcPts val="600"/>
              </a:spcAft>
            </a:pPr>
            <a:r>
              <a:rPr lang="en-US" altLang="zh-CN" sz="3600" b="1" dirty="0">
                <a:solidFill>
                  <a:srgbClr val="F9FAFB"/>
                </a:solidFill>
                <a:latin typeface="quote-cjk-patch"/>
                <a:ea typeface="quote-cjk-patch"/>
                <a:sym typeface="+mn-ea"/>
              </a:rPr>
              <a:t>and Achievements</a:t>
            </a:r>
            <a:endParaRPr lang="en-US" altLang="zh-CN" sz="3600" b="1" dirty="0">
              <a:solidFill>
                <a:srgbClr val="F9FAFB"/>
              </a:solidFill>
              <a:latin typeface="quote-cjk-patch"/>
              <a:ea typeface="quote-cjk-patch"/>
              <a:sym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图片1"/>
          <p:cNvPicPr>
            <a:picLocks noChangeAspect="1"/>
          </p:cNvPicPr>
          <p:nvPr/>
        </p:nvPicPr>
        <p:blipFill>
          <a:blip r:embed="rId1"/>
          <a:stretch>
            <a:fillRect/>
          </a:stretch>
        </p:blipFill>
        <p:spPr>
          <a:xfrm>
            <a:off x="0" y="0"/>
            <a:ext cx="12346940" cy="6948805"/>
          </a:xfrm>
          <a:prstGeom prst="rect">
            <a:avLst/>
          </a:prstGeom>
        </p:spPr>
      </p:pic>
      <p:pic>
        <p:nvPicPr>
          <p:cNvPr id="2" name="Image 1" descr="https://kimi-img.moonshot.cn/pub/slides/slides_tmpl/image/25-09-04-11:32:10-d2sggem1bb2p4onbokeg.png"/>
          <p:cNvPicPr>
            <a:picLocks noChangeAspect="1"/>
          </p:cNvPicPr>
          <p:nvPr>
            <p:custDataLst>
              <p:tags r:id="rId2"/>
            </p:custDataLst>
          </p:nvPr>
        </p:nvPicPr>
        <p:blipFill>
          <a:blip r:embed="rId3"/>
          <a:stretch>
            <a:fillRect/>
          </a:stretch>
        </p:blipFill>
        <p:spPr>
          <a:xfrm>
            <a:off x="-15810" y="2217961"/>
            <a:ext cx="15315171" cy="829824"/>
          </a:xfrm>
          <a:prstGeom prst="rect">
            <a:avLst/>
          </a:prstGeom>
        </p:spPr>
      </p:pic>
      <p:pic>
        <p:nvPicPr>
          <p:cNvPr id="4" name="Image 2" descr="https://kimi-img.moonshot.cn/pub/slides/slides_tmpl/image/25-09-04-11:32:10-d2sggem1bb2p4onbokf0.png"/>
          <p:cNvPicPr>
            <a:picLocks noChangeAspect="1"/>
          </p:cNvPicPr>
          <p:nvPr>
            <p:custDataLst>
              <p:tags r:id="rId4"/>
            </p:custDataLst>
          </p:nvPr>
        </p:nvPicPr>
        <p:blipFill>
          <a:blip r:embed="rId5"/>
          <a:stretch>
            <a:fillRect/>
          </a:stretch>
        </p:blipFill>
        <p:spPr>
          <a:xfrm>
            <a:off x="1804785" y="2432913"/>
            <a:ext cx="1193800" cy="1193800"/>
          </a:xfrm>
          <a:prstGeom prst="rect">
            <a:avLst/>
          </a:prstGeom>
        </p:spPr>
      </p:pic>
      <p:pic>
        <p:nvPicPr>
          <p:cNvPr id="13" name="Image 3" descr="https://kimi-img.moonshot.cn/pub/slides/slides_tmpl/image/25-09-04-11:32:10-d2sggem1bb2p4onbokf0.png"/>
          <p:cNvPicPr>
            <a:picLocks noChangeAspect="1"/>
          </p:cNvPicPr>
          <p:nvPr>
            <p:custDataLst>
              <p:tags r:id="rId6"/>
            </p:custDataLst>
          </p:nvPr>
        </p:nvPicPr>
        <p:blipFill>
          <a:blip r:embed="rId5"/>
          <a:stretch>
            <a:fillRect/>
          </a:stretch>
        </p:blipFill>
        <p:spPr>
          <a:xfrm>
            <a:off x="5572113" y="1664817"/>
            <a:ext cx="1193800" cy="1193800"/>
          </a:xfrm>
          <a:prstGeom prst="rect">
            <a:avLst/>
          </a:prstGeom>
        </p:spPr>
      </p:pic>
      <p:pic>
        <p:nvPicPr>
          <p:cNvPr id="14" name="Image 4" descr="https://kimi-img.moonshot.cn/pub/slides/slides_tmpl/image/25-09-04-11:32:10-d2sggem1bb2p4onbokf0.png"/>
          <p:cNvPicPr>
            <a:picLocks noChangeAspect="1"/>
          </p:cNvPicPr>
          <p:nvPr>
            <p:custDataLst>
              <p:tags r:id="rId7"/>
            </p:custDataLst>
          </p:nvPr>
        </p:nvPicPr>
        <p:blipFill>
          <a:blip r:embed="rId5"/>
          <a:stretch>
            <a:fillRect/>
          </a:stretch>
        </p:blipFill>
        <p:spPr>
          <a:xfrm>
            <a:off x="9119985" y="2451201"/>
            <a:ext cx="1193800" cy="1193800"/>
          </a:xfrm>
          <a:prstGeom prst="rect">
            <a:avLst/>
          </a:prstGeom>
        </p:spPr>
      </p:pic>
      <p:sp>
        <p:nvSpPr>
          <p:cNvPr id="19" name="Shape 11"/>
          <p:cNvSpPr/>
          <p:nvPr>
            <p:custDataLst>
              <p:tags r:id="rId8"/>
            </p:custDataLst>
          </p:nvPr>
        </p:nvSpPr>
        <p:spPr>
          <a:xfrm>
            <a:off x="2069138" y="2752136"/>
            <a:ext cx="665094" cy="295787"/>
          </a:xfrm>
          <a:prstGeom prst="rect">
            <a:avLst/>
          </a:prstGeom>
          <a:solidFill>
            <a:srgbClr val="000000">
              <a:alpha val="0"/>
            </a:srgbClr>
          </a:solidFill>
        </p:spPr>
        <p:txBody>
          <a:bodyPr/>
          <a:lstStyle/>
          <a:p>
            <a:pPr algn="ctr"/>
            <a:r>
              <a:rPr lang="en-US" altLang="zh-CN" sz="2400">
                <a:solidFill>
                  <a:schemeClr val="bg1"/>
                </a:solidFill>
              </a:rPr>
              <a:t>01</a:t>
            </a:r>
            <a:endParaRPr lang="en-US" altLang="zh-CN" sz="2400">
              <a:solidFill>
                <a:schemeClr val="bg1"/>
              </a:solidFill>
            </a:endParaRPr>
          </a:p>
        </p:txBody>
      </p:sp>
      <p:sp>
        <p:nvSpPr>
          <p:cNvPr id="24" name="Text 16"/>
          <p:cNvSpPr/>
          <p:nvPr>
            <p:custDataLst>
              <p:tags r:id="rId9"/>
            </p:custDataLst>
          </p:nvPr>
        </p:nvSpPr>
        <p:spPr>
          <a:xfrm>
            <a:off x="5824743" y="1987136"/>
            <a:ext cx="665094" cy="295787"/>
          </a:xfrm>
          <a:prstGeom prst="rect">
            <a:avLst/>
          </a:prstGeom>
          <a:noFill/>
        </p:spPr>
        <p:txBody>
          <a:bodyPr wrap="square" lIns="0" tIns="0" rIns="0" bIns="0" rtlCol="0" anchor="t"/>
          <a:lstStyle/>
          <a:p>
            <a:pPr algn="ctr">
              <a:lnSpc>
                <a:spcPct val="110000"/>
              </a:lnSpc>
            </a:pPr>
            <a:r>
              <a:rPr lang="en-US" sz="2400" dirty="0">
                <a:solidFill>
                  <a:schemeClr val="bg1"/>
                </a:solidFill>
              </a:rPr>
              <a:t>02</a:t>
            </a:r>
            <a:endParaRPr lang="en-US" sz="1600" dirty="0">
              <a:solidFill>
                <a:schemeClr val="bg1"/>
              </a:solidFill>
            </a:endParaRPr>
          </a:p>
        </p:txBody>
      </p:sp>
      <p:sp>
        <p:nvSpPr>
          <p:cNvPr id="27" name="Shape 19"/>
          <p:cNvSpPr/>
          <p:nvPr>
            <p:custDataLst>
              <p:tags r:id="rId10"/>
            </p:custDataLst>
          </p:nvPr>
        </p:nvSpPr>
        <p:spPr>
          <a:xfrm>
            <a:off x="9384665" y="2752090"/>
            <a:ext cx="664845" cy="284480"/>
          </a:xfrm>
          <a:prstGeom prst="rect">
            <a:avLst/>
          </a:prstGeom>
          <a:solidFill>
            <a:srgbClr val="000000">
              <a:alpha val="0"/>
            </a:srgbClr>
          </a:solidFill>
        </p:spPr>
        <p:txBody>
          <a:bodyPr/>
          <a:lstStyle/>
          <a:p>
            <a:pPr algn="ctr"/>
            <a:r>
              <a:rPr lang="en-US" altLang="zh-CN" sz="2400">
                <a:solidFill>
                  <a:schemeClr val="bg1"/>
                </a:solidFill>
              </a:rPr>
              <a:t>03</a:t>
            </a:r>
            <a:endParaRPr lang="en-US" altLang="zh-CN" sz="2400">
              <a:solidFill>
                <a:schemeClr val="bg1"/>
              </a:solidFill>
            </a:endParaRPr>
          </a:p>
        </p:txBody>
      </p:sp>
      <p:sp>
        <p:nvSpPr>
          <p:cNvPr id="21" name="Text 13"/>
          <p:cNvSpPr/>
          <p:nvPr>
            <p:custDataLst>
              <p:tags r:id="rId11"/>
            </p:custDataLst>
          </p:nvPr>
        </p:nvSpPr>
        <p:spPr>
          <a:xfrm>
            <a:off x="692150" y="3429000"/>
            <a:ext cx="3901440" cy="368935"/>
          </a:xfrm>
          <a:prstGeom prst="rect">
            <a:avLst/>
          </a:prstGeom>
          <a:noFill/>
        </p:spPr>
        <p:txBody>
          <a:bodyPr wrap="square" lIns="0" tIns="0" rIns="0" bIns="0" rtlCol="0" anchor="t">
            <a:spAutoFit/>
          </a:bodyPr>
          <a:lstStyle/>
          <a:p>
            <a:pPr>
              <a:lnSpc>
                <a:spcPct val="100000"/>
              </a:lnSpc>
            </a:pPr>
            <a:r>
              <a:rPr lang="en-US" altLang="zh-CN" sz="2400" b="1" dirty="0">
                <a:solidFill>
                  <a:schemeClr val="tx1"/>
                </a:solidFill>
              </a:rPr>
              <a:t>RESTful API Implementation</a:t>
            </a:r>
            <a:endParaRPr lang="en-US" altLang="zh-CN" sz="2400" b="1" dirty="0">
              <a:solidFill>
                <a:schemeClr val="tx1"/>
              </a:solidFill>
            </a:endParaRPr>
          </a:p>
        </p:txBody>
      </p:sp>
      <p:pic>
        <p:nvPicPr>
          <p:cNvPr id="18" name="Image 5" descr="https://kimi-img.moonshot.cn/pub/slides/slides_tmpl/image/25-09-04-11:32:02-d2sggcm1bb2p4onbok10.png"/>
          <p:cNvPicPr>
            <a:picLocks noChangeAspect="1"/>
          </p:cNvPicPr>
          <p:nvPr/>
        </p:nvPicPr>
        <p:blipFill>
          <a:blip r:embed="rId12"/>
          <a:stretch>
            <a:fillRect/>
          </a:stretch>
        </p:blipFill>
        <p:spPr>
          <a:xfrm>
            <a:off x="662882" y="392910"/>
            <a:ext cx="1371600" cy="304800"/>
          </a:xfrm>
          <a:prstGeom prst="rect">
            <a:avLst/>
          </a:prstGeom>
        </p:spPr>
      </p:pic>
      <p:sp>
        <p:nvSpPr>
          <p:cNvPr id="9" name="文本框 8"/>
          <p:cNvSpPr txBox="1"/>
          <p:nvPr/>
        </p:nvSpPr>
        <p:spPr>
          <a:xfrm>
            <a:off x="1002030" y="855345"/>
            <a:ext cx="4880610" cy="1307465"/>
          </a:xfrm>
          <a:prstGeom prst="rect">
            <a:avLst/>
          </a:prstGeom>
          <a:noFill/>
        </p:spPr>
        <p:txBody>
          <a:bodyPr wrap="square" rtlCol="0">
            <a:noAutofit/>
          </a:bodyPr>
          <a:lstStyle/>
          <a:p>
            <a:r>
              <a:rPr lang="en-US" altLang="zh-CN" sz="3600" b="1" dirty="0">
                <a:solidFill>
                  <a:schemeClr val="tx1"/>
                </a:solidFill>
              </a:rPr>
              <a:t>Core Functions Achieved</a:t>
            </a:r>
            <a:endParaRPr lang="en-US" altLang="zh-CN" sz="3600" b="1" dirty="0">
              <a:solidFill>
                <a:schemeClr val="tx1"/>
              </a:solidFill>
            </a:endParaRPr>
          </a:p>
        </p:txBody>
      </p:sp>
      <p:sp>
        <p:nvSpPr>
          <p:cNvPr id="11" name="文本框 10"/>
          <p:cNvSpPr txBox="1"/>
          <p:nvPr/>
        </p:nvSpPr>
        <p:spPr>
          <a:xfrm>
            <a:off x="492760" y="4008755"/>
            <a:ext cx="6412230" cy="1706880"/>
          </a:xfrm>
          <a:prstGeom prst="rect">
            <a:avLst/>
          </a:prstGeom>
        </p:spPr>
        <p:txBody>
          <a:bodyPr wrap="square">
            <a:spAutoFit/>
          </a:bodyPr>
          <a:lstStyle/>
          <a:p>
            <a:pPr marL="0" indent="0" algn="l">
              <a:lnSpc>
                <a:spcPts val="900"/>
              </a:lnSpc>
              <a:spcBef>
                <a:spcPct val="0"/>
              </a:spcBef>
              <a:spcAft>
                <a:spcPct val="0"/>
              </a:spcAft>
              <a:buFont typeface="Arial" panose="020B0604020202020204"/>
              <a:buNone/>
            </a:pPr>
            <a:r>
              <a:rPr lang="en-US" altLang="zh-CN" b="0" i="0">
                <a:solidFill>
                  <a:srgbClr val="000000"/>
                </a:solidFill>
                <a:ea typeface="宋体" panose="02010600030101010101" pitchFamily="2" charset="-122"/>
                <a:cs typeface="+mn-lt"/>
              </a:rPr>
              <a:t>• POST /api/documents </a:t>
            </a: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r>
              <a:rPr lang="en-US" altLang="zh-CN" b="0" i="0">
                <a:solidFill>
                  <a:srgbClr val="000000"/>
                </a:solidFill>
                <a:ea typeface="宋体" panose="02010600030101010101" pitchFamily="2" charset="-122"/>
                <a:cs typeface="+mn-lt"/>
              </a:rPr>
              <a:t>                       - Document Creation</a:t>
            </a: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Char char="•"/>
            </a:pP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r>
              <a:rPr lang="en-US" altLang="zh-CN" b="0" i="0">
                <a:solidFill>
                  <a:srgbClr val="000000"/>
                </a:solidFill>
                <a:ea typeface="宋体" panose="02010600030101010101" pitchFamily="2" charset="-122"/>
                <a:cs typeface="+mn-lt"/>
              </a:rPr>
              <a:t>• GET /api/documents/{id} </a:t>
            </a: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r>
              <a:rPr lang="en-US" altLang="zh-CN" b="0" i="0">
                <a:solidFill>
                  <a:srgbClr val="000000"/>
                </a:solidFill>
                <a:ea typeface="宋体" panose="02010600030101010101" pitchFamily="2" charset="-122"/>
                <a:cs typeface="+mn-lt"/>
              </a:rPr>
              <a:t>            </a:t>
            </a: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r>
              <a:rPr lang="en-US" altLang="zh-CN" b="0" i="0">
                <a:solidFill>
                  <a:srgbClr val="000000"/>
                </a:solidFill>
                <a:ea typeface="宋体" panose="02010600030101010101" pitchFamily="2" charset="-122"/>
                <a:cs typeface="+mn-lt"/>
              </a:rPr>
              <a:t>                      - Document Reading</a:t>
            </a: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Char char="•"/>
            </a:pP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endParaRPr lang="en-US" altLang="zh-CN" b="1"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r>
              <a:rPr lang="en-US" altLang="zh-CN" b="0" i="0">
                <a:solidFill>
                  <a:srgbClr val="000000"/>
                </a:solidFill>
                <a:ea typeface="宋体" panose="02010600030101010101" pitchFamily="2" charset="-122"/>
                <a:cs typeface="+mn-lt"/>
              </a:rPr>
              <a:t>• GET /api/health  </a:t>
            </a: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r>
              <a:rPr lang="en-US" altLang="zh-CN" b="0" i="0">
                <a:solidFill>
                  <a:srgbClr val="000000"/>
                </a:solidFill>
                <a:ea typeface="宋体" panose="02010600030101010101" pitchFamily="2" charset="-122"/>
                <a:cs typeface="+mn-lt"/>
              </a:rPr>
              <a:t> </a:t>
            </a: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r>
              <a:rPr lang="en-US" altLang="zh-CN" b="0" i="0">
                <a:solidFill>
                  <a:srgbClr val="000000"/>
                </a:solidFill>
                <a:ea typeface="宋体" panose="02010600030101010101" pitchFamily="2" charset="-122"/>
                <a:cs typeface="+mn-lt"/>
              </a:rPr>
              <a:t>                 - Service Health Check</a:t>
            </a:r>
            <a:endParaRPr lang="en-US" altLang="zh-CN" b="0" i="0">
              <a:solidFill>
                <a:srgbClr val="000000"/>
              </a:solidFill>
              <a:ea typeface="宋体" panose="02010600030101010101" pitchFamily="2" charset="-122"/>
              <a:cs typeface="+mn-lt"/>
            </a:endParaRPr>
          </a:p>
          <a:p>
            <a:pPr marL="0" indent="0" algn="l">
              <a:lnSpc>
                <a:spcPts val="900"/>
              </a:lnSpc>
              <a:spcBef>
                <a:spcPct val="0"/>
              </a:spcBef>
              <a:spcAft>
                <a:spcPct val="0"/>
              </a:spcAft>
              <a:buFont typeface="Arial" panose="020B0604020202020204"/>
              <a:buNone/>
            </a:pPr>
            <a:endParaRPr lang="en-US" altLang="zh-CN" b="0" i="0">
              <a:solidFill>
                <a:srgbClr val="000000"/>
              </a:solidFill>
              <a:ea typeface="宋体" panose="02010600030101010101" pitchFamily="2" charset="-122"/>
              <a:cs typeface="+mn-lt"/>
            </a:endParaRPr>
          </a:p>
        </p:txBody>
      </p:sp>
      <p:sp>
        <p:nvSpPr>
          <p:cNvPr id="12" name="文本框 11"/>
          <p:cNvSpPr txBox="1"/>
          <p:nvPr/>
        </p:nvSpPr>
        <p:spPr>
          <a:xfrm>
            <a:off x="4730115" y="2663825"/>
            <a:ext cx="2882900" cy="460375"/>
          </a:xfrm>
          <a:prstGeom prst="rect">
            <a:avLst/>
          </a:prstGeom>
          <a:noFill/>
        </p:spPr>
        <p:txBody>
          <a:bodyPr wrap="square" rtlCol="0">
            <a:spAutoFit/>
          </a:bodyPr>
          <a:lstStyle/>
          <a:p>
            <a:r>
              <a:rPr lang="en-US" altLang="zh-CN" sz="2400" b="1"/>
              <a:t>Database Integration</a:t>
            </a:r>
            <a:endParaRPr lang="en-US" altLang="zh-CN" sz="2400" b="1"/>
          </a:p>
        </p:txBody>
      </p:sp>
      <p:sp>
        <p:nvSpPr>
          <p:cNvPr id="15" name="文本框 14"/>
          <p:cNvSpPr txBox="1"/>
          <p:nvPr/>
        </p:nvSpPr>
        <p:spPr>
          <a:xfrm>
            <a:off x="4432300" y="3224530"/>
            <a:ext cx="4420870" cy="1988820"/>
          </a:xfrm>
          <a:prstGeom prst="rect">
            <a:avLst/>
          </a:prstGeom>
          <a:noFill/>
        </p:spPr>
        <p:txBody>
          <a:bodyPr wrap="square" rtlCol="0">
            <a:noAutofit/>
          </a:bodyPr>
          <a:lstStyle/>
          <a:p>
            <a:pPr>
              <a:lnSpc>
                <a:spcPct val="130000"/>
              </a:lnSpc>
            </a:pPr>
            <a:r>
              <a:rPr lang="en-US" altLang="zh-CN">
                <a:ea typeface="宋体" panose="02010600030101010101" pitchFamily="2" charset="-122"/>
                <a:cs typeface="+mn-lt"/>
              </a:rPr>
              <a:t>• PostgreSQL Connection Pool Configuration</a:t>
            </a:r>
            <a:endParaRPr lang="en-US" altLang="zh-CN">
              <a:ea typeface="宋体" panose="02010600030101010101" pitchFamily="2" charset="-122"/>
              <a:cs typeface="+mn-lt"/>
            </a:endParaRPr>
          </a:p>
          <a:p>
            <a:pPr>
              <a:lnSpc>
                <a:spcPct val="130000"/>
              </a:lnSpc>
            </a:pPr>
            <a:r>
              <a:rPr lang="en-US" altLang="zh-CN">
                <a:ea typeface="宋体" panose="02010600030101010101" pitchFamily="2" charset="-122"/>
                <a:cs typeface="+mn-lt"/>
              </a:rPr>
              <a:t>• Document Table Structure Design and    Migration</a:t>
            </a:r>
            <a:endParaRPr lang="en-US" altLang="zh-CN">
              <a:ea typeface="宋体" panose="02010600030101010101" pitchFamily="2" charset="-122"/>
              <a:cs typeface="+mn-lt"/>
            </a:endParaRPr>
          </a:p>
          <a:p>
            <a:pPr>
              <a:lnSpc>
                <a:spcPct val="130000"/>
              </a:lnSpc>
            </a:pPr>
            <a:r>
              <a:rPr lang="en-US" altLang="zh-CN">
                <a:ea typeface="宋体" panose="02010600030101010101" pitchFamily="2" charset="-122"/>
                <a:cs typeface="+mn-lt"/>
              </a:rPr>
              <a:t>• SQLx Compile-Time Query Verification</a:t>
            </a:r>
            <a:endParaRPr lang="en-US" altLang="zh-CN">
              <a:ea typeface="宋体" panose="02010600030101010101" pitchFamily="2" charset="-122"/>
              <a:cs typeface="+mn-lt"/>
            </a:endParaRPr>
          </a:p>
        </p:txBody>
      </p:sp>
      <p:sp>
        <p:nvSpPr>
          <p:cNvPr id="17" name="文本框 16"/>
          <p:cNvSpPr txBox="1"/>
          <p:nvPr/>
        </p:nvSpPr>
        <p:spPr>
          <a:xfrm>
            <a:off x="8521065" y="3224530"/>
            <a:ext cx="3227070" cy="829945"/>
          </a:xfrm>
          <a:prstGeom prst="rect">
            <a:avLst/>
          </a:prstGeom>
          <a:noFill/>
        </p:spPr>
        <p:txBody>
          <a:bodyPr wrap="square" rtlCol="0">
            <a:spAutoFit/>
          </a:bodyPr>
          <a:lstStyle/>
          <a:p>
            <a:pPr algn="ctr"/>
            <a:r>
              <a:rPr lang="en-US" altLang="zh-CN" sz="2400" b="1"/>
              <a:t>WebSocket Real-time Communication</a:t>
            </a:r>
            <a:endParaRPr lang="en-US" altLang="zh-CN" sz="2400" b="1"/>
          </a:p>
        </p:txBody>
      </p:sp>
      <p:sp>
        <p:nvSpPr>
          <p:cNvPr id="22" name="文本框 21"/>
          <p:cNvSpPr txBox="1"/>
          <p:nvPr/>
        </p:nvSpPr>
        <p:spPr>
          <a:xfrm>
            <a:off x="8521700" y="4143375"/>
            <a:ext cx="3825240" cy="1419860"/>
          </a:xfrm>
          <a:prstGeom prst="rect">
            <a:avLst/>
          </a:prstGeom>
          <a:noFill/>
        </p:spPr>
        <p:txBody>
          <a:bodyPr wrap="square" rtlCol="0">
            <a:spAutoFit/>
          </a:bodyPr>
          <a:lstStyle/>
          <a:p>
            <a:pPr>
              <a:lnSpc>
                <a:spcPct val="120000"/>
              </a:lnSpc>
            </a:pPr>
            <a:r>
              <a:rPr lang="en-US" altLang="zh-CN">
                <a:ea typeface="宋体" panose="02010600030101010101" pitchFamily="2" charset="-122"/>
                <a:cs typeface="+mn-lt"/>
                <a:sym typeface="+mn-ea"/>
              </a:rPr>
              <a:t>• </a:t>
            </a:r>
            <a:r>
              <a:rPr lang="en-US" altLang="zh-CN"/>
              <a:t>Actix-web-actors Integration</a:t>
            </a:r>
            <a:endParaRPr lang="en-US" altLang="zh-CN"/>
          </a:p>
          <a:p>
            <a:pPr>
              <a:lnSpc>
                <a:spcPct val="120000"/>
              </a:lnSpc>
            </a:pPr>
            <a:r>
              <a:rPr lang="en-US" altLang="zh-CN">
                <a:ea typeface="宋体" panose="02010600030101010101" pitchFamily="2" charset="-122"/>
                <a:cs typeface="+mn-lt"/>
                <a:sym typeface="+mn-ea"/>
              </a:rPr>
              <a:t>• </a:t>
            </a:r>
            <a:r>
              <a:rPr lang="en-US" altLang="zh-CN"/>
              <a:t>Bidirectional Message Communication Mechanism</a:t>
            </a:r>
            <a:endParaRPr lang="en-US" altLang="zh-CN"/>
          </a:p>
          <a:p>
            <a:pPr>
              <a:lnSpc>
                <a:spcPct val="120000"/>
              </a:lnSpc>
            </a:pPr>
            <a:r>
              <a:rPr lang="en-US" altLang="zh-CN">
                <a:ea typeface="宋体" panose="02010600030101010101" pitchFamily="2" charset="-122"/>
                <a:cs typeface="+mn-lt"/>
                <a:sym typeface="+mn-ea"/>
              </a:rPr>
              <a:t>• </a:t>
            </a:r>
            <a:r>
              <a:rPr lang="en-US" altLang="zh-CN"/>
              <a:t>Connection Lifecycle Management</a:t>
            </a:r>
            <a:endParaRPr lang="en-US" altLang="zh-CN"/>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15"/>
          <p:cNvSpPr/>
          <p:nvPr/>
        </p:nvSpPr>
        <p:spPr>
          <a:xfrm>
            <a:off x="4953635" y="1294130"/>
            <a:ext cx="228409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02</a:t>
            </a:r>
            <a:endParaRPr lang="en-US" sz="1600" dirty="0"/>
          </a:p>
        </p:txBody>
      </p:sp>
      <p:sp>
        <p:nvSpPr>
          <p:cNvPr id="2" name="文本框 1"/>
          <p:cNvSpPr txBox="1"/>
          <p:nvPr/>
        </p:nvSpPr>
        <p:spPr>
          <a:xfrm>
            <a:off x="1982470" y="3688080"/>
            <a:ext cx="8510270" cy="875665"/>
          </a:xfrm>
          <a:prstGeom prst="rect">
            <a:avLst/>
          </a:prstGeom>
          <a:noFill/>
        </p:spPr>
        <p:txBody>
          <a:bodyPr wrap="square" rtlCol="0">
            <a:spAutoFit/>
          </a:bodyPr>
          <a:lstStyle/>
          <a:p>
            <a:pPr marL="0" indent="0" algn="ctr">
              <a:lnSpc>
                <a:spcPts val="1200"/>
              </a:lnSpc>
              <a:spcBef>
                <a:spcPts val="1200"/>
              </a:spcBef>
              <a:spcAft>
                <a:spcPts val="600"/>
              </a:spcAft>
            </a:pPr>
            <a:r>
              <a:rPr lang="en-US" altLang="zh-CN" sz="3600" b="1">
                <a:solidFill>
                  <a:srgbClr val="F9FAFB"/>
                </a:solidFill>
                <a:latin typeface="quote-cjk-patch"/>
                <a:ea typeface="quote-cjk-patch"/>
                <a:sym typeface="+mn-ea"/>
              </a:rPr>
              <a:t>Key Technical Issues and Solutions</a:t>
            </a:r>
            <a:endParaRPr lang="en-US" altLang="zh-CN" sz="3600" b="1">
              <a:solidFill>
                <a:srgbClr val="F9FAFB"/>
              </a:solidFill>
              <a:latin typeface="quote-cjk-patch"/>
              <a:ea typeface="quote-cjk-patch"/>
            </a:endParaRPr>
          </a:p>
          <a:p>
            <a:pPr marL="0" indent="0" algn="ctr">
              <a:lnSpc>
                <a:spcPts val="1200"/>
              </a:lnSpc>
              <a:spcBef>
                <a:spcPts val="1200"/>
              </a:spcBef>
              <a:spcAft>
                <a:spcPts val="600"/>
              </a:spcAft>
            </a:pPr>
            <a:endParaRPr lang="zh-CN" altLang="en-US" sz="36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0" y="0"/>
            <a:ext cx="12250420" cy="6908800"/>
          </a:xfrm>
          <a:prstGeom prst="rect">
            <a:avLst/>
          </a:prstGeom>
        </p:spPr>
      </p:pic>
      <p:pic>
        <p:nvPicPr>
          <p:cNvPr id="18" name="Image 5" descr="https://kimi-img.moonshot.cn/pub/slides/slides_tmpl/image/25-09-04-11:32:02-d2sggcm1bb2p4onbok10.png"/>
          <p:cNvPicPr>
            <a:picLocks noChangeAspect="1"/>
          </p:cNvPicPr>
          <p:nvPr/>
        </p:nvPicPr>
        <p:blipFill>
          <a:blip r:embed="rId2"/>
          <a:stretch>
            <a:fillRect/>
          </a:stretch>
        </p:blipFill>
        <p:spPr>
          <a:xfrm>
            <a:off x="662882" y="356080"/>
            <a:ext cx="1371600" cy="304800"/>
          </a:xfrm>
          <a:prstGeom prst="rect">
            <a:avLst/>
          </a:prstGeom>
        </p:spPr>
      </p:pic>
      <p:sp>
        <p:nvSpPr>
          <p:cNvPr id="3" name="文本框 2"/>
          <p:cNvSpPr txBox="1"/>
          <p:nvPr/>
        </p:nvSpPr>
        <p:spPr>
          <a:xfrm>
            <a:off x="943610" y="800100"/>
            <a:ext cx="8101330" cy="796290"/>
          </a:xfrm>
          <a:prstGeom prst="rect">
            <a:avLst/>
          </a:prstGeom>
          <a:noFill/>
        </p:spPr>
        <p:txBody>
          <a:bodyPr wrap="square" rtlCol="0">
            <a:noAutofit/>
          </a:bodyPr>
          <a:lstStyle/>
          <a:p>
            <a:r>
              <a:rPr lang="en-US" altLang="zh-CN" sz="3600" b="1"/>
              <a:t>Technical Challenges Encountered</a:t>
            </a:r>
            <a:endParaRPr lang="en-US" altLang="zh-CN" sz="3600" b="1"/>
          </a:p>
        </p:txBody>
      </p:sp>
      <p:sp>
        <p:nvSpPr>
          <p:cNvPr id="25" name="Text 18"/>
          <p:cNvSpPr/>
          <p:nvPr/>
        </p:nvSpPr>
        <p:spPr>
          <a:xfrm>
            <a:off x="410845" y="2284730"/>
            <a:ext cx="850265" cy="577850"/>
          </a:xfrm>
          <a:prstGeom prst="rect">
            <a:avLst/>
          </a:prstGeom>
          <a:noFill/>
        </p:spPr>
        <p:txBody>
          <a:bodyPr wrap="square" lIns="0" tIns="0" rIns="0" bIns="0" rtlCol="0" anchor="t"/>
          <a:lstStyle/>
          <a:p>
            <a:pPr algn="ctr">
              <a:lnSpc>
                <a:spcPct val="110000"/>
              </a:lnSpc>
            </a:pPr>
            <a:r>
              <a:rPr lang="en-US" sz="2000" dirty="0">
                <a:solidFill>
                  <a:schemeClr val="tx1"/>
                </a:solidFill>
                <a:latin typeface="MiSans" pitchFamily="34" charset="-122"/>
                <a:ea typeface="MiSans" pitchFamily="34" charset="-122"/>
                <a:cs typeface="MiSans" pitchFamily="34" charset="-120"/>
              </a:rPr>
              <a:t>01</a:t>
            </a:r>
            <a:endParaRPr lang="en-US" sz="2000" dirty="0">
              <a:solidFill>
                <a:schemeClr val="tx1"/>
              </a:solidFill>
              <a:latin typeface="MiSans" pitchFamily="34" charset="-122"/>
              <a:ea typeface="MiSans" pitchFamily="34" charset="-122"/>
              <a:cs typeface="MiSans" pitchFamily="34" charset="-120"/>
            </a:endParaRPr>
          </a:p>
        </p:txBody>
      </p:sp>
      <p:pic>
        <p:nvPicPr>
          <p:cNvPr id="10" name="Image 2" descr="https://kimi-img.moonshot.cn/pub/slides/slides_tmpl/image/25-09-04-11:32:09-d2sggee1bb2p4onbokbg.png"/>
          <p:cNvPicPr>
            <a:picLocks noChangeAspect="1"/>
          </p:cNvPicPr>
          <p:nvPr/>
        </p:nvPicPr>
        <p:blipFill>
          <a:blip r:embed="rId3"/>
          <a:stretch>
            <a:fillRect/>
          </a:stretch>
        </p:blipFill>
        <p:spPr>
          <a:xfrm>
            <a:off x="428406" y="2047580"/>
            <a:ext cx="825500" cy="825500"/>
          </a:xfrm>
          <a:prstGeom prst="rect">
            <a:avLst/>
          </a:prstGeom>
        </p:spPr>
      </p:pic>
      <p:pic>
        <p:nvPicPr>
          <p:cNvPr id="4" name="Image 2" descr="https://kimi-img.moonshot.cn/pub/slides/slides_tmpl/image/25-09-04-11:32:09-d2sggee1bb2p4onbokbg.png"/>
          <p:cNvPicPr>
            <a:picLocks noChangeAspect="1"/>
          </p:cNvPicPr>
          <p:nvPr/>
        </p:nvPicPr>
        <p:blipFill>
          <a:blip r:embed="rId3"/>
          <a:stretch>
            <a:fillRect/>
          </a:stretch>
        </p:blipFill>
        <p:spPr>
          <a:xfrm>
            <a:off x="357286" y="4028145"/>
            <a:ext cx="825500" cy="825500"/>
          </a:xfrm>
          <a:prstGeom prst="rect">
            <a:avLst/>
          </a:prstGeom>
        </p:spPr>
      </p:pic>
      <p:pic>
        <p:nvPicPr>
          <p:cNvPr id="5" name="Image 2" descr="https://kimi-img.moonshot.cn/pub/slides/slides_tmpl/image/25-09-04-11:32:09-d2sggee1bb2p4onbokbg.png"/>
          <p:cNvPicPr>
            <a:picLocks noChangeAspect="1"/>
          </p:cNvPicPr>
          <p:nvPr/>
        </p:nvPicPr>
        <p:blipFill>
          <a:blip r:embed="rId3"/>
          <a:stretch>
            <a:fillRect/>
          </a:stretch>
        </p:blipFill>
        <p:spPr>
          <a:xfrm>
            <a:off x="342681" y="5624535"/>
            <a:ext cx="825500" cy="825500"/>
          </a:xfrm>
          <a:prstGeom prst="rect">
            <a:avLst/>
          </a:prstGeom>
        </p:spPr>
      </p:pic>
      <p:sp>
        <p:nvSpPr>
          <p:cNvPr id="7" name="Text 18"/>
          <p:cNvSpPr/>
          <p:nvPr/>
        </p:nvSpPr>
        <p:spPr>
          <a:xfrm>
            <a:off x="265430" y="5856605"/>
            <a:ext cx="967740" cy="614045"/>
          </a:xfrm>
          <a:prstGeom prst="rect">
            <a:avLst/>
          </a:prstGeom>
          <a:noFill/>
        </p:spPr>
        <p:txBody>
          <a:bodyPr wrap="square" lIns="0" tIns="0" rIns="0" bIns="0" rtlCol="0" anchor="t"/>
          <a:lstStyle/>
          <a:p>
            <a:pPr algn="ctr">
              <a:lnSpc>
                <a:spcPct val="110000"/>
              </a:lnSpc>
            </a:pPr>
            <a:r>
              <a:rPr lang="en-US" sz="2000" dirty="0">
                <a:solidFill>
                  <a:schemeClr val="tx1"/>
                </a:solidFill>
                <a:latin typeface="MiSans" pitchFamily="34" charset="-122"/>
                <a:ea typeface="MiSans" pitchFamily="34" charset="-122"/>
                <a:cs typeface="MiSans" pitchFamily="34" charset="-120"/>
              </a:rPr>
              <a:t>03</a:t>
            </a:r>
            <a:endParaRPr lang="en-US" sz="2000" dirty="0">
              <a:solidFill>
                <a:schemeClr val="tx1"/>
              </a:solidFill>
              <a:latin typeface="MiSans" pitchFamily="34" charset="-122"/>
              <a:ea typeface="MiSans" pitchFamily="34" charset="-122"/>
              <a:cs typeface="MiSans" pitchFamily="34" charset="-120"/>
            </a:endParaRPr>
          </a:p>
        </p:txBody>
      </p:sp>
      <p:sp>
        <p:nvSpPr>
          <p:cNvPr id="8" name="Text 18"/>
          <p:cNvSpPr/>
          <p:nvPr/>
        </p:nvSpPr>
        <p:spPr>
          <a:xfrm>
            <a:off x="279400" y="4260215"/>
            <a:ext cx="974725" cy="497205"/>
          </a:xfrm>
          <a:prstGeom prst="rect">
            <a:avLst/>
          </a:prstGeom>
          <a:noFill/>
        </p:spPr>
        <p:txBody>
          <a:bodyPr wrap="square" lIns="0" tIns="0" rIns="0" bIns="0" rtlCol="0" anchor="t"/>
          <a:lstStyle/>
          <a:p>
            <a:pPr algn="ctr">
              <a:lnSpc>
                <a:spcPct val="110000"/>
              </a:lnSpc>
            </a:pPr>
            <a:r>
              <a:rPr lang="en-US" sz="2000" dirty="0">
                <a:solidFill>
                  <a:schemeClr val="tx1"/>
                </a:solidFill>
                <a:latin typeface="MiSans" pitchFamily="34" charset="-122"/>
                <a:ea typeface="MiSans" pitchFamily="34" charset="-122"/>
                <a:cs typeface="MiSans" pitchFamily="34" charset="-120"/>
              </a:rPr>
              <a:t>02</a:t>
            </a:r>
            <a:endParaRPr lang="en-US" sz="2000" dirty="0">
              <a:solidFill>
                <a:schemeClr val="tx1"/>
              </a:solidFill>
              <a:latin typeface="MiSans" pitchFamily="34" charset="-122"/>
              <a:ea typeface="MiSans" pitchFamily="34" charset="-122"/>
              <a:cs typeface="MiSans" pitchFamily="34" charset="-120"/>
            </a:endParaRPr>
          </a:p>
        </p:txBody>
      </p:sp>
      <p:sp>
        <p:nvSpPr>
          <p:cNvPr id="9" name="文本框 8"/>
          <p:cNvSpPr txBox="1"/>
          <p:nvPr/>
        </p:nvSpPr>
        <p:spPr>
          <a:xfrm>
            <a:off x="1207770" y="2225675"/>
            <a:ext cx="3167380" cy="786765"/>
          </a:xfrm>
          <a:prstGeom prst="rect">
            <a:avLst/>
          </a:prstGeom>
          <a:noFill/>
        </p:spPr>
        <p:txBody>
          <a:bodyPr wrap="square" rtlCol="0">
            <a:noAutofit/>
          </a:bodyPr>
          <a:lstStyle/>
          <a:p>
            <a:r>
              <a:rPr lang="en-US" altLang="zh-CN" sz="2400"/>
              <a:t>Type System Conflict</a:t>
            </a:r>
            <a:endParaRPr lang="en-US" altLang="zh-CN" sz="2400"/>
          </a:p>
        </p:txBody>
      </p:sp>
      <p:pic>
        <p:nvPicPr>
          <p:cNvPr id="11" name="图片 10"/>
          <p:cNvPicPr>
            <a:picLocks noChangeAspect="1"/>
          </p:cNvPicPr>
          <p:nvPr/>
        </p:nvPicPr>
        <p:blipFill>
          <a:blip r:embed="rId4"/>
          <a:stretch>
            <a:fillRect/>
          </a:stretch>
        </p:blipFill>
        <p:spPr>
          <a:xfrm>
            <a:off x="4152900" y="1413510"/>
            <a:ext cx="7155815" cy="2093595"/>
          </a:xfrm>
          <a:prstGeom prst="rect">
            <a:avLst/>
          </a:prstGeom>
        </p:spPr>
      </p:pic>
      <p:pic>
        <p:nvPicPr>
          <p:cNvPr id="12" name="图片 11"/>
          <p:cNvPicPr>
            <a:picLocks noChangeAspect="1"/>
          </p:cNvPicPr>
          <p:nvPr/>
        </p:nvPicPr>
        <p:blipFill>
          <a:blip r:embed="rId5"/>
          <a:stretch>
            <a:fillRect/>
          </a:stretch>
        </p:blipFill>
        <p:spPr>
          <a:xfrm>
            <a:off x="4152900" y="3624580"/>
            <a:ext cx="5581015" cy="1511935"/>
          </a:xfrm>
          <a:prstGeom prst="rect">
            <a:avLst/>
          </a:prstGeom>
        </p:spPr>
      </p:pic>
      <p:pic>
        <p:nvPicPr>
          <p:cNvPr id="13" name="图片 12"/>
          <p:cNvPicPr>
            <a:picLocks noChangeAspect="1"/>
          </p:cNvPicPr>
          <p:nvPr/>
        </p:nvPicPr>
        <p:blipFill>
          <a:blip r:embed="rId6"/>
          <a:stretch>
            <a:fillRect/>
          </a:stretch>
        </p:blipFill>
        <p:spPr>
          <a:xfrm>
            <a:off x="4152900" y="5269865"/>
            <a:ext cx="5466715" cy="1640840"/>
          </a:xfrm>
          <a:prstGeom prst="rect">
            <a:avLst/>
          </a:prstGeom>
        </p:spPr>
      </p:pic>
      <p:sp>
        <p:nvSpPr>
          <p:cNvPr id="14" name="文本框 13"/>
          <p:cNvSpPr txBox="1"/>
          <p:nvPr/>
        </p:nvSpPr>
        <p:spPr>
          <a:xfrm>
            <a:off x="1168400" y="4211320"/>
            <a:ext cx="3542030" cy="460375"/>
          </a:xfrm>
          <a:prstGeom prst="rect">
            <a:avLst/>
          </a:prstGeom>
          <a:noFill/>
        </p:spPr>
        <p:txBody>
          <a:bodyPr wrap="square" rtlCol="0">
            <a:spAutoFit/>
          </a:bodyPr>
          <a:lstStyle/>
          <a:p>
            <a:r>
              <a:rPr lang="en-US" altLang="zh-CN" sz="2400"/>
              <a:t>Module Import Error</a:t>
            </a:r>
            <a:endParaRPr lang="en-US" altLang="zh-CN" sz="2400"/>
          </a:p>
        </p:txBody>
      </p:sp>
      <p:sp>
        <p:nvSpPr>
          <p:cNvPr id="15" name="文本框 14"/>
          <p:cNvSpPr txBox="1"/>
          <p:nvPr/>
        </p:nvSpPr>
        <p:spPr>
          <a:xfrm>
            <a:off x="753745" y="5640705"/>
            <a:ext cx="3621405" cy="829945"/>
          </a:xfrm>
          <a:prstGeom prst="rect">
            <a:avLst/>
          </a:prstGeom>
          <a:noFill/>
        </p:spPr>
        <p:txBody>
          <a:bodyPr wrap="square" rtlCol="0">
            <a:spAutoFit/>
          </a:bodyPr>
          <a:lstStyle/>
          <a:p>
            <a:pPr algn="ctr"/>
            <a:r>
              <a:rPr lang="en-US" altLang="zh-CN" sz="2400"/>
              <a:t>WebSocket Integration Issue</a:t>
            </a:r>
            <a:endParaRPr lang="en-US" altLang="zh-CN" sz="2400"/>
          </a:p>
        </p:txBody>
      </p:sp>
    </p:spTree>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670" y="3812540"/>
            <a:ext cx="11987530" cy="441960"/>
          </a:xfrm>
          <a:prstGeom prst="rect">
            <a:avLst/>
          </a:prstGeom>
          <a:noFill/>
        </p:spPr>
        <p:txBody>
          <a:bodyPr wrap="square" rtlCol="0" anchor="t">
            <a:noAutofit/>
          </a:bodyPr>
          <a:lstStyle/>
          <a:p>
            <a:pPr marL="0" indent="0" algn="ctr">
              <a:lnSpc>
                <a:spcPts val="1200"/>
              </a:lnSpc>
              <a:spcBef>
                <a:spcPts val="1200"/>
              </a:spcBef>
              <a:spcAft>
                <a:spcPts val="600"/>
              </a:spcAft>
            </a:pPr>
            <a:r>
              <a:rPr lang="en-US" altLang="zh-CN" sz="3600" b="1">
                <a:solidFill>
                  <a:srgbClr val="F9FAFB"/>
                </a:solidFill>
                <a:latin typeface="quote-cjk-patch"/>
                <a:ea typeface="quote-cjk-patch"/>
                <a:sym typeface="+mn-ea"/>
              </a:rPr>
              <a:t>Environment Configuration and Toolchain</a:t>
            </a:r>
            <a:endParaRPr lang="en-US" altLang="zh-CN" sz="3600" b="1">
              <a:solidFill>
                <a:srgbClr val="F9FAFB"/>
              </a:solidFill>
              <a:latin typeface="quote-cjk-patch"/>
              <a:ea typeface="quote-cjk-patch"/>
              <a:sym typeface="+mn-ea"/>
            </a:endParaRPr>
          </a:p>
        </p:txBody>
      </p:sp>
      <p:sp>
        <p:nvSpPr>
          <p:cNvPr id="19" name="Text 15"/>
          <p:cNvSpPr/>
          <p:nvPr/>
        </p:nvSpPr>
        <p:spPr>
          <a:xfrm>
            <a:off x="4892040" y="1381760"/>
            <a:ext cx="228536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03</a:t>
            </a:r>
            <a:endParaRPr lang="en-US" sz="1600"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图片1"/>
          <p:cNvPicPr>
            <a:picLocks noChangeAspect="1"/>
          </p:cNvPicPr>
          <p:nvPr/>
        </p:nvPicPr>
        <p:blipFill>
          <a:blip r:embed="rId1"/>
          <a:stretch>
            <a:fillRect/>
          </a:stretch>
        </p:blipFill>
        <p:spPr>
          <a:xfrm>
            <a:off x="0" y="0"/>
            <a:ext cx="12252960" cy="6931660"/>
          </a:xfrm>
          <a:prstGeom prst="rect">
            <a:avLst/>
          </a:prstGeom>
        </p:spPr>
      </p:pic>
      <p:pic>
        <p:nvPicPr>
          <p:cNvPr id="18" name="Image 5" descr="https://kimi-img.moonshot.cn/pub/slides/slides_tmpl/image/25-09-04-11:32:02-d2sggcm1bb2p4onbok10.png"/>
          <p:cNvPicPr>
            <a:picLocks noChangeAspect="1"/>
          </p:cNvPicPr>
          <p:nvPr/>
        </p:nvPicPr>
        <p:blipFill>
          <a:blip r:embed="rId2"/>
          <a:stretch>
            <a:fillRect/>
          </a:stretch>
        </p:blipFill>
        <p:spPr>
          <a:xfrm>
            <a:off x="662882" y="406880"/>
            <a:ext cx="1371600" cy="304800"/>
          </a:xfrm>
          <a:prstGeom prst="rect">
            <a:avLst/>
          </a:prstGeom>
        </p:spPr>
      </p:pic>
      <p:pic>
        <p:nvPicPr>
          <p:cNvPr id="5" name="Image 2" descr="https://kimi-img.moonshot.cn/pub/slides/slides_tmpl/image/25-09-04-11:32:08-d2sgge61bb2p4onbok8g.png"/>
          <p:cNvPicPr>
            <a:picLocks noChangeAspect="1"/>
          </p:cNvPicPr>
          <p:nvPr>
            <p:custDataLst>
              <p:tags r:id="rId3"/>
            </p:custDataLst>
          </p:nvPr>
        </p:nvPicPr>
        <p:blipFill>
          <a:blip r:embed="rId4"/>
          <a:stretch>
            <a:fillRect/>
          </a:stretch>
        </p:blipFill>
        <p:spPr>
          <a:xfrm>
            <a:off x="1896581" y="711691"/>
            <a:ext cx="1562100" cy="1562100"/>
          </a:xfrm>
          <a:prstGeom prst="rect">
            <a:avLst/>
          </a:prstGeom>
        </p:spPr>
      </p:pic>
      <p:pic>
        <p:nvPicPr>
          <p:cNvPr id="4" name="Image 2" descr="https://kimi-img.moonshot.cn/pub/slides/slides_tmpl/image/25-09-04-11:32:08-d2sgge61bb2p4onbok8g.png"/>
          <p:cNvPicPr>
            <a:picLocks noChangeAspect="1"/>
          </p:cNvPicPr>
          <p:nvPr>
            <p:custDataLst>
              <p:tags r:id="rId5"/>
            </p:custDataLst>
          </p:nvPr>
        </p:nvPicPr>
        <p:blipFill>
          <a:blip r:embed="rId4"/>
          <a:stretch>
            <a:fillRect/>
          </a:stretch>
        </p:blipFill>
        <p:spPr>
          <a:xfrm>
            <a:off x="8030046" y="711691"/>
            <a:ext cx="1562100" cy="1562100"/>
          </a:xfrm>
          <a:prstGeom prst="rect">
            <a:avLst/>
          </a:prstGeom>
        </p:spPr>
      </p:pic>
      <p:sp>
        <p:nvSpPr>
          <p:cNvPr id="6" name="文本框 5"/>
          <p:cNvSpPr txBox="1"/>
          <p:nvPr>
            <p:custDataLst>
              <p:tags r:id="rId6"/>
            </p:custDataLst>
          </p:nvPr>
        </p:nvSpPr>
        <p:spPr>
          <a:xfrm>
            <a:off x="43815" y="2005330"/>
            <a:ext cx="5626735" cy="460375"/>
          </a:xfrm>
          <a:prstGeom prst="rect">
            <a:avLst/>
          </a:prstGeom>
          <a:noFill/>
        </p:spPr>
        <p:txBody>
          <a:bodyPr wrap="square" rtlCol="0">
            <a:spAutoFit/>
          </a:bodyPr>
          <a:lstStyle/>
          <a:p>
            <a:pPr algn="ctr"/>
            <a:r>
              <a:rPr lang="en-US" altLang="zh-CN" sz="2400" b="1"/>
              <a:t>Setting Up the Development Environment</a:t>
            </a:r>
            <a:endParaRPr lang="en-US" altLang="zh-CN" sz="2400" b="1"/>
          </a:p>
        </p:txBody>
      </p:sp>
      <p:sp>
        <p:nvSpPr>
          <p:cNvPr id="8" name="文本框 7"/>
          <p:cNvSpPr txBox="1"/>
          <p:nvPr>
            <p:custDataLst>
              <p:tags r:id="rId7"/>
            </p:custDataLst>
          </p:nvPr>
        </p:nvSpPr>
        <p:spPr>
          <a:xfrm>
            <a:off x="6044565" y="2005330"/>
            <a:ext cx="5753735" cy="460375"/>
          </a:xfrm>
          <a:prstGeom prst="rect">
            <a:avLst/>
          </a:prstGeom>
          <a:noFill/>
        </p:spPr>
        <p:txBody>
          <a:bodyPr wrap="square" rtlCol="0">
            <a:spAutoFit/>
          </a:bodyPr>
          <a:lstStyle/>
          <a:p>
            <a:pPr algn="ctr"/>
            <a:r>
              <a:rPr lang="en-US" altLang="zh-CN" sz="2400" b="1"/>
              <a:t>Dependency Management Optimization</a:t>
            </a:r>
            <a:endParaRPr lang="en-US" altLang="zh-CN" sz="2400" b="1"/>
          </a:p>
        </p:txBody>
      </p:sp>
      <p:pic>
        <p:nvPicPr>
          <p:cNvPr id="9" name="图片 8"/>
          <p:cNvPicPr>
            <a:picLocks noChangeAspect="1"/>
          </p:cNvPicPr>
          <p:nvPr/>
        </p:nvPicPr>
        <p:blipFill>
          <a:blip r:embed="rId8"/>
          <a:stretch>
            <a:fillRect/>
          </a:stretch>
        </p:blipFill>
        <p:spPr>
          <a:xfrm>
            <a:off x="5670550" y="2670810"/>
            <a:ext cx="6501130" cy="1986280"/>
          </a:xfrm>
          <a:prstGeom prst="rect">
            <a:avLst/>
          </a:prstGeom>
        </p:spPr>
      </p:pic>
      <p:pic>
        <p:nvPicPr>
          <p:cNvPr id="10" name="图片 9"/>
          <p:cNvPicPr>
            <a:picLocks noChangeAspect="1"/>
          </p:cNvPicPr>
          <p:nvPr/>
        </p:nvPicPr>
        <p:blipFill>
          <a:blip r:embed="rId9"/>
          <a:stretch>
            <a:fillRect/>
          </a:stretch>
        </p:blipFill>
        <p:spPr>
          <a:xfrm>
            <a:off x="117475" y="2670810"/>
            <a:ext cx="5443855" cy="376110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descr="7b0a2020202022776f7264617274223a2022220a7d0a"/>
          <p:cNvSpPr>
            <a:spLocks noGrp="1"/>
          </p:cNvSpPr>
          <p:nvPr>
            <p:ph type="ctrTitle" idx="16385"/>
            <p:custDataLst>
              <p:tags r:id="rId1"/>
            </p:custDataLst>
          </p:nvPr>
        </p:nvSpPr>
        <p:spPr>
          <a:xfrm>
            <a:off x="609600" y="167640"/>
            <a:ext cx="10972800" cy="981075"/>
          </a:xfrm>
        </p:spPr>
        <p:txBody>
          <a:bodyPr anchor="t">
            <a:noAutofit/>
          </a:bodyPr>
          <a:lstStyle/>
          <a:p>
            <a:r>
              <a:rPr lang="en-US" altLang="zh-CN">
                <a:ln w="22225">
                  <a:solidFill>
                    <a:schemeClr val="accent2"/>
                  </a:solidFill>
                  <a:prstDash val="solid"/>
                </a:ln>
                <a:solidFill>
                  <a:schemeClr val="accent2">
                    <a:lumMod val="40000"/>
                    <a:lumOff val="60000"/>
                  </a:schemeClr>
                </a:solidFill>
                <a:effectLst/>
              </a:rPr>
              <a:t>Technology selection matrix and version locking strategy</a:t>
            </a:r>
            <a:br>
              <a:rPr lang="zh-CN" altLang="en-US"/>
            </a:br>
            <a:r>
              <a:rPr lang="en-US" altLang="zh-CN" sz="2000" b="1">
                <a:ln w="10795">
                  <a:solidFill>
                    <a:schemeClr val="bg1"/>
                  </a:solidFill>
                </a:ln>
                <a:gradFill>
                  <a:gsLst>
                    <a:gs pos="0">
                      <a:srgbClr val="599CFF"/>
                    </a:gs>
                    <a:gs pos="69000">
                      <a:srgbClr val="235CFF"/>
                    </a:gs>
                  </a:gsLst>
                </a:gradFill>
                <a:effectLst>
                  <a:outerShdw dist="76200" dir="5400000" algn="t" rotWithShape="0">
                    <a:srgbClr val="C3CFFF"/>
                  </a:outerShdw>
                </a:effectLst>
                <a:latin typeface="汉仪锐智简" panose="00020600040101010101" charset="-122"/>
                <a:ea typeface="汉仪锐智简" panose="00020600040101010101" charset="-122"/>
                <a:cs typeface="汉仪锐智简" panose="00020600040101010101" charset="-122"/>
                <a:sym typeface="汉仪锐智简" panose="00020600040101010101" charset="-122"/>
              </a:rPr>
              <a:t>All dependency versions are written into Cargo.lock, and CI is compared daily to prevent compatibility risks brought by incremental upgrades.</a:t>
            </a:r>
            <a:endParaRPr lang="en-US" altLang="zh-CN" sz="2000" b="1">
              <a:ln w="10795">
                <a:solidFill>
                  <a:schemeClr val="bg1"/>
                </a:solidFill>
              </a:ln>
              <a:gradFill>
                <a:gsLst>
                  <a:gs pos="0">
                    <a:srgbClr val="599CFF"/>
                  </a:gs>
                  <a:gs pos="69000">
                    <a:srgbClr val="235CFF"/>
                  </a:gs>
                </a:gsLst>
              </a:gradFill>
              <a:effectLst>
                <a:outerShdw dist="76200" dir="5400000" algn="t" rotWithShape="0">
                  <a:srgbClr val="C3CFFF"/>
                </a:outerShdw>
              </a:effectLst>
              <a:latin typeface="汉仪锐智简" panose="00020600040101010101" charset="-122"/>
              <a:ea typeface="汉仪锐智简" panose="00020600040101010101" charset="-122"/>
              <a:cs typeface="汉仪锐智简" panose="00020600040101010101" charset="-122"/>
              <a:sym typeface="汉仪锐智简" panose="00020600040101010101" charset="-122"/>
            </a:endParaRPr>
          </a:p>
        </p:txBody>
      </p:sp>
      <p:sp>
        <p:nvSpPr>
          <p:cNvPr id="4" name="文本占位符 3"/>
          <p:cNvSpPr>
            <a:spLocks noGrp="1"/>
          </p:cNvSpPr>
          <p:nvPr>
            <p:ph type="body" idx="16392"/>
            <p:custDataLst>
              <p:tags r:id="rId2"/>
            </p:custDataLst>
          </p:nvPr>
        </p:nvSpPr>
        <p:spPr/>
        <p:txBody>
          <a:bodyPr/>
          <a:lstStyle/>
          <a:p>
            <a:endParaRPr lang="zh-CN" altLang="en-US"/>
          </a:p>
        </p:txBody>
      </p:sp>
      <p:sp>
        <p:nvSpPr>
          <p:cNvPr id="27" name="文本占位符 26"/>
          <p:cNvSpPr>
            <a:spLocks noGrp="1"/>
          </p:cNvSpPr>
          <p:nvPr>
            <p:ph type="body" idx="16387"/>
            <p:custDataLst>
              <p:tags r:id="rId3"/>
            </p:custDataLst>
          </p:nvPr>
        </p:nvSpPr>
        <p:spPr/>
        <p:txBody>
          <a:bodyPr/>
          <a:lstStyle/>
          <a:p>
            <a:endParaRPr lang="zh-CN" altLang="en-US"/>
          </a:p>
        </p:txBody>
      </p:sp>
      <p:sp>
        <p:nvSpPr>
          <p:cNvPr id="28" name="文本占位符 27"/>
          <p:cNvSpPr>
            <a:spLocks noGrp="1"/>
          </p:cNvSpPr>
          <p:nvPr>
            <p:ph type="body" idx="16386"/>
            <p:custDataLst>
              <p:tags r:id="rId4"/>
            </p:custDataLst>
          </p:nvPr>
        </p:nvSpPr>
        <p:spPr>
          <a:xfrm>
            <a:off x="2082800" y="1601470"/>
            <a:ext cx="9194800" cy="1355090"/>
          </a:xfrm>
        </p:spPr>
        <p:txBody>
          <a:bodyPr>
            <a:noAutofit/>
          </a:bodyPr>
          <a:lstStyle/>
          <a:p>
            <a:r>
              <a:rPr lang="en-US" altLang="zh-CN" sz="2400"/>
              <a:t>Framework layer: Select actix-web 4.x, leveraging its zero-copy and middleware hot-swappable advantages to ensure asynchronous processing capabilities and security updates.</a:t>
            </a:r>
            <a:endParaRPr lang="en-US" altLang="zh-CN" sz="2400"/>
          </a:p>
        </p:txBody>
      </p:sp>
      <p:sp>
        <p:nvSpPr>
          <p:cNvPr id="29" name="文本占位符 28"/>
          <p:cNvSpPr>
            <a:spLocks noGrp="1"/>
          </p:cNvSpPr>
          <p:nvPr>
            <p:ph type="body" idx="16393"/>
            <p:custDataLst>
              <p:tags r:id="rId5"/>
            </p:custDataLst>
          </p:nvPr>
        </p:nvSpPr>
        <p:spPr/>
        <p:txBody>
          <a:bodyPr/>
          <a:lstStyle/>
          <a:p>
            <a:endParaRPr lang="zh-CN" altLang="en-US"/>
          </a:p>
        </p:txBody>
      </p:sp>
      <p:sp>
        <p:nvSpPr>
          <p:cNvPr id="30" name="文本占位符 29"/>
          <p:cNvSpPr>
            <a:spLocks noGrp="1"/>
          </p:cNvSpPr>
          <p:nvPr>
            <p:ph type="body" idx="16389"/>
            <p:custDataLst>
              <p:tags r:id="rId6"/>
            </p:custDataLst>
          </p:nvPr>
        </p:nvSpPr>
        <p:spPr/>
        <p:txBody>
          <a:bodyPr/>
          <a:lstStyle/>
          <a:p>
            <a:endParaRPr lang="zh-CN" altLang="en-US"/>
          </a:p>
        </p:txBody>
      </p:sp>
      <p:sp>
        <p:nvSpPr>
          <p:cNvPr id="31" name="文本占位符 30"/>
          <p:cNvSpPr>
            <a:spLocks noGrp="1"/>
          </p:cNvSpPr>
          <p:nvPr>
            <p:ph type="body" idx="16388"/>
            <p:custDataLst>
              <p:tags r:id="rId7"/>
            </p:custDataLst>
          </p:nvPr>
        </p:nvSpPr>
        <p:spPr>
          <a:xfrm>
            <a:off x="2082800" y="3215640"/>
            <a:ext cx="9114155" cy="609600"/>
          </a:xfrm>
        </p:spPr>
        <p:txBody>
          <a:bodyPr>
            <a:noAutofit/>
          </a:bodyPr>
          <a:lstStyle/>
          <a:p>
            <a:r>
              <a:rPr lang="en-US" altLang="zh-CN" sz="2400">
                <a:cs typeface="+mn-lt"/>
              </a:rPr>
              <a:t>Data layer: Select sqlx 0.7, forcibly enable compile-time validation, and introduce SQLX-migrate to manage database versions to ensure the security of data operations.</a:t>
            </a:r>
            <a:endParaRPr lang="en-US" altLang="zh-CN" sz="2400">
              <a:cs typeface="+mn-lt"/>
            </a:endParaRPr>
          </a:p>
        </p:txBody>
      </p:sp>
      <p:sp>
        <p:nvSpPr>
          <p:cNvPr id="32" name="文本占位符 31"/>
          <p:cNvSpPr>
            <a:spLocks noGrp="1"/>
          </p:cNvSpPr>
          <p:nvPr>
            <p:ph type="body" idx="16394"/>
            <p:custDataLst>
              <p:tags r:id="rId8"/>
            </p:custDataLst>
          </p:nvPr>
        </p:nvSpPr>
        <p:spPr/>
        <p:txBody>
          <a:bodyPr/>
          <a:lstStyle/>
          <a:p>
            <a:endParaRPr lang="zh-CN" altLang="en-US"/>
          </a:p>
        </p:txBody>
      </p:sp>
      <p:sp>
        <p:nvSpPr>
          <p:cNvPr id="33" name="文本占位符 32"/>
          <p:cNvSpPr>
            <a:spLocks noGrp="1"/>
          </p:cNvSpPr>
          <p:nvPr>
            <p:ph type="body" idx="16391"/>
            <p:custDataLst>
              <p:tags r:id="rId9"/>
            </p:custDataLst>
          </p:nvPr>
        </p:nvSpPr>
        <p:spPr/>
        <p:txBody>
          <a:bodyPr/>
          <a:lstStyle/>
          <a:p>
            <a:endParaRPr lang="zh-CN" altLang="en-US"/>
          </a:p>
        </p:txBody>
      </p:sp>
      <p:sp>
        <p:nvSpPr>
          <p:cNvPr id="34" name="文本占位符 33"/>
          <p:cNvSpPr>
            <a:spLocks noGrp="1"/>
          </p:cNvSpPr>
          <p:nvPr>
            <p:ph type="body" idx="16390"/>
            <p:custDataLst>
              <p:tags r:id="rId10"/>
            </p:custDataLst>
          </p:nvPr>
        </p:nvSpPr>
        <p:spPr>
          <a:xfrm>
            <a:off x="2082800" y="4815840"/>
            <a:ext cx="9194800" cy="609600"/>
          </a:xfrm>
        </p:spPr>
        <p:txBody>
          <a:bodyPr>
            <a:noAutofit/>
          </a:bodyPr>
          <a:lstStyle/>
          <a:p>
            <a:r>
              <a:rPr lang="en-US" altLang="zh-CN" sz="2400">
                <a:cs typeface="+mn-lt"/>
              </a:rPr>
              <a:t>Support library: Integrates mature libraries such as serde (for JSON serialization), actix-cors (for cross-domain support), and log4rs (for logging), to build a complete technology stack.</a:t>
            </a:r>
            <a:endParaRPr lang="en-US" altLang="zh-CN" sz="2400">
              <a:cs typeface="+mn-lt"/>
            </a:endParaRPr>
          </a:p>
        </p:txBody>
      </p:sp>
    </p:spTree>
    <p:custDataLst>
      <p:tags r:id="rId11"/>
    </p:custData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314574" y="3660095"/>
            <a:ext cx="7562849" cy="681990"/>
          </a:xfrm>
          <a:prstGeom prst="rect">
            <a:avLst/>
          </a:prstGeom>
          <a:noFill/>
        </p:spPr>
        <p:txBody>
          <a:bodyPr wrap="square">
            <a:spAutoFit/>
            <a:scene3d>
              <a:camera prst="orthographicFront"/>
              <a:lightRig rig="threePt" dir="t"/>
            </a:scene3d>
            <a:sp3d contourW="12700"/>
          </a:bodyPr>
          <a:lstStyle>
            <a:defPPr>
              <a:defRPr lang="zh-CN"/>
            </a:defPPr>
            <a:lvl1pPr marL="342900" indent="-342900" algn="dist" defTabSz="457200" fontAlgn="auto">
              <a:spcBef>
                <a:spcPts val="0"/>
              </a:spcBef>
              <a:spcAft>
                <a:spcPts val="0"/>
              </a:spcAft>
              <a:buFont typeface="Wingdings" panose="05000000000000000000" pitchFamily="2" charset="2"/>
              <a:buChar char="n"/>
              <a:defRPr sz="2000">
                <a:solidFill>
                  <a:schemeClr val="tx1">
                    <a:lumMod val="85000"/>
                    <a:lumOff val="15000"/>
                  </a:schemeClr>
                </a:solidFill>
                <a:latin typeface="Calibri" panose="020F0502020204030204" pitchFamily="34" charset="0"/>
                <a:ea typeface="微软雅黑" panose="020B0503020204020204" charset="-122"/>
              </a:defRPr>
            </a:lvl1pPr>
            <a:lvl2pPr defTabSz="457200"/>
            <a:lvl3pPr defTabSz="457200"/>
            <a:lvl4pPr defTabSz="457200"/>
            <a:lvl5pPr defTabSz="457200"/>
            <a:lvl6pPr defTabSz="457200"/>
            <a:lvl7pPr defTabSz="457200"/>
            <a:lvl8pPr defTabSz="457200"/>
            <a:lvl9pPr defTabSz="457200"/>
          </a:lstStyle>
          <a:p>
            <a:pPr marL="0" indent="0" algn="ctr">
              <a:lnSpc>
                <a:spcPct val="120000"/>
              </a:lnSpc>
              <a:buNone/>
            </a:pPr>
            <a:endParaRPr lang="en-US" altLang="zh-CN" sz="3200" spc="300" dirty="0">
              <a:solidFill>
                <a:schemeClr val="bg1"/>
              </a:solidFill>
              <a:latin typeface="汉仪雅酷黑 55W" panose="020B0504020202020204" pitchFamily="34" charset="-122"/>
              <a:ea typeface="汉仪雅酷黑 55W" panose="020B0504020202020204" pitchFamily="34" charset="-122"/>
              <a:sym typeface="Calibri" panose="020F0502020204030204" pitchFamily="34" charset="0"/>
            </a:endParaRPr>
          </a:p>
        </p:txBody>
      </p:sp>
      <p:sp>
        <p:nvSpPr>
          <p:cNvPr id="19" name="Text 15"/>
          <p:cNvSpPr/>
          <p:nvPr/>
        </p:nvSpPr>
        <p:spPr>
          <a:xfrm>
            <a:off x="4884420" y="1324610"/>
            <a:ext cx="229298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04</a:t>
            </a:r>
            <a:endParaRPr lang="en-US" sz="1600" dirty="0"/>
          </a:p>
        </p:txBody>
      </p:sp>
      <p:sp>
        <p:nvSpPr>
          <p:cNvPr id="2" name="文本框 1"/>
          <p:cNvSpPr txBox="1"/>
          <p:nvPr/>
        </p:nvSpPr>
        <p:spPr>
          <a:xfrm>
            <a:off x="1323340" y="3740785"/>
            <a:ext cx="9704070" cy="245110"/>
          </a:xfrm>
          <a:prstGeom prst="rect">
            <a:avLst/>
          </a:prstGeom>
          <a:noFill/>
        </p:spPr>
        <p:txBody>
          <a:bodyPr wrap="square" rtlCol="0">
            <a:spAutoFit/>
          </a:bodyPr>
          <a:lstStyle/>
          <a:p>
            <a:pPr marL="0" indent="0" algn="ctr">
              <a:lnSpc>
                <a:spcPts val="1200"/>
              </a:lnSpc>
              <a:spcBef>
                <a:spcPts val="1200"/>
              </a:spcBef>
              <a:spcAft>
                <a:spcPts val="600"/>
              </a:spcAft>
            </a:pPr>
            <a:r>
              <a:rPr lang="en-US" altLang="zh-CN" sz="3600" b="1">
                <a:solidFill>
                  <a:srgbClr val="F9FAFB"/>
                </a:solidFill>
                <a:latin typeface="quote-cjk-patch"/>
                <a:ea typeface="quote-cjk-patch"/>
                <a:sym typeface="+mn-ea"/>
              </a:rPr>
              <a:t>Test Verification and Quality Assurance</a:t>
            </a:r>
            <a:endParaRPr lang="zh-CN" altLang="en-US" sz="36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 y="0"/>
            <a:ext cx="12267565" cy="6908800"/>
          </a:xfrm>
          <a:prstGeom prst="rect">
            <a:avLst/>
          </a:prstGeom>
        </p:spPr>
      </p:pic>
      <p:pic>
        <p:nvPicPr>
          <p:cNvPr id="18" name="Image 5" descr="https://kimi-img.moonshot.cn/pub/slides/slides_tmpl/image/25-09-04-11:32:02-d2sggcm1bb2p4onbok10.png"/>
          <p:cNvPicPr>
            <a:picLocks noChangeAspect="1"/>
          </p:cNvPicPr>
          <p:nvPr/>
        </p:nvPicPr>
        <p:blipFill>
          <a:blip r:embed="rId2"/>
          <a:stretch>
            <a:fillRect/>
          </a:stretch>
        </p:blipFill>
        <p:spPr>
          <a:xfrm>
            <a:off x="662882" y="406880"/>
            <a:ext cx="1371600" cy="304800"/>
          </a:xfrm>
          <a:prstGeom prst="rect">
            <a:avLst/>
          </a:prstGeom>
        </p:spPr>
      </p:pic>
      <p:sp>
        <p:nvSpPr>
          <p:cNvPr id="3" name="文本框 2"/>
          <p:cNvSpPr txBox="1"/>
          <p:nvPr/>
        </p:nvSpPr>
        <p:spPr>
          <a:xfrm>
            <a:off x="1031240" y="727710"/>
            <a:ext cx="5217795" cy="645160"/>
          </a:xfrm>
          <a:prstGeom prst="rect">
            <a:avLst/>
          </a:prstGeom>
          <a:noFill/>
        </p:spPr>
        <p:txBody>
          <a:bodyPr wrap="square" rtlCol="0">
            <a:spAutoFit/>
          </a:bodyPr>
          <a:lstStyle/>
          <a:p>
            <a:r>
              <a:rPr lang="en-US" altLang="zh-CN" sz="3600" b="1"/>
              <a:t>Complete Testing Process</a:t>
            </a:r>
            <a:endParaRPr lang="zh-CN" altLang="en-US" sz="3600" b="1"/>
          </a:p>
        </p:txBody>
      </p:sp>
      <p:pic>
        <p:nvPicPr>
          <p:cNvPr id="9" name="Image 2" descr="https://kimi-img.moonshot.cn/pub/slides/slides_tmpl/image/25-09-04-11:32:08-d2sgge61bb2p4onbok90.png"/>
          <p:cNvPicPr>
            <a:picLocks noChangeAspect="1"/>
          </p:cNvPicPr>
          <p:nvPr>
            <p:custDataLst>
              <p:tags r:id="rId3"/>
            </p:custDataLst>
          </p:nvPr>
        </p:nvPicPr>
        <p:blipFill>
          <a:blip r:embed="rId4"/>
          <a:stretch>
            <a:fillRect/>
          </a:stretch>
        </p:blipFill>
        <p:spPr>
          <a:xfrm>
            <a:off x="-129167" y="1253658"/>
            <a:ext cx="1219200" cy="1193800"/>
          </a:xfrm>
          <a:prstGeom prst="rect">
            <a:avLst/>
          </a:prstGeom>
        </p:spPr>
      </p:pic>
      <p:pic>
        <p:nvPicPr>
          <p:cNvPr id="4" name="Image 2" descr="https://kimi-img.moonshot.cn/pub/slides/slides_tmpl/image/25-09-04-11:32:08-d2sgge61bb2p4onbok90.png"/>
          <p:cNvPicPr>
            <a:picLocks noChangeAspect="1"/>
          </p:cNvPicPr>
          <p:nvPr>
            <p:custDataLst>
              <p:tags r:id="rId5"/>
            </p:custDataLst>
          </p:nvPr>
        </p:nvPicPr>
        <p:blipFill>
          <a:blip r:embed="rId4"/>
          <a:stretch>
            <a:fillRect/>
          </a:stretch>
        </p:blipFill>
        <p:spPr>
          <a:xfrm>
            <a:off x="-188222" y="4193073"/>
            <a:ext cx="1219200" cy="1193800"/>
          </a:xfrm>
          <a:prstGeom prst="rect">
            <a:avLst/>
          </a:prstGeom>
        </p:spPr>
      </p:pic>
      <p:sp>
        <p:nvSpPr>
          <p:cNvPr id="31" name="Text 24"/>
          <p:cNvSpPr/>
          <p:nvPr>
            <p:custDataLst>
              <p:tags r:id="rId6"/>
            </p:custDataLst>
          </p:nvPr>
        </p:nvSpPr>
        <p:spPr>
          <a:xfrm>
            <a:off x="147213" y="1563736"/>
            <a:ext cx="652471" cy="460126"/>
          </a:xfrm>
          <a:prstGeom prst="rect">
            <a:avLst/>
          </a:prstGeom>
          <a:noFill/>
        </p:spPr>
        <p:txBody>
          <a:bodyPr wrap="square" lIns="0" tIns="0" rIns="0" bIns="0" rtlCol="0" anchor="t"/>
          <a:lstStyle/>
          <a:p>
            <a:pPr algn="ctr">
              <a:lnSpc>
                <a:spcPct val="110000"/>
              </a:lnSpc>
            </a:pPr>
            <a:r>
              <a:rPr lang="en-US" sz="2800" dirty="0">
                <a:solidFill>
                  <a:srgbClr val="FFFFFF"/>
                </a:solidFill>
                <a:latin typeface="MiSans" pitchFamily="34" charset="-122"/>
                <a:ea typeface="MiSans" pitchFamily="34" charset="-122"/>
                <a:cs typeface="MiSans" pitchFamily="34" charset="-120"/>
              </a:rPr>
              <a:t>01</a:t>
            </a:r>
            <a:endParaRPr lang="en-US" sz="1600" dirty="0"/>
          </a:p>
        </p:txBody>
      </p:sp>
      <p:sp>
        <p:nvSpPr>
          <p:cNvPr id="5" name="Text 24"/>
          <p:cNvSpPr/>
          <p:nvPr>
            <p:custDataLst>
              <p:tags r:id="rId7"/>
            </p:custDataLst>
          </p:nvPr>
        </p:nvSpPr>
        <p:spPr>
          <a:xfrm>
            <a:off x="104668" y="4477116"/>
            <a:ext cx="652471" cy="460126"/>
          </a:xfrm>
          <a:prstGeom prst="rect">
            <a:avLst/>
          </a:prstGeom>
          <a:noFill/>
        </p:spPr>
        <p:txBody>
          <a:bodyPr wrap="square" lIns="0" tIns="0" rIns="0" bIns="0" rtlCol="0" anchor="t"/>
          <a:lstStyle/>
          <a:p>
            <a:pPr algn="ctr">
              <a:lnSpc>
                <a:spcPct val="110000"/>
              </a:lnSpc>
            </a:pPr>
            <a:r>
              <a:rPr lang="en-US" sz="2800" dirty="0">
                <a:solidFill>
                  <a:srgbClr val="FFFFFF"/>
                </a:solidFill>
                <a:latin typeface="MiSans" pitchFamily="34" charset="-122"/>
                <a:ea typeface="MiSans" pitchFamily="34" charset="-122"/>
                <a:cs typeface="MiSans" pitchFamily="34" charset="-120"/>
              </a:rPr>
              <a:t>02</a:t>
            </a:r>
            <a:endParaRPr lang="en-US" sz="1600" dirty="0"/>
          </a:p>
        </p:txBody>
      </p:sp>
      <p:sp>
        <p:nvSpPr>
          <p:cNvPr id="24" name="Shape 18"/>
          <p:cNvSpPr/>
          <p:nvPr>
            <p:custDataLst>
              <p:tags r:id="rId8"/>
            </p:custDataLst>
          </p:nvPr>
        </p:nvSpPr>
        <p:spPr>
          <a:xfrm rot="13500000">
            <a:off x="818701" y="1419472"/>
            <a:ext cx="224914" cy="224914"/>
          </a:xfrm>
          <a:prstGeom prst="rtTriangle">
            <a:avLst/>
          </a:prstGeom>
          <a:solidFill>
            <a:srgbClr val="517BDA"/>
          </a:solidFill>
          <a:effectLst>
            <a:outerShdw blurRad="145102" dist="50800" dir="2700000" algn="bl" rotWithShape="0">
              <a:srgbClr val="517BDA">
                <a:alpha val="76471"/>
              </a:srgbClr>
            </a:outerShdw>
          </a:effectLst>
        </p:spPr>
      </p:sp>
      <p:sp>
        <p:nvSpPr>
          <p:cNvPr id="7" name="Shape 18"/>
          <p:cNvSpPr/>
          <p:nvPr>
            <p:custDataLst>
              <p:tags r:id="rId9"/>
            </p:custDataLst>
          </p:nvPr>
        </p:nvSpPr>
        <p:spPr>
          <a:xfrm rot="13500000">
            <a:off x="759646" y="4370317"/>
            <a:ext cx="224914" cy="224914"/>
          </a:xfrm>
          <a:prstGeom prst="rtTriangle">
            <a:avLst/>
          </a:prstGeom>
          <a:solidFill>
            <a:srgbClr val="517BDA"/>
          </a:solidFill>
          <a:effectLst>
            <a:outerShdw blurRad="145102" dist="50800" dir="2700000" algn="bl" rotWithShape="0">
              <a:srgbClr val="517BDA">
                <a:alpha val="76471"/>
              </a:srgbClr>
            </a:outerShdw>
          </a:effectLst>
        </p:spPr>
      </p:sp>
      <p:sp>
        <p:nvSpPr>
          <p:cNvPr id="8" name="文本框 7"/>
          <p:cNvSpPr txBox="1"/>
          <p:nvPr/>
        </p:nvSpPr>
        <p:spPr>
          <a:xfrm>
            <a:off x="1141730" y="1284605"/>
            <a:ext cx="2656205" cy="398780"/>
          </a:xfrm>
          <a:prstGeom prst="rect">
            <a:avLst/>
          </a:prstGeom>
          <a:noFill/>
        </p:spPr>
        <p:txBody>
          <a:bodyPr wrap="square" rtlCol="0">
            <a:spAutoFit/>
          </a:bodyPr>
          <a:lstStyle/>
          <a:p>
            <a:r>
              <a:rPr lang="en-US" altLang="zh-CN" sz="2000"/>
              <a:t>API Function Testing</a:t>
            </a:r>
            <a:endParaRPr lang="en-US" altLang="zh-CN" sz="2000"/>
          </a:p>
        </p:txBody>
      </p:sp>
      <p:pic>
        <p:nvPicPr>
          <p:cNvPr id="11" name="图片 10"/>
          <p:cNvPicPr>
            <a:picLocks noChangeAspect="1"/>
          </p:cNvPicPr>
          <p:nvPr/>
        </p:nvPicPr>
        <p:blipFill>
          <a:blip r:embed="rId10"/>
          <a:stretch>
            <a:fillRect/>
          </a:stretch>
        </p:blipFill>
        <p:spPr>
          <a:xfrm>
            <a:off x="1287780" y="1683385"/>
            <a:ext cx="9184005" cy="2346960"/>
          </a:xfrm>
          <a:prstGeom prst="rect">
            <a:avLst/>
          </a:prstGeom>
        </p:spPr>
      </p:pic>
      <p:sp>
        <p:nvSpPr>
          <p:cNvPr id="12" name="文本框 11"/>
          <p:cNvSpPr txBox="1"/>
          <p:nvPr/>
        </p:nvSpPr>
        <p:spPr>
          <a:xfrm>
            <a:off x="1090295" y="4192905"/>
            <a:ext cx="3270885" cy="398780"/>
          </a:xfrm>
          <a:prstGeom prst="rect">
            <a:avLst/>
          </a:prstGeom>
          <a:noFill/>
        </p:spPr>
        <p:txBody>
          <a:bodyPr wrap="square" rtlCol="0">
            <a:spAutoFit/>
          </a:bodyPr>
          <a:lstStyle/>
          <a:p>
            <a:r>
              <a:rPr lang="en-US" altLang="zh-CN" sz="2000"/>
              <a:t>WebSocket Function Testing</a:t>
            </a:r>
            <a:endParaRPr lang="en-US" altLang="zh-CN" sz="2000"/>
          </a:p>
        </p:txBody>
      </p:sp>
      <p:pic>
        <p:nvPicPr>
          <p:cNvPr id="13" name="图片 12"/>
          <p:cNvPicPr>
            <a:picLocks noChangeAspect="1"/>
          </p:cNvPicPr>
          <p:nvPr/>
        </p:nvPicPr>
        <p:blipFill>
          <a:blip r:embed="rId11"/>
          <a:stretch>
            <a:fillRect/>
          </a:stretch>
        </p:blipFill>
        <p:spPr>
          <a:xfrm>
            <a:off x="1287780" y="4591685"/>
            <a:ext cx="5670550" cy="2161540"/>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 15"/>
          <p:cNvSpPr/>
          <p:nvPr/>
        </p:nvSpPr>
        <p:spPr>
          <a:xfrm>
            <a:off x="4893310" y="1330960"/>
            <a:ext cx="2284095" cy="2335530"/>
          </a:xfrm>
          <a:prstGeom prst="rect">
            <a:avLst/>
          </a:prstGeom>
          <a:noFill/>
        </p:spPr>
        <p:txBody>
          <a:bodyPr wrap="square" lIns="0" tIns="0" rIns="0" bIns="0" rtlCol="0" anchor="t"/>
          <a:lstStyle/>
          <a:p>
            <a:pPr algn="ctr">
              <a:lnSpc>
                <a:spcPct val="110000"/>
              </a:lnSpc>
            </a:pPr>
            <a:r>
              <a:rPr lang="en-US" sz="13800" dirty="0">
                <a:gradFill flip="none" rotWithShape="0">
                  <a:gsLst>
                    <a:gs pos="0">
                      <a:srgbClr val="FFFFFF">
                        <a:alpha val="61000"/>
                      </a:srgbClr>
                    </a:gs>
                    <a:gs pos="28000">
                      <a:srgbClr val="FFFFFF">
                        <a:alpha val="61000"/>
                      </a:srgbClr>
                    </a:gs>
                    <a:gs pos="78000">
                      <a:srgbClr val="FFFFFF"/>
                    </a:gs>
                    <a:gs pos="100000">
                      <a:srgbClr val="FFFFFF"/>
                    </a:gs>
                  </a:gsLst>
                  <a:path path="circle">
                    <a:fillToRect r="100000" b="100000"/>
                  </a:path>
                  <a:tileRect l="-100000" t="-100000"/>
                </a:gradFill>
                <a:latin typeface="PingFang SC Medium" pitchFamily="34" charset="0"/>
                <a:ea typeface="PingFang SC Medium" pitchFamily="34" charset="-122"/>
                <a:cs typeface="PingFang SC Medium" pitchFamily="34" charset="-120"/>
              </a:rPr>
              <a:t>05</a:t>
            </a:r>
            <a:endParaRPr lang="en-US" sz="1600" dirty="0"/>
          </a:p>
        </p:txBody>
      </p:sp>
      <p:sp>
        <p:nvSpPr>
          <p:cNvPr id="2" name="文本框 1"/>
          <p:cNvSpPr txBox="1"/>
          <p:nvPr/>
        </p:nvSpPr>
        <p:spPr>
          <a:xfrm>
            <a:off x="201930" y="3740150"/>
            <a:ext cx="11788775" cy="245110"/>
          </a:xfrm>
          <a:prstGeom prst="rect">
            <a:avLst/>
          </a:prstGeom>
          <a:noFill/>
        </p:spPr>
        <p:txBody>
          <a:bodyPr wrap="square" rtlCol="0">
            <a:spAutoFit/>
          </a:bodyPr>
          <a:lstStyle/>
          <a:p>
            <a:pPr marL="0" indent="0" algn="ctr">
              <a:lnSpc>
                <a:spcPts val="1200"/>
              </a:lnSpc>
              <a:spcBef>
                <a:spcPts val="1200"/>
              </a:spcBef>
              <a:spcAft>
                <a:spcPts val="600"/>
              </a:spcAft>
            </a:pPr>
            <a:r>
              <a:rPr lang="en-US" altLang="zh-CN" sz="3600" b="1">
                <a:solidFill>
                  <a:srgbClr val="F9FAFB"/>
                </a:solidFill>
                <a:latin typeface="quote-cjk-patch"/>
                <a:ea typeface="quote-cjk-patch"/>
                <a:sym typeface="+mn-ea"/>
              </a:rPr>
              <a:t>Project Architecture Optimization Achievements</a:t>
            </a:r>
            <a:endParaRPr lang="zh-CN" altLang="en-US" sz="36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图片1"/>
          <p:cNvPicPr>
            <a:picLocks noChangeAspect="1"/>
          </p:cNvPicPr>
          <p:nvPr/>
        </p:nvPicPr>
        <p:blipFill>
          <a:blip r:embed="rId1"/>
          <a:stretch>
            <a:fillRect/>
          </a:stretch>
        </p:blipFill>
        <p:spPr>
          <a:xfrm>
            <a:off x="2540" y="0"/>
            <a:ext cx="12282170" cy="6908800"/>
          </a:xfrm>
          <a:prstGeom prst="rect">
            <a:avLst/>
          </a:prstGeom>
        </p:spPr>
      </p:pic>
      <p:sp>
        <p:nvSpPr>
          <p:cNvPr id="3" name="文本框 2"/>
          <p:cNvSpPr txBox="1"/>
          <p:nvPr/>
        </p:nvSpPr>
        <p:spPr>
          <a:xfrm>
            <a:off x="1001395" y="831215"/>
            <a:ext cx="4888865" cy="645160"/>
          </a:xfrm>
          <a:prstGeom prst="rect">
            <a:avLst/>
          </a:prstGeom>
          <a:noFill/>
        </p:spPr>
        <p:txBody>
          <a:bodyPr wrap="square" rtlCol="0">
            <a:spAutoFit/>
          </a:bodyPr>
          <a:lstStyle/>
          <a:p>
            <a:r>
              <a:rPr lang="en-US" altLang="zh-CN" sz="3600" b="1" dirty="0"/>
              <a:t>Final Project Structure</a:t>
            </a:r>
            <a:endParaRPr lang="en-US" altLang="zh-CN" sz="3600" b="1" dirty="0"/>
          </a:p>
        </p:txBody>
      </p:sp>
      <p:pic>
        <p:nvPicPr>
          <p:cNvPr id="18" name="Image 5" descr="https://kimi-img.moonshot.cn/pub/slides/slides_tmpl/image/25-09-04-11:32:02-d2sggcm1bb2p4onbok10.png"/>
          <p:cNvPicPr>
            <a:picLocks noChangeAspect="1"/>
          </p:cNvPicPr>
          <p:nvPr/>
        </p:nvPicPr>
        <p:blipFill>
          <a:blip r:embed="rId2"/>
          <a:stretch>
            <a:fillRect/>
          </a:stretch>
        </p:blipFill>
        <p:spPr>
          <a:xfrm>
            <a:off x="662882" y="406880"/>
            <a:ext cx="1371600" cy="304800"/>
          </a:xfrm>
          <a:prstGeom prst="rect">
            <a:avLst/>
          </a:prstGeom>
        </p:spPr>
      </p:pic>
      <p:pic>
        <p:nvPicPr>
          <p:cNvPr id="4" name="图片 3"/>
          <p:cNvPicPr>
            <a:picLocks noChangeAspect="1"/>
          </p:cNvPicPr>
          <p:nvPr/>
        </p:nvPicPr>
        <p:blipFill>
          <a:blip r:embed="rId3"/>
          <a:stretch>
            <a:fillRect/>
          </a:stretch>
        </p:blipFill>
        <p:spPr>
          <a:xfrm>
            <a:off x="1001395" y="1476375"/>
            <a:ext cx="7667625" cy="4972050"/>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179830" y="1554480"/>
            <a:ext cx="8847455" cy="829945"/>
          </a:xfrm>
          <a:prstGeom prst="rect">
            <a:avLst/>
          </a:prstGeom>
          <a:noFill/>
        </p:spPr>
        <p:txBody>
          <a:bodyPr wrap="square" rtlCol="0">
            <a:spAutoFit/>
          </a:bodyPr>
          <a:lstStyle/>
          <a:p>
            <a:r>
              <a:rPr lang="en-US" altLang="zh-CN" sz="4800">
                <a:solidFill>
                  <a:schemeClr val="accent2">
                    <a:lumMod val="20000"/>
                    <a:lumOff val="80000"/>
                  </a:schemeClr>
                </a:solidFill>
              </a:rPr>
              <a:t>Testing and Toolchain Engineering</a:t>
            </a:r>
            <a:endParaRPr lang="en-US" altLang="zh-CN" sz="4800">
              <a:solidFill>
                <a:schemeClr val="accent2">
                  <a:lumMod val="20000"/>
                  <a:lumOff val="80000"/>
                </a:schemeClr>
              </a:solidFill>
            </a:endParaRPr>
          </a:p>
        </p:txBody>
      </p:sp>
      <p:sp>
        <p:nvSpPr>
          <p:cNvPr id="3" name="文本框 2"/>
          <p:cNvSpPr txBox="1"/>
          <p:nvPr/>
        </p:nvSpPr>
        <p:spPr>
          <a:xfrm>
            <a:off x="3898265" y="2647950"/>
            <a:ext cx="4394835" cy="398780"/>
          </a:xfrm>
          <a:prstGeom prst="rect">
            <a:avLst/>
          </a:prstGeom>
          <a:noFill/>
        </p:spPr>
        <p:txBody>
          <a:bodyPr wrap="square" rtlCol="0">
            <a:spAutoFit/>
          </a:bodyPr>
          <a:lstStyle/>
          <a:p>
            <a:r>
              <a:rPr lang="en-US" altLang="zh-CN" sz="2000">
                <a:solidFill>
                  <a:schemeClr val="accent2">
                    <a:lumMod val="20000"/>
                    <a:lumOff val="80000"/>
                  </a:schemeClr>
                </a:solidFill>
              </a:rPr>
              <a:t>Efficiency and quality assurance</a:t>
            </a:r>
            <a:endParaRPr lang="en-US" altLang="zh-CN" sz="2000">
              <a:solidFill>
                <a:schemeClr val="accent2">
                  <a:lumMod val="20000"/>
                  <a:lumOff val="80000"/>
                </a:schemeClr>
              </a:solidFill>
            </a:endParaRPr>
          </a:p>
        </p:txBody>
      </p:sp>
      <p:sp>
        <p:nvSpPr>
          <p:cNvPr id="4" name="文本框 3"/>
          <p:cNvSpPr txBox="1"/>
          <p:nvPr/>
        </p:nvSpPr>
        <p:spPr>
          <a:xfrm>
            <a:off x="3780155" y="3360420"/>
            <a:ext cx="3910965" cy="521970"/>
          </a:xfrm>
          <a:prstGeom prst="rect">
            <a:avLst/>
          </a:prstGeom>
          <a:noFill/>
        </p:spPr>
        <p:txBody>
          <a:bodyPr wrap="square" rtlCol="0" anchor="t">
            <a:spAutoFit/>
          </a:bodyPr>
          <a:lstStyle/>
          <a:p>
            <a:r>
              <a:rPr lang="en-US" altLang="zh-CN" sz="2800">
                <a:solidFill>
                  <a:schemeClr val="accent2">
                    <a:lumMod val="20000"/>
                    <a:lumOff val="80000"/>
                  </a:schemeClr>
                </a:solidFill>
                <a:sym typeface="+mn-ea"/>
              </a:rPr>
              <a:t>Presenter: Yu Yongkang</a:t>
            </a:r>
            <a:endParaRPr lang="en-US" altLang="zh-CN" sz="2800">
              <a:solidFill>
                <a:schemeClr val="accent2">
                  <a:lumMod val="20000"/>
                  <a:lumOff val="80000"/>
                </a:schemeClr>
              </a:solidFill>
              <a:sym typeface="+mn-ea"/>
            </a:endParaRPr>
          </a:p>
        </p:txBody>
      </p:sp>
      <p:sp>
        <p:nvSpPr>
          <p:cNvPr id="5" name="文本框 4"/>
          <p:cNvSpPr txBox="1"/>
          <p:nvPr/>
        </p:nvSpPr>
        <p:spPr>
          <a:xfrm>
            <a:off x="965200" y="4196080"/>
            <a:ext cx="10718165" cy="368300"/>
          </a:xfrm>
          <a:prstGeom prst="rect">
            <a:avLst/>
          </a:prstGeom>
          <a:noFill/>
        </p:spPr>
        <p:txBody>
          <a:bodyPr wrap="square" rtlCol="0">
            <a:spAutoFit/>
          </a:bodyPr>
          <a:lstStyle/>
          <a:p>
            <a:r>
              <a:rPr lang="en-US" altLang="zh-CN">
                <a:solidFill>
                  <a:schemeClr val="accent2">
                    <a:lumMod val="20000"/>
                    <a:lumOff val="80000"/>
                  </a:schemeClr>
                </a:solidFill>
              </a:rPr>
              <a:t>Build a CI/CD pipeline, automate testing (interfaces / databases), and configure the development environment.</a:t>
            </a:r>
            <a:endParaRPr lang="en-US" altLang="zh-CN">
              <a:solidFill>
                <a:schemeClr val="accent2">
                  <a:lumMod val="20000"/>
                  <a:lumOff val="80000"/>
                </a:schemeClr>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817370" y="114300"/>
            <a:ext cx="8355330" cy="2133600"/>
          </a:xfrm>
          <a:prstGeom prst="rect">
            <a:avLst/>
          </a:prstGeom>
        </p:spPr>
      </p:pic>
      <p:pic>
        <p:nvPicPr>
          <p:cNvPr id="3" name="图片 2"/>
          <p:cNvPicPr>
            <a:picLocks noChangeAspect="1"/>
          </p:cNvPicPr>
          <p:nvPr/>
        </p:nvPicPr>
        <p:blipFill>
          <a:blip r:embed="rId2"/>
          <a:stretch>
            <a:fillRect/>
          </a:stretch>
        </p:blipFill>
        <p:spPr>
          <a:xfrm>
            <a:off x="1818005" y="2437765"/>
            <a:ext cx="8355330" cy="1762125"/>
          </a:xfrm>
          <a:prstGeom prst="rect">
            <a:avLst/>
          </a:prstGeom>
        </p:spPr>
      </p:pic>
      <p:pic>
        <p:nvPicPr>
          <p:cNvPr id="5" name="图片 4"/>
          <p:cNvPicPr>
            <a:picLocks noChangeAspect="1"/>
          </p:cNvPicPr>
          <p:nvPr/>
        </p:nvPicPr>
        <p:blipFill>
          <a:blip r:embed="rId3"/>
          <a:stretch>
            <a:fillRect/>
          </a:stretch>
        </p:blipFill>
        <p:spPr>
          <a:xfrm>
            <a:off x="1818005" y="4389755"/>
            <a:ext cx="8354695" cy="2263775"/>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0"/>
            <a:ext cx="5335905" cy="6858000"/>
          </a:xfrm>
          <a:prstGeom prst="rect">
            <a:avLst/>
          </a:prstGeom>
        </p:spPr>
      </p:pic>
      <p:pic>
        <p:nvPicPr>
          <p:cNvPr id="3" name="图片 2"/>
          <p:cNvPicPr>
            <a:picLocks noChangeAspect="1"/>
          </p:cNvPicPr>
          <p:nvPr/>
        </p:nvPicPr>
        <p:blipFill>
          <a:blip r:embed="rId2"/>
          <a:stretch>
            <a:fillRect/>
          </a:stretch>
        </p:blipFill>
        <p:spPr>
          <a:xfrm>
            <a:off x="6096635" y="0"/>
            <a:ext cx="5579745" cy="685800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29565" y="78740"/>
            <a:ext cx="11001375" cy="2291715"/>
          </a:xfrm>
          <a:prstGeom prst="rect">
            <a:avLst/>
          </a:prstGeom>
        </p:spPr>
      </p:pic>
      <p:pic>
        <p:nvPicPr>
          <p:cNvPr id="4" name="图片 3"/>
          <p:cNvPicPr>
            <a:picLocks noChangeAspect="1"/>
          </p:cNvPicPr>
          <p:nvPr/>
        </p:nvPicPr>
        <p:blipFill>
          <a:blip r:embed="rId2"/>
          <a:stretch>
            <a:fillRect/>
          </a:stretch>
        </p:blipFill>
        <p:spPr>
          <a:xfrm>
            <a:off x="246380" y="2532380"/>
            <a:ext cx="11277600" cy="1715770"/>
          </a:xfrm>
          <a:prstGeom prst="rect">
            <a:avLst/>
          </a:prstGeom>
        </p:spPr>
      </p:pic>
      <p:pic>
        <p:nvPicPr>
          <p:cNvPr id="5" name="图片 4"/>
          <p:cNvPicPr>
            <a:picLocks noChangeAspect="1"/>
          </p:cNvPicPr>
          <p:nvPr/>
        </p:nvPicPr>
        <p:blipFill>
          <a:blip r:embed="rId3"/>
          <a:stretch>
            <a:fillRect/>
          </a:stretch>
        </p:blipFill>
        <p:spPr>
          <a:xfrm>
            <a:off x="1836420" y="4248150"/>
            <a:ext cx="7780020" cy="3048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5782945" y="1178560"/>
            <a:ext cx="5772150" cy="561975"/>
          </a:xfrm>
          <a:prstGeom prst="rect">
            <a:avLst/>
          </a:prstGeom>
        </p:spPr>
      </p:pic>
      <p:pic>
        <p:nvPicPr>
          <p:cNvPr id="5" name="图片 4"/>
          <p:cNvPicPr>
            <a:picLocks noChangeAspect="1"/>
          </p:cNvPicPr>
          <p:nvPr/>
        </p:nvPicPr>
        <p:blipFill>
          <a:blip r:embed="rId2"/>
          <a:stretch>
            <a:fillRect/>
          </a:stretch>
        </p:blipFill>
        <p:spPr>
          <a:xfrm>
            <a:off x="3086100" y="1914525"/>
            <a:ext cx="6308725" cy="1704975"/>
          </a:xfrm>
          <a:prstGeom prst="rect">
            <a:avLst/>
          </a:prstGeom>
        </p:spPr>
      </p:pic>
      <p:pic>
        <p:nvPicPr>
          <p:cNvPr id="10" name="图片 9"/>
          <p:cNvPicPr>
            <a:picLocks noChangeAspect="1"/>
          </p:cNvPicPr>
          <p:nvPr/>
        </p:nvPicPr>
        <p:blipFill>
          <a:blip r:embed="rId3"/>
          <a:stretch>
            <a:fillRect/>
          </a:stretch>
        </p:blipFill>
        <p:spPr>
          <a:xfrm>
            <a:off x="637540" y="1178560"/>
            <a:ext cx="5013960" cy="619125"/>
          </a:xfrm>
          <a:prstGeom prst="rect">
            <a:avLst/>
          </a:prstGeom>
        </p:spPr>
      </p:pic>
      <p:sp>
        <p:nvSpPr>
          <p:cNvPr id="12" name="文本框 11"/>
          <p:cNvSpPr txBox="1"/>
          <p:nvPr/>
        </p:nvSpPr>
        <p:spPr>
          <a:xfrm>
            <a:off x="6241415" y="481965"/>
            <a:ext cx="4064000" cy="368300"/>
          </a:xfrm>
          <a:prstGeom prst="rect">
            <a:avLst/>
          </a:prstGeom>
          <a:noFill/>
        </p:spPr>
        <p:txBody>
          <a:bodyPr wrap="square" rtlCol="0">
            <a:spAutoFit/>
          </a:bodyPr>
          <a:lstStyle/>
          <a:p>
            <a:r>
              <a:rPr lang="en-US" altLang="zh-CN"/>
              <a:t>Generate the correct SSH key</a:t>
            </a:r>
            <a:endParaRPr lang="en-US" altLang="zh-CN"/>
          </a:p>
        </p:txBody>
      </p:sp>
      <p:pic>
        <p:nvPicPr>
          <p:cNvPr id="13" name="图片 12"/>
          <p:cNvPicPr>
            <a:picLocks noChangeAspect="1"/>
          </p:cNvPicPr>
          <p:nvPr/>
        </p:nvPicPr>
        <p:blipFill>
          <a:blip r:embed="rId4"/>
          <a:stretch>
            <a:fillRect/>
          </a:stretch>
        </p:blipFill>
        <p:spPr>
          <a:xfrm>
            <a:off x="3147060" y="3891280"/>
            <a:ext cx="6247130" cy="1630680"/>
          </a:xfrm>
          <a:prstGeom prst="rect">
            <a:avLst/>
          </a:prstGeom>
        </p:spPr>
      </p:pic>
      <p:pic>
        <p:nvPicPr>
          <p:cNvPr id="15" name="图片 14"/>
          <p:cNvPicPr>
            <a:picLocks noChangeAspect="1"/>
          </p:cNvPicPr>
          <p:nvPr/>
        </p:nvPicPr>
        <p:blipFill>
          <a:blip r:embed="rId5"/>
          <a:stretch>
            <a:fillRect/>
          </a:stretch>
        </p:blipFill>
        <p:spPr>
          <a:xfrm>
            <a:off x="2868930" y="5793740"/>
            <a:ext cx="6600825" cy="90360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1449705" y="0"/>
            <a:ext cx="4521200" cy="2893695"/>
          </a:xfrm>
          <a:prstGeom prst="rect">
            <a:avLst/>
          </a:prstGeom>
        </p:spPr>
      </p:pic>
      <p:pic>
        <p:nvPicPr>
          <p:cNvPr id="8" name="图片 7"/>
          <p:cNvPicPr>
            <a:picLocks noChangeAspect="1"/>
          </p:cNvPicPr>
          <p:nvPr/>
        </p:nvPicPr>
        <p:blipFill>
          <a:blip r:embed="rId2"/>
          <a:stretch>
            <a:fillRect/>
          </a:stretch>
        </p:blipFill>
        <p:spPr>
          <a:xfrm>
            <a:off x="5343525" y="189865"/>
            <a:ext cx="5565140" cy="2893695"/>
          </a:xfrm>
          <a:prstGeom prst="rect">
            <a:avLst/>
          </a:prstGeom>
        </p:spPr>
      </p:pic>
      <p:pic>
        <p:nvPicPr>
          <p:cNvPr id="9" name="图片 8"/>
          <p:cNvPicPr>
            <a:picLocks noChangeAspect="1"/>
          </p:cNvPicPr>
          <p:nvPr/>
        </p:nvPicPr>
        <p:blipFill>
          <a:blip r:embed="rId3"/>
          <a:stretch>
            <a:fillRect/>
          </a:stretch>
        </p:blipFill>
        <p:spPr>
          <a:xfrm>
            <a:off x="1124585" y="2995930"/>
            <a:ext cx="4117975" cy="2806065"/>
          </a:xfrm>
          <a:prstGeom prst="rect">
            <a:avLst/>
          </a:prstGeom>
        </p:spPr>
      </p:pic>
      <p:pic>
        <p:nvPicPr>
          <p:cNvPr id="3" name="图片 2"/>
          <p:cNvPicPr>
            <a:picLocks noChangeAspect="1"/>
          </p:cNvPicPr>
          <p:nvPr/>
        </p:nvPicPr>
        <p:blipFill>
          <a:blip r:embed="rId4"/>
          <a:stretch>
            <a:fillRect/>
          </a:stretch>
        </p:blipFill>
        <p:spPr>
          <a:xfrm>
            <a:off x="4756785" y="3392170"/>
            <a:ext cx="7064375" cy="346583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5125" y="198755"/>
            <a:ext cx="5250180" cy="521970"/>
          </a:xfrm>
          <a:prstGeom prst="rect">
            <a:avLst/>
          </a:prstGeom>
          <a:noFill/>
        </p:spPr>
        <p:txBody>
          <a:bodyPr wrap="square" rtlCol="0">
            <a:spAutoFit/>
            <a:scene3d>
              <a:camera prst="orthographicFront"/>
              <a:lightRig rig="threePt" dir="t"/>
            </a:scene3d>
            <a:sp3d extrusionH="57150">
              <a:bevelT w="38100" h="38100" prst="convex"/>
            </a:sp3d>
          </a:bodyPr>
          <a:lstStyle/>
          <a:p>
            <a:pPr marL="457200" indent="-457200" algn="dist">
              <a:buFont typeface="Wingdings" panose="05000000000000000000" pitchFamily="2" charset="2"/>
              <a:buChar char="p"/>
            </a:pPr>
            <a:r>
              <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rPr>
              <a:t>Architecture and Data</a:t>
            </a:r>
            <a:endPar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p:txBody>
      </p:sp>
      <p:sp>
        <p:nvSpPr>
          <p:cNvPr id="92" name="TextBox 97"/>
          <p:cNvSpPr txBox="1"/>
          <p:nvPr>
            <p:custDataLst>
              <p:tags r:id="rId1"/>
            </p:custDataLst>
          </p:nvPr>
        </p:nvSpPr>
        <p:spPr>
          <a:xfrm>
            <a:off x="2224405" y="1381760"/>
            <a:ext cx="3153410" cy="398780"/>
          </a:xfrm>
          <a:prstGeom prst="rect">
            <a:avLst/>
          </a:prstGeom>
          <a:noFill/>
        </p:spPr>
        <p:txBody>
          <a:bodyPr wrap="square">
            <a:spAutoFit/>
            <a:scene3d>
              <a:camera prst="orthographicFront"/>
              <a:lightRig rig="threePt" dir="t"/>
            </a:scene3d>
            <a:sp3d contourW="12700"/>
          </a:bodyPr>
          <a:lstStyle>
            <a:defPPr>
              <a:defRPr lang="zh-CN"/>
            </a:defPPr>
            <a:lvl1pPr algn="dist" defTabSz="457200" fontAlgn="auto">
              <a:spcBef>
                <a:spcPts val="0"/>
              </a:spcBef>
              <a:spcAft>
                <a:spcPts val="0"/>
              </a:spcAft>
              <a:defRPr>
                <a:solidFill>
                  <a:schemeClr val="tx1">
                    <a:lumMod val="85000"/>
                    <a:lumOff val="15000"/>
                  </a:schemeClr>
                </a:solidFill>
                <a:latin typeface="Calibri" panose="020F0502020204030204" pitchFamily="34" charset="0"/>
                <a:ea typeface="微软雅黑" panose="020B0503020204020204" charset="-122"/>
              </a:defRPr>
            </a:lvl1pPr>
            <a:lvl2pPr defTabSz="457200"/>
            <a:lvl3pPr defTabSz="457200"/>
            <a:lvl4pPr defTabSz="457200"/>
            <a:lvl5pPr defTabSz="457200"/>
            <a:lvl6pPr defTabSz="457200"/>
            <a:lvl7pPr defTabSz="457200"/>
            <a:lvl8pPr defTabSz="457200"/>
            <a:lvl9pPr defTabSz="457200"/>
          </a:lstStyle>
          <a:p>
            <a:pPr algn="l"/>
            <a:r>
              <a:rPr lang="en-US" altLang="zh-CN" sz="2000" b="1" dirty="0">
                <a:sym typeface="Calibri" panose="020F0502020204030204" pitchFamily="34" charset="0"/>
              </a:rPr>
              <a:t>System Architecture </a:t>
            </a:r>
            <a:endParaRPr lang="en-US" altLang="zh-CN" sz="2000" b="1" dirty="0">
              <a:sym typeface="Calibri" panose="020F0502020204030204" pitchFamily="34" charset="0"/>
            </a:endParaRPr>
          </a:p>
        </p:txBody>
      </p:sp>
      <p:sp>
        <p:nvSpPr>
          <p:cNvPr id="97" name="TextBox 97"/>
          <p:cNvSpPr txBox="1"/>
          <p:nvPr>
            <p:custDataLst>
              <p:tags r:id="rId2"/>
            </p:custDataLst>
          </p:nvPr>
        </p:nvSpPr>
        <p:spPr>
          <a:xfrm>
            <a:off x="2224405" y="2813050"/>
            <a:ext cx="3468370" cy="398780"/>
          </a:xfrm>
          <a:prstGeom prst="rect">
            <a:avLst/>
          </a:prstGeom>
          <a:noFill/>
        </p:spPr>
        <p:txBody>
          <a:bodyPr wrap="square">
            <a:spAutoFit/>
            <a:scene3d>
              <a:camera prst="orthographicFront"/>
              <a:lightRig rig="threePt" dir="t"/>
            </a:scene3d>
            <a:sp3d contourW="12700"/>
          </a:bodyPr>
          <a:lstStyle>
            <a:defPPr>
              <a:defRPr lang="zh-CN"/>
            </a:defPPr>
            <a:lvl1pPr algn="dist" defTabSz="457200" fontAlgn="auto">
              <a:spcBef>
                <a:spcPts val="0"/>
              </a:spcBef>
              <a:spcAft>
                <a:spcPts val="0"/>
              </a:spcAft>
              <a:defRPr>
                <a:solidFill>
                  <a:schemeClr val="tx1">
                    <a:lumMod val="85000"/>
                    <a:lumOff val="15000"/>
                  </a:schemeClr>
                </a:solidFill>
                <a:latin typeface="Calibri" panose="020F0502020204030204" pitchFamily="34" charset="0"/>
                <a:ea typeface="微软雅黑" panose="020B0503020204020204" charset="-122"/>
              </a:defRPr>
            </a:lvl1pPr>
            <a:lvl2pPr defTabSz="457200"/>
            <a:lvl3pPr defTabSz="457200"/>
            <a:lvl4pPr defTabSz="457200"/>
            <a:lvl5pPr defTabSz="457200"/>
            <a:lvl6pPr defTabSz="457200"/>
            <a:lvl7pPr defTabSz="457200"/>
            <a:lvl8pPr defTabSz="457200"/>
            <a:lvl9pPr defTabSz="457200"/>
          </a:lstStyle>
          <a:p>
            <a:pPr algn="l"/>
            <a:r>
              <a:rPr lang="en-US" altLang="zh-CN" sz="2000" b="1" dirty="0">
                <a:sym typeface="Calibri" panose="020F0502020204030204" pitchFamily="34" charset="0"/>
              </a:rPr>
              <a:t>Data flow process</a:t>
            </a:r>
            <a:endParaRPr lang="en-US" altLang="zh-CN" sz="2000" b="1" dirty="0">
              <a:sym typeface="Calibri" panose="020F0502020204030204" pitchFamily="34" charset="0"/>
            </a:endParaRPr>
          </a:p>
        </p:txBody>
      </p:sp>
      <p:sp>
        <p:nvSpPr>
          <p:cNvPr id="99" name="TextBox 97"/>
          <p:cNvSpPr txBox="1"/>
          <p:nvPr>
            <p:custDataLst>
              <p:tags r:id="rId3"/>
            </p:custDataLst>
          </p:nvPr>
        </p:nvSpPr>
        <p:spPr>
          <a:xfrm>
            <a:off x="2224405" y="4538345"/>
            <a:ext cx="2919730" cy="398780"/>
          </a:xfrm>
          <a:prstGeom prst="rect">
            <a:avLst/>
          </a:prstGeom>
          <a:noFill/>
        </p:spPr>
        <p:txBody>
          <a:bodyPr wrap="square">
            <a:spAutoFit/>
            <a:scene3d>
              <a:camera prst="orthographicFront"/>
              <a:lightRig rig="threePt" dir="t"/>
            </a:scene3d>
            <a:sp3d contourW="12700"/>
          </a:bodyPr>
          <a:lstStyle>
            <a:defPPr>
              <a:defRPr lang="zh-CN"/>
            </a:defPPr>
            <a:lvl1pPr algn="dist" defTabSz="457200" fontAlgn="auto">
              <a:spcBef>
                <a:spcPts val="0"/>
              </a:spcBef>
              <a:spcAft>
                <a:spcPts val="0"/>
              </a:spcAft>
              <a:defRPr>
                <a:solidFill>
                  <a:schemeClr val="tx1">
                    <a:lumMod val="85000"/>
                    <a:lumOff val="15000"/>
                  </a:schemeClr>
                </a:solidFill>
                <a:latin typeface="Calibri" panose="020F0502020204030204" pitchFamily="34" charset="0"/>
                <a:ea typeface="微软雅黑" panose="020B0503020204020204" charset="-122"/>
              </a:defRPr>
            </a:lvl1pPr>
            <a:lvl2pPr defTabSz="457200"/>
            <a:lvl3pPr defTabSz="457200"/>
            <a:lvl4pPr defTabSz="457200"/>
            <a:lvl5pPr defTabSz="457200"/>
            <a:lvl6pPr defTabSz="457200"/>
            <a:lvl7pPr defTabSz="457200"/>
            <a:lvl8pPr defTabSz="457200"/>
            <a:lvl9pPr defTabSz="457200"/>
          </a:lstStyle>
          <a:p>
            <a:pPr algn="l"/>
            <a:r>
              <a:rPr lang="en-US" altLang="zh-CN" sz="2000" b="1" dirty="0">
                <a:sym typeface="Calibri" panose="020F0502020204030204" pitchFamily="34" charset="0"/>
              </a:rPr>
              <a:t>GUI Adaptation</a:t>
            </a:r>
            <a:endParaRPr lang="en-US" altLang="zh-CN" sz="2000" b="1" dirty="0">
              <a:sym typeface="Calibri" panose="020F0502020204030204" pitchFamily="34" charset="0"/>
            </a:endParaRPr>
          </a:p>
        </p:txBody>
      </p:sp>
      <p:sp>
        <p:nvSpPr>
          <p:cNvPr id="101" name="文本框 100"/>
          <p:cNvSpPr txBox="1"/>
          <p:nvPr>
            <p:custDataLst>
              <p:tags r:id="rId4"/>
            </p:custDataLst>
          </p:nvPr>
        </p:nvSpPr>
        <p:spPr>
          <a:xfrm>
            <a:off x="2224405" y="1686560"/>
            <a:ext cx="8022590" cy="829945"/>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nSpc>
                <a:spcPct val="150000"/>
              </a:lnSpc>
            </a:pPr>
            <a:r>
              <a:rPr lang="en-US" altLang="zh-CN" sz="1600" dirty="0">
                <a:solidFill>
                  <a:schemeClr val="tx1">
                    <a:lumMod val="75000"/>
                    <a:lumOff val="25000"/>
                  </a:schemeClr>
                </a:solidFill>
                <a:latin typeface="+mn-ea"/>
                <a:sym typeface="Arial" panose="020B0604020202020204" pitchFamily="34" charset="0"/>
              </a:rPr>
              <a:t>Three-layer architecture (presentation layer + business logic layer + data access layer)</a:t>
            </a:r>
            <a:endParaRPr lang="en-US" altLang="zh-CN" sz="1600" dirty="0">
              <a:solidFill>
                <a:schemeClr val="tx1">
                  <a:lumMod val="75000"/>
                  <a:lumOff val="25000"/>
                </a:schemeClr>
              </a:solidFill>
              <a:latin typeface="+mn-ea"/>
              <a:sym typeface="Arial" panose="020B0604020202020204" pitchFamily="34" charset="0"/>
            </a:endParaRPr>
          </a:p>
        </p:txBody>
      </p:sp>
      <p:sp>
        <p:nvSpPr>
          <p:cNvPr id="102" name="文本框 101"/>
          <p:cNvSpPr txBox="1"/>
          <p:nvPr>
            <p:custDataLst>
              <p:tags r:id="rId5"/>
            </p:custDataLst>
          </p:nvPr>
        </p:nvSpPr>
        <p:spPr>
          <a:xfrm>
            <a:off x="2224405" y="3202305"/>
            <a:ext cx="8611235" cy="1198880"/>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nSpc>
                <a:spcPct val="150000"/>
              </a:lnSpc>
            </a:pPr>
            <a:r>
              <a:rPr lang="en-US" altLang="zh-CN" sz="1600" dirty="0">
                <a:solidFill>
                  <a:schemeClr val="tx1">
                    <a:lumMod val="75000"/>
                    <a:lumOff val="25000"/>
                  </a:schemeClr>
                </a:solidFill>
                <a:latin typeface="+mn-ea"/>
                <a:sym typeface="Arial" panose="020B0604020202020204" pitchFamily="34" charset="0"/>
              </a:rPr>
              <a:t>Client request </a:t>
            </a:r>
            <a:r>
              <a:rPr lang="en-US" altLang="en-US" sz="1600" dirty="0">
                <a:solidFill>
                  <a:schemeClr val="tx1">
                    <a:lumMod val="75000"/>
                    <a:lumOff val="25000"/>
                  </a:schemeClr>
                </a:solidFill>
                <a:latin typeface="+mn-ea"/>
                <a:sym typeface="Arial" panose="020B0604020202020204" pitchFamily="34" charset="0"/>
              </a:rPr>
              <a:t>→</a:t>
            </a:r>
            <a:r>
              <a:rPr lang="en-US" altLang="zh-CN" sz="1600" dirty="0">
                <a:solidFill>
                  <a:schemeClr val="tx1">
                    <a:lumMod val="75000"/>
                    <a:lumOff val="25000"/>
                  </a:schemeClr>
                </a:solidFill>
                <a:latin typeface="+mn-ea"/>
                <a:sym typeface="Arial" panose="020B0604020202020204" pitchFamily="34" charset="0"/>
              </a:rPr>
              <a:t> Middleware (log/authentication) </a:t>
            </a:r>
            <a:r>
              <a:rPr lang="en-US" altLang="en-US" sz="1600" dirty="0">
                <a:solidFill>
                  <a:schemeClr val="tx1">
                    <a:lumMod val="75000"/>
                    <a:lumOff val="25000"/>
                  </a:schemeClr>
                </a:solidFill>
                <a:latin typeface="+mn-ea"/>
                <a:sym typeface="Arial" panose="020B0604020202020204" pitchFamily="34" charset="0"/>
              </a:rPr>
              <a:t>→</a:t>
            </a:r>
            <a:r>
              <a:rPr lang="en-US" altLang="zh-CN" sz="1600" dirty="0">
                <a:solidFill>
                  <a:schemeClr val="tx1">
                    <a:lumMod val="75000"/>
                    <a:lumOff val="25000"/>
                  </a:schemeClr>
                </a:solidFill>
                <a:latin typeface="+mn-ea"/>
                <a:sym typeface="Arial" panose="020B0604020202020204" pitchFamily="34" charset="0"/>
              </a:rPr>
              <a:t> Route distribution </a:t>
            </a:r>
            <a:r>
              <a:rPr lang="en-US" altLang="en-US" sz="1600" dirty="0">
                <a:solidFill>
                  <a:schemeClr val="tx1">
                    <a:lumMod val="75000"/>
                    <a:lumOff val="25000"/>
                  </a:schemeClr>
                </a:solidFill>
                <a:latin typeface="+mn-ea"/>
                <a:sym typeface="Arial" panose="020B0604020202020204" pitchFamily="34" charset="0"/>
              </a:rPr>
              <a:t>→</a:t>
            </a:r>
            <a:r>
              <a:rPr lang="en-US" altLang="zh-CN" sz="1600" dirty="0">
                <a:solidFill>
                  <a:schemeClr val="tx1">
                    <a:lumMod val="75000"/>
                    <a:lumOff val="25000"/>
                  </a:schemeClr>
                </a:solidFill>
                <a:latin typeface="+mn-ea"/>
                <a:sym typeface="Arial" panose="020B0604020202020204" pitchFamily="34" charset="0"/>
              </a:rPr>
              <a:t> Business processing </a:t>
            </a:r>
            <a:r>
              <a:rPr lang="en-US" altLang="en-US" sz="1600" dirty="0">
                <a:solidFill>
                  <a:schemeClr val="tx1">
                    <a:lumMod val="75000"/>
                    <a:lumOff val="25000"/>
                  </a:schemeClr>
                </a:solidFill>
                <a:latin typeface="+mn-ea"/>
                <a:sym typeface="Arial" panose="020B0604020202020204" pitchFamily="34" charset="0"/>
              </a:rPr>
              <a:t>→</a:t>
            </a:r>
            <a:r>
              <a:rPr lang="en-US" altLang="zh-CN" sz="1600" dirty="0">
                <a:solidFill>
                  <a:schemeClr val="tx1">
                    <a:lumMod val="75000"/>
                    <a:lumOff val="25000"/>
                  </a:schemeClr>
                </a:solidFill>
                <a:latin typeface="+mn-ea"/>
                <a:sym typeface="Arial" panose="020B0604020202020204" pitchFamily="34" charset="0"/>
              </a:rPr>
              <a:t> Data operation </a:t>
            </a:r>
            <a:r>
              <a:rPr lang="en-US" altLang="en-US" sz="1600" dirty="0">
                <a:solidFill>
                  <a:schemeClr val="tx1">
                    <a:lumMod val="75000"/>
                    <a:lumOff val="25000"/>
                  </a:schemeClr>
                </a:solidFill>
                <a:latin typeface="+mn-ea"/>
                <a:sym typeface="Arial" panose="020B0604020202020204" pitchFamily="34" charset="0"/>
              </a:rPr>
              <a:t>→</a:t>
            </a:r>
            <a:r>
              <a:rPr lang="en-US" altLang="zh-CN" sz="1600" dirty="0">
                <a:solidFill>
                  <a:schemeClr val="tx1">
                    <a:lumMod val="75000"/>
                    <a:lumOff val="25000"/>
                  </a:schemeClr>
                </a:solidFill>
                <a:latin typeface="+mn-ea"/>
                <a:sym typeface="Arial" panose="020B0604020202020204" pitchFamily="34" charset="0"/>
              </a:rPr>
              <a:t> Response encapsulation</a:t>
            </a:r>
            <a:endParaRPr lang="en-US" altLang="zh-CN" sz="1600" dirty="0">
              <a:solidFill>
                <a:schemeClr val="tx1">
                  <a:lumMod val="75000"/>
                  <a:lumOff val="25000"/>
                </a:schemeClr>
              </a:solidFill>
              <a:latin typeface="+mn-ea"/>
              <a:sym typeface="Arial" panose="020B0604020202020204" pitchFamily="34" charset="0"/>
            </a:endParaRPr>
          </a:p>
        </p:txBody>
      </p:sp>
      <p:sp>
        <p:nvSpPr>
          <p:cNvPr id="103" name="文本框 102"/>
          <p:cNvSpPr txBox="1"/>
          <p:nvPr>
            <p:custDataLst>
              <p:tags r:id="rId6"/>
            </p:custDataLst>
          </p:nvPr>
        </p:nvSpPr>
        <p:spPr>
          <a:xfrm>
            <a:off x="2224405" y="4906645"/>
            <a:ext cx="8610600" cy="829945"/>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nSpc>
                <a:spcPct val="150000"/>
              </a:lnSpc>
            </a:pPr>
            <a:r>
              <a:rPr lang="en-US" altLang="zh-CN" sz="1600" dirty="0">
                <a:solidFill>
                  <a:schemeClr val="tx1">
                    <a:lumMod val="75000"/>
                    <a:lumOff val="25000"/>
                  </a:schemeClr>
                </a:solidFill>
                <a:latin typeface="+mn-ea"/>
                <a:sym typeface="Arial" panose="020B0604020202020204" pitchFamily="34" charset="0"/>
              </a:rPr>
              <a:t>Supports RESTful API (JSON/Protobuf format), and reserves a WebSocket real-time interface</a:t>
            </a:r>
            <a:endParaRPr lang="en-US" altLang="zh-CN" sz="1600" dirty="0">
              <a:solidFill>
                <a:schemeClr val="tx1">
                  <a:lumMod val="75000"/>
                  <a:lumOff val="25000"/>
                </a:schemeClr>
              </a:solidFill>
              <a:latin typeface="+mn-ea"/>
              <a:sym typeface="Arial" panose="020B0604020202020204" pitchFamily="34" charset="0"/>
            </a:endParaRPr>
          </a:p>
        </p:txBody>
      </p:sp>
      <p:sp>
        <p:nvSpPr>
          <p:cNvPr id="104" name="任意多边形"/>
          <p:cNvSpPr>
            <a:spLocks noChangeAspect="1"/>
          </p:cNvSpPr>
          <p:nvPr/>
        </p:nvSpPr>
        <p:spPr bwMode="auto">
          <a:xfrm>
            <a:off x="821690" y="1648316"/>
            <a:ext cx="766257" cy="716514"/>
          </a:xfrm>
          <a:custGeom>
            <a:avLst/>
            <a:gdLst>
              <a:gd name="connsiteX0" fmla="*/ 422063 w 607639"/>
              <a:gd name="connsiteY0" fmla="*/ 512911 h 568193"/>
              <a:gd name="connsiteX1" fmla="*/ 422063 w 607639"/>
              <a:gd name="connsiteY1" fmla="*/ 528554 h 568193"/>
              <a:gd name="connsiteX2" fmla="*/ 466744 w 607639"/>
              <a:gd name="connsiteY2" fmla="*/ 528554 h 568193"/>
              <a:gd name="connsiteX3" fmla="*/ 466744 w 607639"/>
              <a:gd name="connsiteY3" fmla="*/ 512911 h 568193"/>
              <a:gd name="connsiteX4" fmla="*/ 140895 w 607639"/>
              <a:gd name="connsiteY4" fmla="*/ 512911 h 568193"/>
              <a:gd name="connsiteX5" fmla="*/ 140895 w 607639"/>
              <a:gd name="connsiteY5" fmla="*/ 528554 h 568193"/>
              <a:gd name="connsiteX6" fmla="*/ 185576 w 607639"/>
              <a:gd name="connsiteY6" fmla="*/ 528554 h 568193"/>
              <a:gd name="connsiteX7" fmla="*/ 185576 w 607639"/>
              <a:gd name="connsiteY7" fmla="*/ 512911 h 568193"/>
              <a:gd name="connsiteX8" fmla="*/ 422063 w 607639"/>
              <a:gd name="connsiteY8" fmla="*/ 457718 h 568193"/>
              <a:gd name="connsiteX9" fmla="*/ 422063 w 607639"/>
              <a:gd name="connsiteY9" fmla="*/ 473361 h 568193"/>
              <a:gd name="connsiteX10" fmla="*/ 466744 w 607639"/>
              <a:gd name="connsiteY10" fmla="*/ 473361 h 568193"/>
              <a:gd name="connsiteX11" fmla="*/ 466744 w 607639"/>
              <a:gd name="connsiteY11" fmla="*/ 457718 h 568193"/>
              <a:gd name="connsiteX12" fmla="*/ 140895 w 607639"/>
              <a:gd name="connsiteY12" fmla="*/ 457718 h 568193"/>
              <a:gd name="connsiteX13" fmla="*/ 140895 w 607639"/>
              <a:gd name="connsiteY13" fmla="*/ 473361 h 568193"/>
              <a:gd name="connsiteX14" fmla="*/ 185576 w 607639"/>
              <a:gd name="connsiteY14" fmla="*/ 473361 h 568193"/>
              <a:gd name="connsiteX15" fmla="*/ 185576 w 607639"/>
              <a:gd name="connsiteY15" fmla="*/ 457718 h 568193"/>
              <a:gd name="connsiteX16" fmla="*/ 422063 w 607639"/>
              <a:gd name="connsiteY16" fmla="*/ 402437 h 568193"/>
              <a:gd name="connsiteX17" fmla="*/ 422063 w 607639"/>
              <a:gd name="connsiteY17" fmla="*/ 418079 h 568193"/>
              <a:gd name="connsiteX18" fmla="*/ 466744 w 607639"/>
              <a:gd name="connsiteY18" fmla="*/ 418079 h 568193"/>
              <a:gd name="connsiteX19" fmla="*/ 466744 w 607639"/>
              <a:gd name="connsiteY19" fmla="*/ 402437 h 568193"/>
              <a:gd name="connsiteX20" fmla="*/ 140895 w 607639"/>
              <a:gd name="connsiteY20" fmla="*/ 402437 h 568193"/>
              <a:gd name="connsiteX21" fmla="*/ 140895 w 607639"/>
              <a:gd name="connsiteY21" fmla="*/ 418079 h 568193"/>
              <a:gd name="connsiteX22" fmla="*/ 185576 w 607639"/>
              <a:gd name="connsiteY22" fmla="*/ 418079 h 568193"/>
              <a:gd name="connsiteX23" fmla="*/ 185576 w 607639"/>
              <a:gd name="connsiteY23" fmla="*/ 402437 h 568193"/>
              <a:gd name="connsiteX24" fmla="*/ 250119 w 607639"/>
              <a:gd name="connsiteY24" fmla="*/ 279081 h 568193"/>
              <a:gd name="connsiteX25" fmla="*/ 250119 w 607639"/>
              <a:gd name="connsiteY25" fmla="*/ 307530 h 568193"/>
              <a:gd name="connsiteX26" fmla="*/ 357538 w 607639"/>
              <a:gd name="connsiteY26" fmla="*/ 307530 h 568193"/>
              <a:gd name="connsiteX27" fmla="*/ 357538 w 607639"/>
              <a:gd name="connsiteY27" fmla="*/ 279081 h 568193"/>
              <a:gd name="connsiteX28" fmla="*/ 210426 w 607639"/>
              <a:gd name="connsiteY28" fmla="*/ 239429 h 568193"/>
              <a:gd name="connsiteX29" fmla="*/ 397142 w 607639"/>
              <a:gd name="connsiteY29" fmla="*/ 239429 h 568193"/>
              <a:gd name="connsiteX30" fmla="*/ 397142 w 607639"/>
              <a:gd name="connsiteY30" fmla="*/ 347182 h 568193"/>
              <a:gd name="connsiteX31" fmla="*/ 210426 w 607639"/>
              <a:gd name="connsiteY31" fmla="*/ 347182 h 568193"/>
              <a:gd name="connsiteX32" fmla="*/ 183084 w 607639"/>
              <a:gd name="connsiteY32" fmla="*/ 216683 h 568193"/>
              <a:gd name="connsiteX33" fmla="*/ 183084 w 607639"/>
              <a:gd name="connsiteY33" fmla="*/ 362886 h 568193"/>
              <a:gd name="connsiteX34" fmla="*/ 225272 w 607639"/>
              <a:gd name="connsiteY34" fmla="*/ 362886 h 568193"/>
              <a:gd name="connsiteX35" fmla="*/ 225272 w 607639"/>
              <a:gd name="connsiteY35" fmla="*/ 437543 h 568193"/>
              <a:gd name="connsiteX36" fmla="*/ 382367 w 607639"/>
              <a:gd name="connsiteY36" fmla="*/ 437543 h 568193"/>
              <a:gd name="connsiteX37" fmla="*/ 382367 w 607639"/>
              <a:gd name="connsiteY37" fmla="*/ 362886 h 568193"/>
              <a:gd name="connsiteX38" fmla="*/ 424555 w 607639"/>
              <a:gd name="connsiteY38" fmla="*/ 362886 h 568193"/>
              <a:gd name="connsiteX39" fmla="*/ 424555 w 607639"/>
              <a:gd name="connsiteY39" fmla="*/ 216683 h 568193"/>
              <a:gd name="connsiteX40" fmla="*/ 303750 w 607639"/>
              <a:gd name="connsiteY40" fmla="*/ 110582 h 568193"/>
              <a:gd name="connsiteX41" fmla="*/ 296984 w 607639"/>
              <a:gd name="connsiteY41" fmla="*/ 117420 h 568193"/>
              <a:gd name="connsiteX42" fmla="*/ 303750 w 607639"/>
              <a:gd name="connsiteY42" fmla="*/ 124259 h 568193"/>
              <a:gd name="connsiteX43" fmla="*/ 310604 w 607639"/>
              <a:gd name="connsiteY43" fmla="*/ 117420 h 568193"/>
              <a:gd name="connsiteX44" fmla="*/ 303750 w 607639"/>
              <a:gd name="connsiteY44" fmla="*/ 110582 h 568193"/>
              <a:gd name="connsiteX45" fmla="*/ 303750 w 607639"/>
              <a:gd name="connsiteY45" fmla="*/ 71059 h 568193"/>
              <a:gd name="connsiteX46" fmla="*/ 350217 w 607639"/>
              <a:gd name="connsiteY46" fmla="*/ 117420 h 568193"/>
              <a:gd name="connsiteX47" fmla="*/ 303750 w 607639"/>
              <a:gd name="connsiteY47" fmla="*/ 163782 h 568193"/>
              <a:gd name="connsiteX48" fmla="*/ 257282 w 607639"/>
              <a:gd name="connsiteY48" fmla="*/ 117420 h 568193"/>
              <a:gd name="connsiteX49" fmla="*/ 303750 w 607639"/>
              <a:gd name="connsiteY49" fmla="*/ 71059 h 568193"/>
              <a:gd name="connsiteX50" fmla="*/ 303775 w 607639"/>
              <a:gd name="connsiteY50" fmla="*/ 39639 h 568193"/>
              <a:gd name="connsiteX51" fmla="*/ 219487 w 607639"/>
              <a:gd name="connsiteY51" fmla="*/ 123806 h 568193"/>
              <a:gd name="connsiteX52" fmla="*/ 219487 w 607639"/>
              <a:gd name="connsiteY52" fmla="*/ 177044 h 568193"/>
              <a:gd name="connsiteX53" fmla="*/ 388152 w 607639"/>
              <a:gd name="connsiteY53" fmla="*/ 177044 h 568193"/>
              <a:gd name="connsiteX54" fmla="*/ 388152 w 607639"/>
              <a:gd name="connsiteY54" fmla="*/ 123806 h 568193"/>
              <a:gd name="connsiteX55" fmla="*/ 303775 w 607639"/>
              <a:gd name="connsiteY55" fmla="*/ 39639 h 568193"/>
              <a:gd name="connsiteX56" fmla="*/ 303775 w 607639"/>
              <a:gd name="connsiteY56" fmla="*/ 0 h 568193"/>
              <a:gd name="connsiteX57" fmla="*/ 427759 w 607639"/>
              <a:gd name="connsiteY57" fmla="*/ 123806 h 568193"/>
              <a:gd name="connsiteX58" fmla="*/ 427759 w 607639"/>
              <a:gd name="connsiteY58" fmla="*/ 177044 h 568193"/>
              <a:gd name="connsiteX59" fmla="*/ 464162 w 607639"/>
              <a:gd name="connsiteY59" fmla="*/ 177044 h 568193"/>
              <a:gd name="connsiteX60" fmla="*/ 464162 w 607639"/>
              <a:gd name="connsiteY60" fmla="*/ 199885 h 568193"/>
              <a:gd name="connsiteX61" fmla="*/ 544979 w 607639"/>
              <a:gd name="connsiteY61" fmla="*/ 279786 h 568193"/>
              <a:gd name="connsiteX62" fmla="*/ 594377 w 607639"/>
              <a:gd name="connsiteY62" fmla="*/ 290718 h 568193"/>
              <a:gd name="connsiteX63" fmla="*/ 607639 w 607639"/>
              <a:gd name="connsiteY63" fmla="*/ 316670 h 568193"/>
              <a:gd name="connsiteX64" fmla="*/ 568388 w 607639"/>
              <a:gd name="connsiteY64" fmla="*/ 322714 h 568193"/>
              <a:gd name="connsiteX65" fmla="*/ 566341 w 607639"/>
              <a:gd name="connsiteY65" fmla="*/ 318714 h 568193"/>
              <a:gd name="connsiteX66" fmla="*/ 556016 w 607639"/>
              <a:gd name="connsiteY66" fmla="*/ 318714 h 568193"/>
              <a:gd name="connsiteX67" fmla="*/ 556016 w 607639"/>
              <a:gd name="connsiteY67" fmla="*/ 329024 h 568193"/>
              <a:gd name="connsiteX68" fmla="*/ 560021 w 607639"/>
              <a:gd name="connsiteY68" fmla="*/ 331068 h 568193"/>
              <a:gd name="connsiteX69" fmla="*/ 553969 w 607639"/>
              <a:gd name="connsiteY69" fmla="*/ 370263 h 568193"/>
              <a:gd name="connsiteX70" fmla="*/ 527979 w 607639"/>
              <a:gd name="connsiteY70" fmla="*/ 357020 h 568193"/>
              <a:gd name="connsiteX71" fmla="*/ 517032 w 607639"/>
              <a:gd name="connsiteY71" fmla="*/ 307871 h 568193"/>
              <a:gd name="connsiteX72" fmla="*/ 464252 w 607639"/>
              <a:gd name="connsiteY72" fmla="*/ 255611 h 568193"/>
              <a:gd name="connsiteX73" fmla="*/ 464252 w 607639"/>
              <a:gd name="connsiteY73" fmla="*/ 362886 h 568193"/>
              <a:gd name="connsiteX74" fmla="*/ 506351 w 607639"/>
              <a:gd name="connsiteY74" fmla="*/ 362886 h 568193"/>
              <a:gd name="connsiteX75" fmla="*/ 506351 w 607639"/>
              <a:gd name="connsiteY75" fmla="*/ 568193 h 568193"/>
              <a:gd name="connsiteX76" fmla="*/ 382367 w 607639"/>
              <a:gd name="connsiteY76" fmla="*/ 568193 h 568193"/>
              <a:gd name="connsiteX77" fmla="*/ 382367 w 607639"/>
              <a:gd name="connsiteY77" fmla="*/ 477094 h 568193"/>
              <a:gd name="connsiteX78" fmla="*/ 225272 w 607639"/>
              <a:gd name="connsiteY78" fmla="*/ 477094 h 568193"/>
              <a:gd name="connsiteX79" fmla="*/ 225272 w 607639"/>
              <a:gd name="connsiteY79" fmla="*/ 568193 h 568193"/>
              <a:gd name="connsiteX80" fmla="*/ 101199 w 607639"/>
              <a:gd name="connsiteY80" fmla="*/ 568193 h 568193"/>
              <a:gd name="connsiteX81" fmla="*/ 101199 w 607639"/>
              <a:gd name="connsiteY81" fmla="*/ 362886 h 568193"/>
              <a:gd name="connsiteX82" fmla="*/ 143388 w 607639"/>
              <a:gd name="connsiteY82" fmla="*/ 362886 h 568193"/>
              <a:gd name="connsiteX83" fmla="*/ 143388 w 607639"/>
              <a:gd name="connsiteY83" fmla="*/ 255611 h 568193"/>
              <a:gd name="connsiteX84" fmla="*/ 90607 w 607639"/>
              <a:gd name="connsiteY84" fmla="*/ 307871 h 568193"/>
              <a:gd name="connsiteX85" fmla="*/ 79660 w 607639"/>
              <a:gd name="connsiteY85" fmla="*/ 357020 h 568193"/>
              <a:gd name="connsiteX86" fmla="*/ 53670 w 607639"/>
              <a:gd name="connsiteY86" fmla="*/ 370263 h 568193"/>
              <a:gd name="connsiteX87" fmla="*/ 47618 w 607639"/>
              <a:gd name="connsiteY87" fmla="*/ 331068 h 568193"/>
              <a:gd name="connsiteX88" fmla="*/ 51623 w 607639"/>
              <a:gd name="connsiteY88" fmla="*/ 329024 h 568193"/>
              <a:gd name="connsiteX89" fmla="*/ 51623 w 607639"/>
              <a:gd name="connsiteY89" fmla="*/ 318714 h 568193"/>
              <a:gd name="connsiteX90" fmla="*/ 41209 w 607639"/>
              <a:gd name="connsiteY90" fmla="*/ 318714 h 568193"/>
              <a:gd name="connsiteX91" fmla="*/ 39162 w 607639"/>
              <a:gd name="connsiteY91" fmla="*/ 322714 h 568193"/>
              <a:gd name="connsiteX92" fmla="*/ 0 w 607639"/>
              <a:gd name="connsiteY92" fmla="*/ 316670 h 568193"/>
              <a:gd name="connsiteX93" fmla="*/ 13173 w 607639"/>
              <a:gd name="connsiteY93" fmla="*/ 290718 h 568193"/>
              <a:gd name="connsiteX94" fmla="*/ 62571 w 607639"/>
              <a:gd name="connsiteY94" fmla="*/ 279786 h 568193"/>
              <a:gd name="connsiteX95" fmla="*/ 143388 w 607639"/>
              <a:gd name="connsiteY95" fmla="*/ 199885 h 568193"/>
              <a:gd name="connsiteX96" fmla="*/ 143388 w 607639"/>
              <a:gd name="connsiteY96" fmla="*/ 177044 h 568193"/>
              <a:gd name="connsiteX97" fmla="*/ 179880 w 607639"/>
              <a:gd name="connsiteY97" fmla="*/ 177044 h 568193"/>
              <a:gd name="connsiteX98" fmla="*/ 179880 w 607639"/>
              <a:gd name="connsiteY98" fmla="*/ 123806 h 568193"/>
              <a:gd name="connsiteX99" fmla="*/ 303775 w 607639"/>
              <a:gd name="connsiteY99" fmla="*/ 0 h 5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607639" h="568193">
                <a:moveTo>
                  <a:pt x="422063" y="512911"/>
                </a:moveTo>
                <a:lnTo>
                  <a:pt x="422063" y="528554"/>
                </a:lnTo>
                <a:lnTo>
                  <a:pt x="466744" y="528554"/>
                </a:lnTo>
                <a:lnTo>
                  <a:pt x="466744" y="512911"/>
                </a:lnTo>
                <a:close/>
                <a:moveTo>
                  <a:pt x="140895" y="512911"/>
                </a:moveTo>
                <a:lnTo>
                  <a:pt x="140895" y="528554"/>
                </a:lnTo>
                <a:lnTo>
                  <a:pt x="185576" y="528554"/>
                </a:lnTo>
                <a:lnTo>
                  <a:pt x="185576" y="512911"/>
                </a:lnTo>
                <a:close/>
                <a:moveTo>
                  <a:pt x="422063" y="457718"/>
                </a:moveTo>
                <a:lnTo>
                  <a:pt x="422063" y="473361"/>
                </a:lnTo>
                <a:lnTo>
                  <a:pt x="466744" y="473361"/>
                </a:lnTo>
                <a:lnTo>
                  <a:pt x="466744" y="457718"/>
                </a:lnTo>
                <a:close/>
                <a:moveTo>
                  <a:pt x="140895" y="457718"/>
                </a:moveTo>
                <a:lnTo>
                  <a:pt x="140895" y="473361"/>
                </a:lnTo>
                <a:lnTo>
                  <a:pt x="185576" y="473361"/>
                </a:lnTo>
                <a:lnTo>
                  <a:pt x="185576" y="457718"/>
                </a:lnTo>
                <a:close/>
                <a:moveTo>
                  <a:pt x="422063" y="402437"/>
                </a:moveTo>
                <a:lnTo>
                  <a:pt x="422063" y="418079"/>
                </a:lnTo>
                <a:lnTo>
                  <a:pt x="466744" y="418079"/>
                </a:lnTo>
                <a:lnTo>
                  <a:pt x="466744" y="402437"/>
                </a:lnTo>
                <a:close/>
                <a:moveTo>
                  <a:pt x="140895" y="402437"/>
                </a:moveTo>
                <a:lnTo>
                  <a:pt x="140895" y="418079"/>
                </a:lnTo>
                <a:lnTo>
                  <a:pt x="185576" y="418079"/>
                </a:lnTo>
                <a:lnTo>
                  <a:pt x="185576" y="402437"/>
                </a:lnTo>
                <a:close/>
                <a:moveTo>
                  <a:pt x="250119" y="279081"/>
                </a:moveTo>
                <a:lnTo>
                  <a:pt x="250119" y="307530"/>
                </a:lnTo>
                <a:lnTo>
                  <a:pt x="357538" y="307530"/>
                </a:lnTo>
                <a:lnTo>
                  <a:pt x="357538" y="279081"/>
                </a:lnTo>
                <a:close/>
                <a:moveTo>
                  <a:pt x="210426" y="239429"/>
                </a:moveTo>
                <a:lnTo>
                  <a:pt x="397142" y="239429"/>
                </a:lnTo>
                <a:lnTo>
                  <a:pt x="397142" y="347182"/>
                </a:lnTo>
                <a:lnTo>
                  <a:pt x="210426" y="347182"/>
                </a:lnTo>
                <a:close/>
                <a:moveTo>
                  <a:pt x="183084" y="216683"/>
                </a:moveTo>
                <a:lnTo>
                  <a:pt x="183084" y="362886"/>
                </a:lnTo>
                <a:lnTo>
                  <a:pt x="225272" y="362886"/>
                </a:lnTo>
                <a:lnTo>
                  <a:pt x="225272" y="437543"/>
                </a:lnTo>
                <a:lnTo>
                  <a:pt x="382367" y="437543"/>
                </a:lnTo>
                <a:lnTo>
                  <a:pt x="382367" y="362886"/>
                </a:lnTo>
                <a:lnTo>
                  <a:pt x="424555" y="362886"/>
                </a:lnTo>
                <a:lnTo>
                  <a:pt x="424555" y="216683"/>
                </a:lnTo>
                <a:close/>
                <a:moveTo>
                  <a:pt x="303750" y="110582"/>
                </a:moveTo>
                <a:cubicBezTo>
                  <a:pt x="300011" y="110582"/>
                  <a:pt x="296984" y="113690"/>
                  <a:pt x="296984" y="117420"/>
                </a:cubicBezTo>
                <a:cubicBezTo>
                  <a:pt x="296984" y="121151"/>
                  <a:pt x="300011" y="124259"/>
                  <a:pt x="303750" y="124259"/>
                </a:cubicBezTo>
                <a:cubicBezTo>
                  <a:pt x="307577" y="124259"/>
                  <a:pt x="310604" y="121151"/>
                  <a:pt x="310604" y="117420"/>
                </a:cubicBezTo>
                <a:cubicBezTo>
                  <a:pt x="310604" y="113690"/>
                  <a:pt x="307577" y="110582"/>
                  <a:pt x="303750" y="110582"/>
                </a:cubicBezTo>
                <a:close/>
                <a:moveTo>
                  <a:pt x="303750" y="71059"/>
                </a:moveTo>
                <a:cubicBezTo>
                  <a:pt x="329387" y="71059"/>
                  <a:pt x="350217" y="91842"/>
                  <a:pt x="350217" y="117420"/>
                </a:cubicBezTo>
                <a:cubicBezTo>
                  <a:pt x="350217" y="142999"/>
                  <a:pt x="329387" y="163782"/>
                  <a:pt x="303750" y="163782"/>
                </a:cubicBezTo>
                <a:cubicBezTo>
                  <a:pt x="278112" y="163782"/>
                  <a:pt x="257282" y="142999"/>
                  <a:pt x="257282" y="117420"/>
                </a:cubicBezTo>
                <a:cubicBezTo>
                  <a:pt x="257282" y="91842"/>
                  <a:pt x="278112" y="71059"/>
                  <a:pt x="303750" y="71059"/>
                </a:cubicBezTo>
                <a:close/>
                <a:moveTo>
                  <a:pt x="303775" y="39639"/>
                </a:moveTo>
                <a:cubicBezTo>
                  <a:pt x="257314" y="39639"/>
                  <a:pt x="219487" y="77412"/>
                  <a:pt x="219487" y="123806"/>
                </a:cubicBezTo>
                <a:lnTo>
                  <a:pt x="219487" y="177044"/>
                </a:lnTo>
                <a:lnTo>
                  <a:pt x="388152" y="177044"/>
                </a:lnTo>
                <a:lnTo>
                  <a:pt x="388152" y="123806"/>
                </a:lnTo>
                <a:cubicBezTo>
                  <a:pt x="388152" y="77412"/>
                  <a:pt x="350325" y="39639"/>
                  <a:pt x="303775" y="39639"/>
                </a:cubicBezTo>
                <a:close/>
                <a:moveTo>
                  <a:pt x="303775" y="0"/>
                </a:moveTo>
                <a:cubicBezTo>
                  <a:pt x="372131" y="0"/>
                  <a:pt x="427759" y="55548"/>
                  <a:pt x="427759" y="123806"/>
                </a:cubicBezTo>
                <a:lnTo>
                  <a:pt x="427759" y="177044"/>
                </a:lnTo>
                <a:lnTo>
                  <a:pt x="464162" y="177044"/>
                </a:lnTo>
                <a:lnTo>
                  <a:pt x="464162" y="199885"/>
                </a:lnTo>
                <a:lnTo>
                  <a:pt x="544979" y="279786"/>
                </a:lnTo>
                <a:cubicBezTo>
                  <a:pt x="561623" y="273742"/>
                  <a:pt x="581115" y="277386"/>
                  <a:pt x="594377" y="290718"/>
                </a:cubicBezTo>
                <a:cubicBezTo>
                  <a:pt x="601498" y="297739"/>
                  <a:pt x="606037" y="306716"/>
                  <a:pt x="607639" y="316670"/>
                </a:cubicBezTo>
                <a:lnTo>
                  <a:pt x="568388" y="322714"/>
                </a:lnTo>
                <a:cubicBezTo>
                  <a:pt x="568299" y="321647"/>
                  <a:pt x="567765" y="320047"/>
                  <a:pt x="566341" y="318714"/>
                </a:cubicBezTo>
                <a:cubicBezTo>
                  <a:pt x="563492" y="315870"/>
                  <a:pt x="558864" y="315870"/>
                  <a:pt x="556016" y="318714"/>
                </a:cubicBezTo>
                <a:cubicBezTo>
                  <a:pt x="553168" y="321558"/>
                  <a:pt x="553168" y="326180"/>
                  <a:pt x="556016" y="329024"/>
                </a:cubicBezTo>
                <a:cubicBezTo>
                  <a:pt x="557351" y="330446"/>
                  <a:pt x="558953" y="330979"/>
                  <a:pt x="560021" y="331068"/>
                </a:cubicBezTo>
                <a:lnTo>
                  <a:pt x="553969" y="370263"/>
                </a:lnTo>
                <a:cubicBezTo>
                  <a:pt x="544000" y="368663"/>
                  <a:pt x="535011" y="364131"/>
                  <a:pt x="527979" y="357020"/>
                </a:cubicBezTo>
                <a:cubicBezTo>
                  <a:pt x="514628" y="343778"/>
                  <a:pt x="510979" y="324491"/>
                  <a:pt x="517032" y="307871"/>
                </a:cubicBezTo>
                <a:lnTo>
                  <a:pt x="464252" y="255611"/>
                </a:lnTo>
                <a:lnTo>
                  <a:pt x="464252" y="362886"/>
                </a:lnTo>
                <a:lnTo>
                  <a:pt x="506351" y="362886"/>
                </a:lnTo>
                <a:lnTo>
                  <a:pt x="506351" y="568193"/>
                </a:lnTo>
                <a:lnTo>
                  <a:pt x="382367" y="568193"/>
                </a:lnTo>
                <a:lnTo>
                  <a:pt x="382367" y="477094"/>
                </a:lnTo>
                <a:lnTo>
                  <a:pt x="225272" y="477094"/>
                </a:lnTo>
                <a:lnTo>
                  <a:pt x="225272" y="568193"/>
                </a:lnTo>
                <a:lnTo>
                  <a:pt x="101199" y="568193"/>
                </a:lnTo>
                <a:lnTo>
                  <a:pt x="101199" y="362886"/>
                </a:lnTo>
                <a:lnTo>
                  <a:pt x="143388" y="362886"/>
                </a:lnTo>
                <a:lnTo>
                  <a:pt x="143388" y="255611"/>
                </a:lnTo>
                <a:lnTo>
                  <a:pt x="90607" y="307871"/>
                </a:lnTo>
                <a:cubicBezTo>
                  <a:pt x="96571" y="324491"/>
                  <a:pt x="92922" y="343778"/>
                  <a:pt x="79660" y="357020"/>
                </a:cubicBezTo>
                <a:cubicBezTo>
                  <a:pt x="72539" y="364131"/>
                  <a:pt x="63550" y="368663"/>
                  <a:pt x="53670" y="370263"/>
                </a:cubicBezTo>
                <a:lnTo>
                  <a:pt x="47618" y="331068"/>
                </a:lnTo>
                <a:cubicBezTo>
                  <a:pt x="48686" y="330979"/>
                  <a:pt x="50199" y="330446"/>
                  <a:pt x="51623" y="329024"/>
                </a:cubicBezTo>
                <a:cubicBezTo>
                  <a:pt x="54471" y="326180"/>
                  <a:pt x="54471" y="321558"/>
                  <a:pt x="51623" y="318714"/>
                </a:cubicBezTo>
                <a:cubicBezTo>
                  <a:pt x="48775" y="315870"/>
                  <a:pt x="44147" y="315870"/>
                  <a:pt x="41209" y="318714"/>
                </a:cubicBezTo>
                <a:cubicBezTo>
                  <a:pt x="39874" y="320047"/>
                  <a:pt x="39340" y="321647"/>
                  <a:pt x="39162" y="322714"/>
                </a:cubicBezTo>
                <a:lnTo>
                  <a:pt x="0" y="316670"/>
                </a:lnTo>
                <a:cubicBezTo>
                  <a:pt x="1513" y="306716"/>
                  <a:pt x="6141" y="297739"/>
                  <a:pt x="13173" y="290718"/>
                </a:cubicBezTo>
                <a:cubicBezTo>
                  <a:pt x="26524" y="277386"/>
                  <a:pt x="45927" y="273742"/>
                  <a:pt x="62571" y="279786"/>
                </a:cubicBezTo>
                <a:lnTo>
                  <a:pt x="143388" y="199885"/>
                </a:lnTo>
                <a:lnTo>
                  <a:pt x="143388" y="177044"/>
                </a:lnTo>
                <a:lnTo>
                  <a:pt x="179880" y="177044"/>
                </a:lnTo>
                <a:lnTo>
                  <a:pt x="179880" y="123806"/>
                </a:lnTo>
                <a:cubicBezTo>
                  <a:pt x="179880" y="55548"/>
                  <a:pt x="235419" y="0"/>
                  <a:pt x="303775" y="0"/>
                </a:cubicBezTo>
                <a:close/>
              </a:path>
            </a:pathLst>
          </a:custGeom>
          <a:solidFill>
            <a:schemeClr val="accent1"/>
          </a:solidFill>
          <a:ln>
            <a:noFill/>
          </a:ln>
        </p:spPr>
      </p:sp>
      <p:sp>
        <p:nvSpPr>
          <p:cNvPr id="105" name="任意多边形"/>
          <p:cNvSpPr>
            <a:spLocks noChangeAspect="1"/>
          </p:cNvSpPr>
          <p:nvPr/>
        </p:nvSpPr>
        <p:spPr bwMode="auto">
          <a:xfrm>
            <a:off x="821920" y="3326406"/>
            <a:ext cx="643875" cy="720558"/>
          </a:xfrm>
          <a:custGeom>
            <a:avLst/>
            <a:gdLst>
              <a:gd name="T0" fmla="*/ 5907 w 6091"/>
              <a:gd name="T1" fmla="*/ 4573 h 6827"/>
              <a:gd name="T2" fmla="*/ 4409 w 6091"/>
              <a:gd name="T3" fmla="*/ 1208 h 6827"/>
              <a:gd name="T4" fmla="*/ 3977 w 6091"/>
              <a:gd name="T5" fmla="*/ 916 h 6827"/>
              <a:gd name="T6" fmla="*/ 2144 w 6091"/>
              <a:gd name="T7" fmla="*/ 916 h 6827"/>
              <a:gd name="T8" fmla="*/ 1712 w 6091"/>
              <a:gd name="T9" fmla="*/ 1208 h 6827"/>
              <a:gd name="T10" fmla="*/ 214 w 6091"/>
              <a:gd name="T11" fmla="*/ 4573 h 6827"/>
              <a:gd name="T12" fmla="*/ 328 w 6091"/>
              <a:gd name="T13" fmla="*/ 5570 h 6827"/>
              <a:gd name="T14" fmla="*/ 510 w 6091"/>
              <a:gd name="T15" fmla="*/ 5108 h 6827"/>
              <a:gd name="T16" fmla="*/ 957 w 6091"/>
              <a:gd name="T17" fmla="*/ 4931 h 6827"/>
              <a:gd name="T18" fmla="*/ 1406 w 6091"/>
              <a:gd name="T19" fmla="*/ 5144 h 6827"/>
              <a:gd name="T20" fmla="*/ 1188 w 6091"/>
              <a:gd name="T21" fmla="*/ 4507 h 6827"/>
              <a:gd name="T22" fmla="*/ 1844 w 6091"/>
              <a:gd name="T23" fmla="*/ 3079 h 6827"/>
              <a:gd name="T24" fmla="*/ 1695 w 6091"/>
              <a:gd name="T25" fmla="*/ 4399 h 6827"/>
              <a:gd name="T26" fmla="*/ 1599 w 6091"/>
              <a:gd name="T27" fmla="*/ 6381 h 6827"/>
              <a:gd name="T28" fmla="*/ 4522 w 6091"/>
              <a:gd name="T29" fmla="*/ 6827 h 6827"/>
              <a:gd name="T30" fmla="*/ 4366 w 6091"/>
              <a:gd name="T31" fmla="*/ 6381 h 6827"/>
              <a:gd name="T32" fmla="*/ 4072 w 6091"/>
              <a:gd name="T33" fmla="*/ 4399 h 6827"/>
              <a:gd name="T34" fmla="*/ 4721 w 6091"/>
              <a:gd name="T35" fmla="*/ 3500 h 6827"/>
              <a:gd name="T36" fmla="*/ 4749 w 6091"/>
              <a:gd name="T37" fmla="*/ 4767 h 6827"/>
              <a:gd name="T38" fmla="*/ 5152 w 6091"/>
              <a:gd name="T39" fmla="*/ 5063 h 6827"/>
              <a:gd name="T40" fmla="*/ 5291 w 6091"/>
              <a:gd name="T41" fmla="*/ 4799 h 6827"/>
              <a:gd name="T42" fmla="*/ 5607 w 6091"/>
              <a:gd name="T43" fmla="*/ 4924 h 6827"/>
              <a:gd name="T44" fmla="*/ 5528 w 6091"/>
              <a:gd name="T45" fmla="*/ 5212 h 6827"/>
              <a:gd name="T46" fmla="*/ 6024 w 6091"/>
              <a:gd name="T47" fmla="*/ 5271 h 6827"/>
              <a:gd name="T48" fmla="*/ 769 w 6091"/>
              <a:gd name="T49" fmla="*/ 4335 h 6827"/>
              <a:gd name="T50" fmla="*/ 575 w 6091"/>
              <a:gd name="T51" fmla="*/ 3456 h 6827"/>
              <a:gd name="T52" fmla="*/ 769 w 6091"/>
              <a:gd name="T53" fmla="*/ 4335 h 6827"/>
              <a:gd name="T54" fmla="*/ 731 w 6091"/>
              <a:gd name="T55" fmla="*/ 3036 h 6827"/>
              <a:gd name="T56" fmla="*/ 1761 w 6091"/>
              <a:gd name="T57" fmla="*/ 2545 h 6827"/>
              <a:gd name="T58" fmla="*/ 3060 w 6091"/>
              <a:gd name="T59" fmla="*/ 445 h 6827"/>
              <a:gd name="T60" fmla="*/ 3060 w 6091"/>
              <a:gd name="T61" fmla="*/ 1388 h 6827"/>
              <a:gd name="T62" fmla="*/ 3060 w 6091"/>
              <a:gd name="T63" fmla="*/ 445 h 6827"/>
              <a:gd name="T64" fmla="*/ 2199 w 6091"/>
              <a:gd name="T65" fmla="*/ 6381 h 6827"/>
              <a:gd name="T66" fmla="*/ 2527 w 6091"/>
              <a:gd name="T67" fmla="*/ 4844 h 6827"/>
              <a:gd name="T68" fmla="*/ 2927 w 6091"/>
              <a:gd name="T69" fmla="*/ 6381 h 6827"/>
              <a:gd name="T70" fmla="*/ 3157 w 6091"/>
              <a:gd name="T71" fmla="*/ 5157 h 6827"/>
              <a:gd name="T72" fmla="*/ 2927 w 6091"/>
              <a:gd name="T73" fmla="*/ 6381 h 6827"/>
              <a:gd name="T74" fmla="*/ 3639 w 6091"/>
              <a:gd name="T75" fmla="*/ 6381 h 6827"/>
              <a:gd name="T76" fmla="*/ 3967 w 6091"/>
              <a:gd name="T77" fmla="*/ 4844 h 6827"/>
              <a:gd name="T78" fmla="*/ 3621 w 6091"/>
              <a:gd name="T79" fmla="*/ 4399 h 6827"/>
              <a:gd name="T80" fmla="*/ 3143 w 6091"/>
              <a:gd name="T81" fmla="*/ 4712 h 6827"/>
              <a:gd name="T82" fmla="*/ 2986 w 6091"/>
              <a:gd name="T83" fmla="*/ 4399 h 6827"/>
              <a:gd name="T84" fmla="*/ 2074 w 6091"/>
              <a:gd name="T85" fmla="*/ 1653 h 6827"/>
              <a:gd name="T86" fmla="*/ 3060 w 6091"/>
              <a:gd name="T87" fmla="*/ 1833 h 6827"/>
              <a:gd name="T88" fmla="*/ 4046 w 6091"/>
              <a:gd name="T89" fmla="*/ 1653 h 6827"/>
              <a:gd name="T90" fmla="*/ 4988 w 6091"/>
              <a:gd name="T91" fmla="*/ 3140 h 6827"/>
              <a:gd name="T92" fmla="*/ 4452 w 6091"/>
              <a:gd name="T93" fmla="*/ 1943 h 6827"/>
              <a:gd name="T94" fmla="*/ 4988 w 6091"/>
              <a:gd name="T95" fmla="*/ 3140 h 6827"/>
              <a:gd name="T96" fmla="*/ 5351 w 6091"/>
              <a:gd name="T97" fmla="*/ 4335 h 6827"/>
              <a:gd name="T98" fmla="*/ 5545 w 6091"/>
              <a:gd name="T99" fmla="*/ 3456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6091" h="6827">
                <a:moveTo>
                  <a:pt x="6015" y="4747"/>
                </a:moveTo>
                <a:cubicBezTo>
                  <a:pt x="5988" y="4683"/>
                  <a:pt x="5951" y="4624"/>
                  <a:pt x="5907" y="4573"/>
                </a:cubicBezTo>
                <a:lnTo>
                  <a:pt x="6020" y="3087"/>
                </a:lnTo>
                <a:lnTo>
                  <a:pt x="4409" y="1208"/>
                </a:lnTo>
                <a:lnTo>
                  <a:pt x="3929" y="1208"/>
                </a:lnTo>
                <a:cubicBezTo>
                  <a:pt x="3960" y="1116"/>
                  <a:pt x="3977" y="1018"/>
                  <a:pt x="3977" y="916"/>
                </a:cubicBezTo>
                <a:cubicBezTo>
                  <a:pt x="3977" y="411"/>
                  <a:pt x="3565" y="0"/>
                  <a:pt x="3060" y="0"/>
                </a:cubicBezTo>
                <a:cubicBezTo>
                  <a:pt x="2555" y="0"/>
                  <a:pt x="2144" y="411"/>
                  <a:pt x="2144" y="916"/>
                </a:cubicBezTo>
                <a:cubicBezTo>
                  <a:pt x="2144" y="1018"/>
                  <a:pt x="2161" y="1116"/>
                  <a:pt x="2192" y="1208"/>
                </a:cubicBezTo>
                <a:lnTo>
                  <a:pt x="1712" y="1208"/>
                </a:lnTo>
                <a:lnTo>
                  <a:pt x="100" y="3087"/>
                </a:lnTo>
                <a:lnTo>
                  <a:pt x="214" y="4573"/>
                </a:lnTo>
                <a:cubicBezTo>
                  <a:pt x="54" y="4760"/>
                  <a:pt x="0" y="5027"/>
                  <a:pt x="96" y="5271"/>
                </a:cubicBezTo>
                <a:cubicBezTo>
                  <a:pt x="143" y="5390"/>
                  <a:pt x="224" y="5493"/>
                  <a:pt x="328" y="5570"/>
                </a:cubicBezTo>
                <a:lnTo>
                  <a:pt x="592" y="5212"/>
                </a:lnTo>
                <a:cubicBezTo>
                  <a:pt x="554" y="5184"/>
                  <a:pt x="527" y="5149"/>
                  <a:pt x="510" y="5108"/>
                </a:cubicBezTo>
                <a:cubicBezTo>
                  <a:pt x="462" y="4985"/>
                  <a:pt x="522" y="4845"/>
                  <a:pt x="645" y="4796"/>
                </a:cubicBezTo>
                <a:cubicBezTo>
                  <a:pt x="769" y="4747"/>
                  <a:pt x="908" y="4808"/>
                  <a:pt x="957" y="4931"/>
                </a:cubicBezTo>
                <a:cubicBezTo>
                  <a:pt x="973" y="4972"/>
                  <a:pt x="977" y="5017"/>
                  <a:pt x="969" y="5063"/>
                </a:cubicBezTo>
                <a:lnTo>
                  <a:pt x="1406" y="5144"/>
                </a:lnTo>
                <a:cubicBezTo>
                  <a:pt x="1430" y="5016"/>
                  <a:pt x="1418" y="4886"/>
                  <a:pt x="1371" y="4767"/>
                </a:cubicBezTo>
                <a:cubicBezTo>
                  <a:pt x="1330" y="4664"/>
                  <a:pt x="1266" y="4576"/>
                  <a:pt x="1188" y="4507"/>
                </a:cubicBezTo>
                <a:lnTo>
                  <a:pt x="1399" y="3500"/>
                </a:lnTo>
                <a:lnTo>
                  <a:pt x="1844" y="3079"/>
                </a:lnTo>
                <a:lnTo>
                  <a:pt x="2048" y="4399"/>
                </a:lnTo>
                <a:lnTo>
                  <a:pt x="1695" y="4399"/>
                </a:lnTo>
                <a:lnTo>
                  <a:pt x="1754" y="6381"/>
                </a:lnTo>
                <a:lnTo>
                  <a:pt x="1599" y="6381"/>
                </a:lnTo>
                <a:lnTo>
                  <a:pt x="1599" y="6827"/>
                </a:lnTo>
                <a:lnTo>
                  <a:pt x="4522" y="6827"/>
                </a:lnTo>
                <a:lnTo>
                  <a:pt x="4522" y="6381"/>
                </a:lnTo>
                <a:lnTo>
                  <a:pt x="4366" y="6381"/>
                </a:lnTo>
                <a:lnTo>
                  <a:pt x="4426" y="4399"/>
                </a:lnTo>
                <a:lnTo>
                  <a:pt x="4072" y="4399"/>
                </a:lnTo>
                <a:lnTo>
                  <a:pt x="4276" y="3079"/>
                </a:lnTo>
                <a:lnTo>
                  <a:pt x="4721" y="3500"/>
                </a:lnTo>
                <a:lnTo>
                  <a:pt x="4932" y="4506"/>
                </a:lnTo>
                <a:cubicBezTo>
                  <a:pt x="4852" y="4577"/>
                  <a:pt x="4790" y="4665"/>
                  <a:pt x="4749" y="4767"/>
                </a:cubicBezTo>
                <a:cubicBezTo>
                  <a:pt x="4702" y="4886"/>
                  <a:pt x="4690" y="5016"/>
                  <a:pt x="4714" y="5144"/>
                </a:cubicBezTo>
                <a:lnTo>
                  <a:pt x="5152" y="5063"/>
                </a:lnTo>
                <a:cubicBezTo>
                  <a:pt x="5143" y="5017"/>
                  <a:pt x="5147" y="4972"/>
                  <a:pt x="5163" y="4931"/>
                </a:cubicBezTo>
                <a:cubicBezTo>
                  <a:pt x="5187" y="4871"/>
                  <a:pt x="5232" y="4825"/>
                  <a:pt x="5291" y="4799"/>
                </a:cubicBezTo>
                <a:cubicBezTo>
                  <a:pt x="5350" y="4774"/>
                  <a:pt x="5415" y="4773"/>
                  <a:pt x="5475" y="4796"/>
                </a:cubicBezTo>
                <a:cubicBezTo>
                  <a:pt x="5534" y="4820"/>
                  <a:pt x="5581" y="4865"/>
                  <a:pt x="5607" y="4924"/>
                </a:cubicBezTo>
                <a:cubicBezTo>
                  <a:pt x="5632" y="4983"/>
                  <a:pt x="5633" y="5048"/>
                  <a:pt x="5610" y="5108"/>
                </a:cubicBezTo>
                <a:cubicBezTo>
                  <a:pt x="5593" y="5149"/>
                  <a:pt x="5566" y="5184"/>
                  <a:pt x="5528" y="5212"/>
                </a:cubicBezTo>
                <a:lnTo>
                  <a:pt x="5792" y="5570"/>
                </a:lnTo>
                <a:cubicBezTo>
                  <a:pt x="5897" y="5493"/>
                  <a:pt x="5977" y="5390"/>
                  <a:pt x="6024" y="5271"/>
                </a:cubicBezTo>
                <a:cubicBezTo>
                  <a:pt x="6091" y="5101"/>
                  <a:pt x="6088" y="4915"/>
                  <a:pt x="6015" y="4747"/>
                </a:cubicBezTo>
                <a:close/>
                <a:moveTo>
                  <a:pt x="769" y="4335"/>
                </a:moveTo>
                <a:cubicBezTo>
                  <a:pt x="727" y="4333"/>
                  <a:pt x="685" y="4335"/>
                  <a:pt x="642" y="4340"/>
                </a:cubicBezTo>
                <a:lnTo>
                  <a:pt x="575" y="3456"/>
                </a:lnTo>
                <a:lnTo>
                  <a:pt x="934" y="3549"/>
                </a:lnTo>
                <a:lnTo>
                  <a:pt x="769" y="4335"/>
                </a:lnTo>
                <a:close/>
                <a:moveTo>
                  <a:pt x="1132" y="3140"/>
                </a:moveTo>
                <a:lnTo>
                  <a:pt x="731" y="3036"/>
                </a:lnTo>
                <a:lnTo>
                  <a:pt x="1668" y="1943"/>
                </a:lnTo>
                <a:lnTo>
                  <a:pt x="1761" y="2545"/>
                </a:lnTo>
                <a:lnTo>
                  <a:pt x="1132" y="3140"/>
                </a:lnTo>
                <a:close/>
                <a:moveTo>
                  <a:pt x="3060" y="445"/>
                </a:moveTo>
                <a:cubicBezTo>
                  <a:pt x="3320" y="445"/>
                  <a:pt x="3531" y="657"/>
                  <a:pt x="3531" y="916"/>
                </a:cubicBezTo>
                <a:cubicBezTo>
                  <a:pt x="3531" y="1176"/>
                  <a:pt x="3320" y="1388"/>
                  <a:pt x="3060" y="1388"/>
                </a:cubicBezTo>
                <a:cubicBezTo>
                  <a:pt x="2800" y="1388"/>
                  <a:pt x="2589" y="1176"/>
                  <a:pt x="2589" y="916"/>
                </a:cubicBezTo>
                <a:cubicBezTo>
                  <a:pt x="2589" y="657"/>
                  <a:pt x="2800" y="445"/>
                  <a:pt x="3060" y="445"/>
                </a:cubicBezTo>
                <a:close/>
                <a:moveTo>
                  <a:pt x="2481" y="6381"/>
                </a:moveTo>
                <a:lnTo>
                  <a:pt x="2199" y="6381"/>
                </a:lnTo>
                <a:lnTo>
                  <a:pt x="2153" y="4844"/>
                </a:lnTo>
                <a:lnTo>
                  <a:pt x="2527" y="4844"/>
                </a:lnTo>
                <a:lnTo>
                  <a:pt x="2481" y="6381"/>
                </a:lnTo>
                <a:close/>
                <a:moveTo>
                  <a:pt x="2927" y="6381"/>
                </a:moveTo>
                <a:lnTo>
                  <a:pt x="2964" y="5157"/>
                </a:lnTo>
                <a:lnTo>
                  <a:pt x="3157" y="5157"/>
                </a:lnTo>
                <a:lnTo>
                  <a:pt x="3193" y="6381"/>
                </a:lnTo>
                <a:lnTo>
                  <a:pt x="2927" y="6381"/>
                </a:lnTo>
                <a:close/>
                <a:moveTo>
                  <a:pt x="3921" y="6381"/>
                </a:moveTo>
                <a:lnTo>
                  <a:pt x="3639" y="6381"/>
                </a:lnTo>
                <a:lnTo>
                  <a:pt x="3593" y="4844"/>
                </a:lnTo>
                <a:lnTo>
                  <a:pt x="3967" y="4844"/>
                </a:lnTo>
                <a:lnTo>
                  <a:pt x="3921" y="6381"/>
                </a:lnTo>
                <a:close/>
                <a:moveTo>
                  <a:pt x="3621" y="4399"/>
                </a:moveTo>
                <a:lnTo>
                  <a:pt x="3134" y="4399"/>
                </a:lnTo>
                <a:lnTo>
                  <a:pt x="3143" y="4712"/>
                </a:lnTo>
                <a:lnTo>
                  <a:pt x="2977" y="4712"/>
                </a:lnTo>
                <a:lnTo>
                  <a:pt x="2986" y="4399"/>
                </a:lnTo>
                <a:lnTo>
                  <a:pt x="2499" y="4399"/>
                </a:lnTo>
                <a:lnTo>
                  <a:pt x="2074" y="1653"/>
                </a:lnTo>
                <a:lnTo>
                  <a:pt x="2516" y="1653"/>
                </a:lnTo>
                <a:cubicBezTo>
                  <a:pt x="2668" y="1766"/>
                  <a:pt x="2857" y="1833"/>
                  <a:pt x="3060" y="1833"/>
                </a:cubicBezTo>
                <a:cubicBezTo>
                  <a:pt x="3264" y="1833"/>
                  <a:pt x="3452" y="1766"/>
                  <a:pt x="3604" y="1653"/>
                </a:cubicBezTo>
                <a:lnTo>
                  <a:pt x="4046" y="1653"/>
                </a:lnTo>
                <a:lnTo>
                  <a:pt x="3621" y="4399"/>
                </a:lnTo>
                <a:close/>
                <a:moveTo>
                  <a:pt x="4988" y="3140"/>
                </a:moveTo>
                <a:lnTo>
                  <a:pt x="4359" y="2545"/>
                </a:lnTo>
                <a:lnTo>
                  <a:pt x="4452" y="1943"/>
                </a:lnTo>
                <a:lnTo>
                  <a:pt x="5390" y="3036"/>
                </a:lnTo>
                <a:lnTo>
                  <a:pt x="4988" y="3140"/>
                </a:lnTo>
                <a:close/>
                <a:moveTo>
                  <a:pt x="5478" y="4340"/>
                </a:moveTo>
                <a:cubicBezTo>
                  <a:pt x="5436" y="4334"/>
                  <a:pt x="5393" y="4333"/>
                  <a:pt x="5351" y="4335"/>
                </a:cubicBezTo>
                <a:lnTo>
                  <a:pt x="5186" y="3549"/>
                </a:lnTo>
                <a:lnTo>
                  <a:pt x="5545" y="3456"/>
                </a:lnTo>
                <a:lnTo>
                  <a:pt x="5478" y="4340"/>
                </a:lnTo>
                <a:close/>
              </a:path>
            </a:pathLst>
          </a:custGeom>
          <a:solidFill>
            <a:schemeClr val="accent2"/>
          </a:solidFill>
          <a:ln>
            <a:noFill/>
          </a:ln>
        </p:spPr>
      </p:sp>
      <p:sp>
        <p:nvSpPr>
          <p:cNvPr id="107" name="任意多边形"/>
          <p:cNvSpPr>
            <a:spLocks noChangeAspect="1"/>
          </p:cNvSpPr>
          <p:nvPr/>
        </p:nvSpPr>
        <p:spPr bwMode="auto">
          <a:xfrm>
            <a:off x="903605" y="5008245"/>
            <a:ext cx="480695" cy="767080"/>
          </a:xfrm>
          <a:custGeom>
            <a:avLst/>
            <a:gdLst>
              <a:gd name="connsiteX0" fmla="*/ 252968 w 380418"/>
              <a:gd name="connsiteY0" fmla="*/ 494761 h 606722"/>
              <a:gd name="connsiteX1" fmla="*/ 242114 w 380418"/>
              <a:gd name="connsiteY1" fmla="*/ 505602 h 606722"/>
              <a:gd name="connsiteX2" fmla="*/ 252968 w 380418"/>
              <a:gd name="connsiteY2" fmla="*/ 516443 h 606722"/>
              <a:gd name="connsiteX3" fmla="*/ 263822 w 380418"/>
              <a:gd name="connsiteY3" fmla="*/ 505602 h 606722"/>
              <a:gd name="connsiteX4" fmla="*/ 252968 w 380418"/>
              <a:gd name="connsiteY4" fmla="*/ 494761 h 606722"/>
              <a:gd name="connsiteX5" fmla="*/ 127467 w 380418"/>
              <a:gd name="connsiteY5" fmla="*/ 494761 h 606722"/>
              <a:gd name="connsiteX6" fmla="*/ 116605 w 380418"/>
              <a:gd name="connsiteY6" fmla="*/ 505602 h 606722"/>
              <a:gd name="connsiteX7" fmla="*/ 127467 w 380418"/>
              <a:gd name="connsiteY7" fmla="*/ 516443 h 606722"/>
              <a:gd name="connsiteX8" fmla="*/ 138418 w 380418"/>
              <a:gd name="connsiteY8" fmla="*/ 505602 h 606722"/>
              <a:gd name="connsiteX9" fmla="*/ 127467 w 380418"/>
              <a:gd name="connsiteY9" fmla="*/ 494761 h 606722"/>
              <a:gd name="connsiteX10" fmla="*/ 252968 w 380418"/>
              <a:gd name="connsiteY10" fmla="*/ 455218 h 606722"/>
              <a:gd name="connsiteX11" fmla="*/ 303502 w 380418"/>
              <a:gd name="connsiteY11" fmla="*/ 505602 h 606722"/>
              <a:gd name="connsiteX12" fmla="*/ 252968 w 380418"/>
              <a:gd name="connsiteY12" fmla="*/ 555986 h 606722"/>
              <a:gd name="connsiteX13" fmla="*/ 202523 w 380418"/>
              <a:gd name="connsiteY13" fmla="*/ 505602 h 606722"/>
              <a:gd name="connsiteX14" fmla="*/ 252968 w 380418"/>
              <a:gd name="connsiteY14" fmla="*/ 455218 h 606722"/>
              <a:gd name="connsiteX15" fmla="*/ 127467 w 380418"/>
              <a:gd name="connsiteY15" fmla="*/ 455218 h 606722"/>
              <a:gd name="connsiteX16" fmla="*/ 178037 w 380418"/>
              <a:gd name="connsiteY16" fmla="*/ 505602 h 606722"/>
              <a:gd name="connsiteX17" fmla="*/ 127467 w 380418"/>
              <a:gd name="connsiteY17" fmla="*/ 555986 h 606722"/>
              <a:gd name="connsiteX18" fmla="*/ 76987 w 380418"/>
              <a:gd name="connsiteY18" fmla="*/ 505602 h 606722"/>
              <a:gd name="connsiteX19" fmla="*/ 127467 w 380418"/>
              <a:gd name="connsiteY19" fmla="*/ 455218 h 606722"/>
              <a:gd name="connsiteX20" fmla="*/ 101290 w 380418"/>
              <a:gd name="connsiteY20" fmla="*/ 444088 h 606722"/>
              <a:gd name="connsiteX21" fmla="*/ 39697 w 380418"/>
              <a:gd name="connsiteY21" fmla="*/ 505587 h 606722"/>
              <a:gd name="connsiteX22" fmla="*/ 101290 w 380418"/>
              <a:gd name="connsiteY22" fmla="*/ 567086 h 606722"/>
              <a:gd name="connsiteX23" fmla="*/ 279217 w 380418"/>
              <a:gd name="connsiteY23" fmla="*/ 567086 h 606722"/>
              <a:gd name="connsiteX24" fmla="*/ 340810 w 380418"/>
              <a:gd name="connsiteY24" fmla="*/ 505587 h 606722"/>
              <a:gd name="connsiteX25" fmla="*/ 279217 w 380418"/>
              <a:gd name="connsiteY25" fmla="*/ 444088 h 606722"/>
              <a:gd name="connsiteX26" fmla="*/ 175113 w 380418"/>
              <a:gd name="connsiteY26" fmla="*/ 307566 h 606722"/>
              <a:gd name="connsiteX27" fmla="*/ 175113 w 380418"/>
              <a:gd name="connsiteY27" fmla="*/ 337879 h 606722"/>
              <a:gd name="connsiteX28" fmla="*/ 205465 w 380418"/>
              <a:gd name="connsiteY28" fmla="*/ 337879 h 606722"/>
              <a:gd name="connsiteX29" fmla="*/ 205465 w 380418"/>
              <a:gd name="connsiteY29" fmla="*/ 307566 h 606722"/>
              <a:gd name="connsiteX30" fmla="*/ 135415 w 380418"/>
              <a:gd name="connsiteY30" fmla="*/ 268008 h 606722"/>
              <a:gd name="connsiteX31" fmla="*/ 245074 w 380418"/>
              <a:gd name="connsiteY31" fmla="*/ 268008 h 606722"/>
              <a:gd name="connsiteX32" fmla="*/ 245074 w 380418"/>
              <a:gd name="connsiteY32" fmla="*/ 377526 h 606722"/>
              <a:gd name="connsiteX33" fmla="*/ 135415 w 380418"/>
              <a:gd name="connsiteY33" fmla="*/ 377526 h 606722"/>
              <a:gd name="connsiteX34" fmla="*/ 303427 w 380418"/>
              <a:gd name="connsiteY34" fmla="*/ 241018 h 606722"/>
              <a:gd name="connsiteX35" fmla="*/ 303427 w 380418"/>
              <a:gd name="connsiteY35" fmla="*/ 320735 h 606722"/>
              <a:gd name="connsiteX36" fmla="*/ 333422 w 380418"/>
              <a:gd name="connsiteY36" fmla="*/ 320735 h 606722"/>
              <a:gd name="connsiteX37" fmla="*/ 333422 w 380418"/>
              <a:gd name="connsiteY37" fmla="*/ 241018 h 606722"/>
              <a:gd name="connsiteX38" fmla="*/ 116689 w 380418"/>
              <a:gd name="connsiteY38" fmla="*/ 241018 h 606722"/>
              <a:gd name="connsiteX39" fmla="*/ 116689 w 380418"/>
              <a:gd name="connsiteY39" fmla="*/ 360283 h 606722"/>
              <a:gd name="connsiteX40" fmla="*/ 116689 w 380418"/>
              <a:gd name="connsiteY40" fmla="*/ 404452 h 606722"/>
              <a:gd name="connsiteX41" fmla="*/ 263818 w 380418"/>
              <a:gd name="connsiteY41" fmla="*/ 404452 h 606722"/>
              <a:gd name="connsiteX42" fmla="*/ 263818 w 380418"/>
              <a:gd name="connsiteY42" fmla="*/ 360283 h 606722"/>
              <a:gd name="connsiteX43" fmla="*/ 263818 w 380418"/>
              <a:gd name="connsiteY43" fmla="*/ 241018 h 606722"/>
              <a:gd name="connsiteX44" fmla="*/ 47085 w 380418"/>
              <a:gd name="connsiteY44" fmla="*/ 241018 h 606722"/>
              <a:gd name="connsiteX45" fmla="*/ 47085 w 380418"/>
              <a:gd name="connsiteY45" fmla="*/ 320735 h 606722"/>
              <a:gd name="connsiteX46" fmla="*/ 77080 w 380418"/>
              <a:gd name="connsiteY46" fmla="*/ 320735 h 606722"/>
              <a:gd name="connsiteX47" fmla="*/ 77080 w 380418"/>
              <a:gd name="connsiteY47" fmla="*/ 241018 h 606722"/>
              <a:gd name="connsiteX48" fmla="*/ 175255 w 380418"/>
              <a:gd name="connsiteY48" fmla="*/ 181208 h 606722"/>
              <a:gd name="connsiteX49" fmla="*/ 175255 w 380418"/>
              <a:gd name="connsiteY49" fmla="*/ 201470 h 606722"/>
              <a:gd name="connsiteX50" fmla="*/ 205251 w 380418"/>
              <a:gd name="connsiteY50" fmla="*/ 201470 h 606722"/>
              <a:gd name="connsiteX51" fmla="*/ 205251 w 380418"/>
              <a:gd name="connsiteY51" fmla="*/ 181208 h 606722"/>
              <a:gd name="connsiteX52" fmla="*/ 236465 w 380418"/>
              <a:gd name="connsiteY52" fmla="*/ 70848 h 606722"/>
              <a:gd name="connsiteX53" fmla="*/ 256294 w 380418"/>
              <a:gd name="connsiteY53" fmla="*/ 90607 h 606722"/>
              <a:gd name="connsiteX54" fmla="*/ 236465 w 380418"/>
              <a:gd name="connsiteY54" fmla="*/ 110366 h 606722"/>
              <a:gd name="connsiteX55" fmla="*/ 216636 w 380418"/>
              <a:gd name="connsiteY55" fmla="*/ 90607 h 606722"/>
              <a:gd name="connsiteX56" fmla="*/ 236465 w 380418"/>
              <a:gd name="connsiteY56" fmla="*/ 70848 h 606722"/>
              <a:gd name="connsiteX57" fmla="*/ 144024 w 380418"/>
              <a:gd name="connsiteY57" fmla="*/ 70848 h 606722"/>
              <a:gd name="connsiteX58" fmla="*/ 163853 w 380418"/>
              <a:gd name="connsiteY58" fmla="*/ 90607 h 606722"/>
              <a:gd name="connsiteX59" fmla="*/ 144024 w 380418"/>
              <a:gd name="connsiteY59" fmla="*/ 110366 h 606722"/>
              <a:gd name="connsiteX60" fmla="*/ 124195 w 380418"/>
              <a:gd name="connsiteY60" fmla="*/ 90607 h 606722"/>
              <a:gd name="connsiteX61" fmla="*/ 144024 w 380418"/>
              <a:gd name="connsiteY61" fmla="*/ 70848 h 606722"/>
              <a:gd name="connsiteX62" fmla="*/ 80908 w 380418"/>
              <a:gd name="connsiteY62" fmla="*/ 39548 h 606722"/>
              <a:gd name="connsiteX63" fmla="*/ 80908 w 380418"/>
              <a:gd name="connsiteY63" fmla="*/ 141660 h 606722"/>
              <a:gd name="connsiteX64" fmla="*/ 299510 w 380418"/>
              <a:gd name="connsiteY64" fmla="*/ 141660 h 606722"/>
              <a:gd name="connsiteX65" fmla="*/ 299510 w 380418"/>
              <a:gd name="connsiteY65" fmla="*/ 39548 h 606722"/>
              <a:gd name="connsiteX66" fmla="*/ 41299 w 380418"/>
              <a:gd name="connsiteY66" fmla="*/ 0 h 606722"/>
              <a:gd name="connsiteX67" fmla="*/ 339208 w 380418"/>
              <a:gd name="connsiteY67" fmla="*/ 0 h 606722"/>
              <a:gd name="connsiteX68" fmla="*/ 339208 w 380418"/>
              <a:gd name="connsiteY68" fmla="*/ 181208 h 606722"/>
              <a:gd name="connsiteX69" fmla="*/ 244860 w 380418"/>
              <a:gd name="connsiteY69" fmla="*/ 181208 h 606722"/>
              <a:gd name="connsiteX70" fmla="*/ 244860 w 380418"/>
              <a:gd name="connsiteY70" fmla="*/ 201470 h 606722"/>
              <a:gd name="connsiteX71" fmla="*/ 263818 w 380418"/>
              <a:gd name="connsiteY71" fmla="*/ 201470 h 606722"/>
              <a:gd name="connsiteX72" fmla="*/ 303427 w 380418"/>
              <a:gd name="connsiteY72" fmla="*/ 201470 h 606722"/>
              <a:gd name="connsiteX73" fmla="*/ 373031 w 380418"/>
              <a:gd name="connsiteY73" fmla="*/ 201470 h 606722"/>
              <a:gd name="connsiteX74" fmla="*/ 373031 w 380418"/>
              <a:gd name="connsiteY74" fmla="*/ 360283 h 606722"/>
              <a:gd name="connsiteX75" fmla="*/ 303427 w 380418"/>
              <a:gd name="connsiteY75" fmla="*/ 360283 h 606722"/>
              <a:gd name="connsiteX76" fmla="*/ 303427 w 380418"/>
              <a:gd name="connsiteY76" fmla="*/ 407473 h 606722"/>
              <a:gd name="connsiteX77" fmla="*/ 380418 w 380418"/>
              <a:gd name="connsiteY77" fmla="*/ 505587 h 606722"/>
              <a:gd name="connsiteX78" fmla="*/ 279217 w 380418"/>
              <a:gd name="connsiteY78" fmla="*/ 606722 h 606722"/>
              <a:gd name="connsiteX79" fmla="*/ 101290 w 380418"/>
              <a:gd name="connsiteY79" fmla="*/ 606722 h 606722"/>
              <a:gd name="connsiteX80" fmla="*/ 0 w 380418"/>
              <a:gd name="connsiteY80" fmla="*/ 505587 h 606722"/>
              <a:gd name="connsiteX81" fmla="*/ 77080 w 380418"/>
              <a:gd name="connsiteY81" fmla="*/ 407473 h 606722"/>
              <a:gd name="connsiteX82" fmla="*/ 77080 w 380418"/>
              <a:gd name="connsiteY82" fmla="*/ 360283 h 606722"/>
              <a:gd name="connsiteX83" fmla="*/ 7476 w 380418"/>
              <a:gd name="connsiteY83" fmla="*/ 360283 h 606722"/>
              <a:gd name="connsiteX84" fmla="*/ 7476 w 380418"/>
              <a:gd name="connsiteY84" fmla="*/ 201470 h 606722"/>
              <a:gd name="connsiteX85" fmla="*/ 77080 w 380418"/>
              <a:gd name="connsiteY85" fmla="*/ 201470 h 606722"/>
              <a:gd name="connsiteX86" fmla="*/ 116689 w 380418"/>
              <a:gd name="connsiteY86" fmla="*/ 201470 h 606722"/>
              <a:gd name="connsiteX87" fmla="*/ 135647 w 380418"/>
              <a:gd name="connsiteY87" fmla="*/ 201470 h 606722"/>
              <a:gd name="connsiteX88" fmla="*/ 135647 w 380418"/>
              <a:gd name="connsiteY88" fmla="*/ 181208 h 606722"/>
              <a:gd name="connsiteX89" fmla="*/ 41299 w 380418"/>
              <a:gd name="connsiteY89" fmla="*/ 181208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380418" h="606722">
                <a:moveTo>
                  <a:pt x="252968" y="494761"/>
                </a:moveTo>
                <a:cubicBezTo>
                  <a:pt x="247007" y="494761"/>
                  <a:pt x="242114" y="499648"/>
                  <a:pt x="242114" y="505602"/>
                </a:cubicBezTo>
                <a:cubicBezTo>
                  <a:pt x="242114" y="511556"/>
                  <a:pt x="247007" y="516443"/>
                  <a:pt x="252968" y="516443"/>
                </a:cubicBezTo>
                <a:cubicBezTo>
                  <a:pt x="259018" y="516443"/>
                  <a:pt x="263822" y="511556"/>
                  <a:pt x="263822" y="505602"/>
                </a:cubicBezTo>
                <a:cubicBezTo>
                  <a:pt x="263822" y="499648"/>
                  <a:pt x="259018" y="494761"/>
                  <a:pt x="252968" y="494761"/>
                </a:cubicBezTo>
                <a:close/>
                <a:moveTo>
                  <a:pt x="127467" y="494761"/>
                </a:moveTo>
                <a:cubicBezTo>
                  <a:pt x="121502" y="494761"/>
                  <a:pt x="116605" y="499648"/>
                  <a:pt x="116605" y="505602"/>
                </a:cubicBezTo>
                <a:cubicBezTo>
                  <a:pt x="116605" y="511556"/>
                  <a:pt x="121502" y="516443"/>
                  <a:pt x="127467" y="516443"/>
                </a:cubicBezTo>
                <a:cubicBezTo>
                  <a:pt x="133521" y="516443"/>
                  <a:pt x="138418" y="511556"/>
                  <a:pt x="138418" y="505602"/>
                </a:cubicBezTo>
                <a:cubicBezTo>
                  <a:pt x="138418" y="499648"/>
                  <a:pt x="133521" y="494761"/>
                  <a:pt x="127467" y="494761"/>
                </a:cubicBezTo>
                <a:close/>
                <a:moveTo>
                  <a:pt x="252968" y="455218"/>
                </a:moveTo>
                <a:cubicBezTo>
                  <a:pt x="280815" y="455218"/>
                  <a:pt x="303502" y="477789"/>
                  <a:pt x="303502" y="505602"/>
                </a:cubicBezTo>
                <a:cubicBezTo>
                  <a:pt x="303502" y="533415"/>
                  <a:pt x="280815" y="555986"/>
                  <a:pt x="252968" y="555986"/>
                </a:cubicBezTo>
                <a:cubicBezTo>
                  <a:pt x="225121" y="555986"/>
                  <a:pt x="202523" y="533415"/>
                  <a:pt x="202523" y="505602"/>
                </a:cubicBezTo>
                <a:cubicBezTo>
                  <a:pt x="202523" y="477789"/>
                  <a:pt x="225121" y="455218"/>
                  <a:pt x="252968" y="455218"/>
                </a:cubicBezTo>
                <a:close/>
                <a:moveTo>
                  <a:pt x="127467" y="455218"/>
                </a:moveTo>
                <a:cubicBezTo>
                  <a:pt x="155334" y="455218"/>
                  <a:pt x="178037" y="477789"/>
                  <a:pt x="178037" y="505602"/>
                </a:cubicBezTo>
                <a:cubicBezTo>
                  <a:pt x="178037" y="533415"/>
                  <a:pt x="155334" y="555986"/>
                  <a:pt x="127467" y="555986"/>
                </a:cubicBezTo>
                <a:cubicBezTo>
                  <a:pt x="99690" y="555986"/>
                  <a:pt x="76987" y="533415"/>
                  <a:pt x="76987" y="505602"/>
                </a:cubicBezTo>
                <a:cubicBezTo>
                  <a:pt x="76987" y="477789"/>
                  <a:pt x="99690" y="455218"/>
                  <a:pt x="127467" y="455218"/>
                </a:cubicBezTo>
                <a:close/>
                <a:moveTo>
                  <a:pt x="101290" y="444088"/>
                </a:moveTo>
                <a:cubicBezTo>
                  <a:pt x="67289" y="444088"/>
                  <a:pt x="39697" y="471638"/>
                  <a:pt x="39697" y="505587"/>
                </a:cubicBezTo>
                <a:cubicBezTo>
                  <a:pt x="39697" y="539536"/>
                  <a:pt x="67289" y="567086"/>
                  <a:pt x="101290" y="567086"/>
                </a:cubicBezTo>
                <a:lnTo>
                  <a:pt x="279217" y="567086"/>
                </a:lnTo>
                <a:cubicBezTo>
                  <a:pt x="313129" y="567086"/>
                  <a:pt x="340810" y="539536"/>
                  <a:pt x="340810" y="505587"/>
                </a:cubicBezTo>
                <a:cubicBezTo>
                  <a:pt x="340810" y="471638"/>
                  <a:pt x="313129" y="444088"/>
                  <a:pt x="279217" y="444088"/>
                </a:cubicBezTo>
                <a:close/>
                <a:moveTo>
                  <a:pt x="175113" y="307566"/>
                </a:moveTo>
                <a:lnTo>
                  <a:pt x="175113" y="337879"/>
                </a:lnTo>
                <a:lnTo>
                  <a:pt x="205465" y="337879"/>
                </a:lnTo>
                <a:lnTo>
                  <a:pt x="205465" y="307566"/>
                </a:lnTo>
                <a:close/>
                <a:moveTo>
                  <a:pt x="135415" y="268008"/>
                </a:moveTo>
                <a:lnTo>
                  <a:pt x="245074" y="268008"/>
                </a:lnTo>
                <a:lnTo>
                  <a:pt x="245074" y="377526"/>
                </a:lnTo>
                <a:lnTo>
                  <a:pt x="135415" y="377526"/>
                </a:lnTo>
                <a:close/>
                <a:moveTo>
                  <a:pt x="303427" y="241018"/>
                </a:moveTo>
                <a:lnTo>
                  <a:pt x="303427" y="320735"/>
                </a:lnTo>
                <a:lnTo>
                  <a:pt x="333422" y="320735"/>
                </a:lnTo>
                <a:lnTo>
                  <a:pt x="333422" y="241018"/>
                </a:lnTo>
                <a:close/>
                <a:moveTo>
                  <a:pt x="116689" y="241018"/>
                </a:moveTo>
                <a:lnTo>
                  <a:pt x="116689" y="360283"/>
                </a:lnTo>
                <a:lnTo>
                  <a:pt x="116689" y="404452"/>
                </a:lnTo>
                <a:lnTo>
                  <a:pt x="263818" y="404452"/>
                </a:lnTo>
                <a:lnTo>
                  <a:pt x="263818" y="360283"/>
                </a:lnTo>
                <a:lnTo>
                  <a:pt x="263818" y="241018"/>
                </a:lnTo>
                <a:close/>
                <a:moveTo>
                  <a:pt x="47085" y="241018"/>
                </a:moveTo>
                <a:lnTo>
                  <a:pt x="47085" y="320735"/>
                </a:lnTo>
                <a:lnTo>
                  <a:pt x="77080" y="320735"/>
                </a:lnTo>
                <a:lnTo>
                  <a:pt x="77080" y="241018"/>
                </a:lnTo>
                <a:close/>
                <a:moveTo>
                  <a:pt x="175255" y="181208"/>
                </a:moveTo>
                <a:lnTo>
                  <a:pt x="175255" y="201470"/>
                </a:lnTo>
                <a:lnTo>
                  <a:pt x="205251" y="201470"/>
                </a:lnTo>
                <a:lnTo>
                  <a:pt x="205251" y="181208"/>
                </a:lnTo>
                <a:close/>
                <a:moveTo>
                  <a:pt x="236465" y="70848"/>
                </a:moveTo>
                <a:cubicBezTo>
                  <a:pt x="247416" y="70848"/>
                  <a:pt x="256294" y="79694"/>
                  <a:pt x="256294" y="90607"/>
                </a:cubicBezTo>
                <a:cubicBezTo>
                  <a:pt x="256294" y="101520"/>
                  <a:pt x="247416" y="110366"/>
                  <a:pt x="236465" y="110366"/>
                </a:cubicBezTo>
                <a:cubicBezTo>
                  <a:pt x="225514" y="110366"/>
                  <a:pt x="216636" y="101520"/>
                  <a:pt x="216636" y="90607"/>
                </a:cubicBezTo>
                <a:cubicBezTo>
                  <a:pt x="216636" y="79694"/>
                  <a:pt x="225514" y="70848"/>
                  <a:pt x="236465" y="70848"/>
                </a:cubicBezTo>
                <a:close/>
                <a:moveTo>
                  <a:pt x="144024" y="70848"/>
                </a:moveTo>
                <a:cubicBezTo>
                  <a:pt x="154975" y="70848"/>
                  <a:pt x="163853" y="79694"/>
                  <a:pt x="163853" y="90607"/>
                </a:cubicBezTo>
                <a:cubicBezTo>
                  <a:pt x="163853" y="101520"/>
                  <a:pt x="154975" y="110366"/>
                  <a:pt x="144024" y="110366"/>
                </a:cubicBezTo>
                <a:cubicBezTo>
                  <a:pt x="133073" y="110366"/>
                  <a:pt x="124195" y="101520"/>
                  <a:pt x="124195" y="90607"/>
                </a:cubicBezTo>
                <a:cubicBezTo>
                  <a:pt x="124195" y="79694"/>
                  <a:pt x="133073" y="70848"/>
                  <a:pt x="144024" y="70848"/>
                </a:cubicBezTo>
                <a:close/>
                <a:moveTo>
                  <a:pt x="80908" y="39548"/>
                </a:moveTo>
                <a:lnTo>
                  <a:pt x="80908" y="141660"/>
                </a:lnTo>
                <a:lnTo>
                  <a:pt x="299510" y="141660"/>
                </a:lnTo>
                <a:lnTo>
                  <a:pt x="299510" y="39548"/>
                </a:lnTo>
                <a:close/>
                <a:moveTo>
                  <a:pt x="41299" y="0"/>
                </a:moveTo>
                <a:lnTo>
                  <a:pt x="339208" y="0"/>
                </a:lnTo>
                <a:lnTo>
                  <a:pt x="339208" y="181208"/>
                </a:lnTo>
                <a:lnTo>
                  <a:pt x="244860" y="181208"/>
                </a:lnTo>
                <a:lnTo>
                  <a:pt x="244860" y="201470"/>
                </a:lnTo>
                <a:lnTo>
                  <a:pt x="263818" y="201470"/>
                </a:lnTo>
                <a:lnTo>
                  <a:pt x="303427" y="201470"/>
                </a:lnTo>
                <a:lnTo>
                  <a:pt x="373031" y="201470"/>
                </a:lnTo>
                <a:lnTo>
                  <a:pt x="373031" y="360283"/>
                </a:lnTo>
                <a:lnTo>
                  <a:pt x="303427" y="360283"/>
                </a:lnTo>
                <a:lnTo>
                  <a:pt x="303427" y="407473"/>
                </a:lnTo>
                <a:cubicBezTo>
                  <a:pt x="347574" y="418316"/>
                  <a:pt x="380418" y="458219"/>
                  <a:pt x="380418" y="505587"/>
                </a:cubicBezTo>
                <a:cubicBezTo>
                  <a:pt x="380418" y="561309"/>
                  <a:pt x="335024" y="606722"/>
                  <a:pt x="279217" y="606722"/>
                </a:cubicBezTo>
                <a:lnTo>
                  <a:pt x="101290" y="606722"/>
                </a:lnTo>
                <a:cubicBezTo>
                  <a:pt x="45483" y="606722"/>
                  <a:pt x="0" y="561309"/>
                  <a:pt x="0" y="505587"/>
                </a:cubicBezTo>
                <a:cubicBezTo>
                  <a:pt x="0" y="458219"/>
                  <a:pt x="32933" y="418316"/>
                  <a:pt x="77080" y="407473"/>
                </a:cubicBezTo>
                <a:lnTo>
                  <a:pt x="77080" y="360283"/>
                </a:lnTo>
                <a:lnTo>
                  <a:pt x="7476" y="360283"/>
                </a:lnTo>
                <a:lnTo>
                  <a:pt x="7476" y="201470"/>
                </a:lnTo>
                <a:lnTo>
                  <a:pt x="77080" y="201470"/>
                </a:lnTo>
                <a:lnTo>
                  <a:pt x="116689" y="201470"/>
                </a:lnTo>
                <a:lnTo>
                  <a:pt x="135647" y="201470"/>
                </a:lnTo>
                <a:lnTo>
                  <a:pt x="135647" y="181208"/>
                </a:lnTo>
                <a:lnTo>
                  <a:pt x="41299" y="181208"/>
                </a:lnTo>
                <a:close/>
              </a:path>
            </a:pathLst>
          </a:custGeom>
          <a:solidFill>
            <a:schemeClr val="accent3"/>
          </a:solidFill>
          <a:ln>
            <a:noFill/>
          </a:ln>
        </p:spPr>
        <p:txBody>
          <a:bodyPr/>
          <a:lstStyle/>
          <a:p>
            <a:endParaRPr lang="zh-CN" altLang="en-US"/>
          </a:p>
        </p:txBody>
      </p:sp>
    </p:spTree>
    <p:custDataLst>
      <p:tags r:id="rId7"/>
    </p:custData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441325" y="372745"/>
            <a:ext cx="3316605" cy="5885180"/>
          </a:xfrm>
          <a:prstGeom prst="rect">
            <a:avLst/>
          </a:prstGeom>
        </p:spPr>
      </p:pic>
      <p:pic>
        <p:nvPicPr>
          <p:cNvPr id="5" name="图片 4"/>
          <p:cNvPicPr>
            <a:picLocks noChangeAspect="1"/>
          </p:cNvPicPr>
          <p:nvPr/>
        </p:nvPicPr>
        <p:blipFill>
          <a:blip r:embed="rId2"/>
          <a:stretch>
            <a:fillRect/>
          </a:stretch>
        </p:blipFill>
        <p:spPr>
          <a:xfrm>
            <a:off x="2926080" y="1077595"/>
            <a:ext cx="9201150" cy="411607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95275" y="742950"/>
            <a:ext cx="11755120" cy="586486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63115" y="400050"/>
            <a:ext cx="7832090" cy="1934210"/>
          </a:xfrm>
          <a:prstGeom prst="rect">
            <a:avLst/>
          </a:prstGeom>
        </p:spPr>
      </p:pic>
      <p:pic>
        <p:nvPicPr>
          <p:cNvPr id="5" name="图片 4"/>
          <p:cNvPicPr>
            <a:picLocks noChangeAspect="1"/>
          </p:cNvPicPr>
          <p:nvPr/>
        </p:nvPicPr>
        <p:blipFill>
          <a:blip r:embed="rId2"/>
          <a:stretch>
            <a:fillRect/>
          </a:stretch>
        </p:blipFill>
        <p:spPr>
          <a:xfrm>
            <a:off x="5702935" y="2642870"/>
            <a:ext cx="6374765" cy="3569970"/>
          </a:xfrm>
          <a:prstGeom prst="rect">
            <a:avLst/>
          </a:prstGeom>
        </p:spPr>
      </p:pic>
      <p:pic>
        <p:nvPicPr>
          <p:cNvPr id="7" name="图片 6"/>
          <p:cNvPicPr>
            <a:picLocks noChangeAspect="1"/>
          </p:cNvPicPr>
          <p:nvPr/>
        </p:nvPicPr>
        <p:blipFill>
          <a:blip r:embed="rId3"/>
          <a:stretch>
            <a:fillRect/>
          </a:stretch>
        </p:blipFill>
        <p:spPr>
          <a:xfrm>
            <a:off x="497840" y="3074670"/>
            <a:ext cx="5387975" cy="282321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315085" y="280035"/>
            <a:ext cx="5808345" cy="1657985"/>
          </a:xfrm>
          <a:prstGeom prst="rect">
            <a:avLst/>
          </a:prstGeom>
        </p:spPr>
      </p:pic>
      <p:pic>
        <p:nvPicPr>
          <p:cNvPr id="5" name="图片 4"/>
          <p:cNvPicPr>
            <a:picLocks noChangeAspect="1"/>
          </p:cNvPicPr>
          <p:nvPr/>
        </p:nvPicPr>
        <p:blipFill>
          <a:blip r:embed="rId2"/>
          <a:stretch>
            <a:fillRect/>
          </a:stretch>
        </p:blipFill>
        <p:spPr>
          <a:xfrm>
            <a:off x="4784090" y="2091055"/>
            <a:ext cx="7293610" cy="4640580"/>
          </a:xfrm>
          <a:prstGeom prst="rect">
            <a:avLst/>
          </a:prstGeom>
        </p:spPr>
      </p:pic>
      <p:pic>
        <p:nvPicPr>
          <p:cNvPr id="7" name="图片 6"/>
          <p:cNvPicPr>
            <a:picLocks noChangeAspect="1"/>
          </p:cNvPicPr>
          <p:nvPr/>
        </p:nvPicPr>
        <p:blipFill>
          <a:blip r:embed="rId3"/>
          <a:stretch>
            <a:fillRect/>
          </a:stretch>
        </p:blipFill>
        <p:spPr>
          <a:xfrm>
            <a:off x="356235" y="3043555"/>
            <a:ext cx="5179695" cy="334581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775362" y="1988288"/>
            <a:ext cx="6641275" cy="1862048"/>
          </a:xfrm>
          <a:prstGeom prst="rect">
            <a:avLst/>
          </a:prstGeom>
          <a:noFill/>
        </p:spPr>
        <p:txBody>
          <a:bodyPr wrap="square" rtlCol="0">
            <a:spAutoFit/>
            <a:scene3d>
              <a:camera prst="orthographicFront"/>
              <a:lightRig rig="threePt" dir="t"/>
            </a:scene3d>
            <a:sp3d extrusionH="57150">
              <a:bevelT w="38100" h="38100" prst="convex"/>
            </a:sp3d>
          </a:bodyPr>
          <a:lstStyle/>
          <a:p>
            <a:pPr algn="dist"/>
            <a:r>
              <a:rPr lang="en-US" altLang="zh-CN" sz="115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rPr>
              <a:t>THANKS</a:t>
            </a:r>
            <a:endParaRPr lang="zh-CN" altLang="en-US" sz="115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endParaRPr>
          </a:p>
        </p:txBody>
      </p:sp>
      <p:sp>
        <p:nvSpPr>
          <p:cNvPr id="6" name="文本框 5"/>
          <p:cNvSpPr txBox="1"/>
          <p:nvPr/>
        </p:nvSpPr>
        <p:spPr>
          <a:xfrm>
            <a:off x="2314574" y="3660095"/>
            <a:ext cx="7562849" cy="681990"/>
          </a:xfrm>
          <a:prstGeom prst="rect">
            <a:avLst/>
          </a:prstGeom>
          <a:noFill/>
        </p:spPr>
        <p:txBody>
          <a:bodyPr wrap="square">
            <a:spAutoFit/>
            <a:scene3d>
              <a:camera prst="orthographicFront"/>
              <a:lightRig rig="threePt" dir="t"/>
            </a:scene3d>
            <a:sp3d contourW="12700"/>
          </a:bodyPr>
          <a:lstStyle>
            <a:defPPr>
              <a:defRPr lang="zh-CN"/>
            </a:defPPr>
            <a:lvl1pPr marL="342900" indent="-342900" algn="dist" defTabSz="457200" fontAlgn="auto">
              <a:spcBef>
                <a:spcPts val="0"/>
              </a:spcBef>
              <a:spcAft>
                <a:spcPts val="0"/>
              </a:spcAft>
              <a:buFont typeface="Wingdings" panose="05000000000000000000" pitchFamily="2" charset="2"/>
              <a:buChar char="n"/>
              <a:defRPr sz="2000">
                <a:solidFill>
                  <a:schemeClr val="tx1">
                    <a:lumMod val="85000"/>
                    <a:lumOff val="15000"/>
                  </a:schemeClr>
                </a:solidFill>
                <a:latin typeface="Calibri" panose="020F0502020204030204" pitchFamily="34" charset="0"/>
                <a:ea typeface="微软雅黑" panose="020B0503020204020204" charset="-122"/>
              </a:defRPr>
            </a:lvl1pPr>
            <a:lvl2pPr defTabSz="457200"/>
            <a:lvl3pPr defTabSz="457200"/>
            <a:lvl4pPr defTabSz="457200"/>
            <a:lvl5pPr defTabSz="457200"/>
            <a:lvl6pPr defTabSz="457200"/>
            <a:lvl7pPr defTabSz="457200"/>
            <a:lvl8pPr defTabSz="457200"/>
            <a:lvl9pPr defTabSz="457200"/>
          </a:lstStyle>
          <a:p>
            <a:pPr marL="0" indent="0" algn="ctr">
              <a:lnSpc>
                <a:spcPct val="120000"/>
              </a:lnSpc>
              <a:buNone/>
            </a:pPr>
            <a:endParaRPr lang="en-US" altLang="zh-CN" sz="3200" spc="300" dirty="0">
              <a:solidFill>
                <a:schemeClr val="bg1"/>
              </a:solidFill>
              <a:latin typeface="汉仪雅酷黑 55W" panose="020B0504020202020204" pitchFamily="34" charset="-122"/>
              <a:ea typeface="汉仪雅酷黑 55W" panose="020B0504020202020204" pitchFamily="34" charset="-122"/>
              <a:sym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8119" y="1309816"/>
            <a:ext cx="6112098" cy="5548184"/>
          </a:xfrm>
          <a:prstGeom prst="rect">
            <a:avLst/>
          </a:prstGeom>
        </p:spPr>
      </p:pic>
      <p:sp>
        <p:nvSpPr>
          <p:cNvPr id="13" name="矩形 12"/>
          <p:cNvSpPr/>
          <p:nvPr/>
        </p:nvSpPr>
        <p:spPr>
          <a:xfrm>
            <a:off x="3845560" y="2157730"/>
            <a:ext cx="7635875" cy="922020"/>
          </a:xfrm>
          <a:prstGeom prst="rect">
            <a:avLst/>
          </a:prstGeom>
          <a:noFill/>
        </p:spPr>
        <p:txBody>
          <a:bodyPr wrap="square" rtlCol="0">
            <a:spAutoFit/>
            <a:scene3d>
              <a:camera prst="orthographicFront"/>
              <a:lightRig rig="threePt" dir="t"/>
            </a:scene3d>
            <a:sp3d extrusionH="57150">
              <a:bevelT w="38100" h="38100" prst="convex"/>
            </a:sp3d>
          </a:bodyPr>
          <a:lstStyle/>
          <a:p>
            <a:pPr algn="l"/>
            <a:r>
              <a:rPr lang="en-US" altLang="zh-CN" sz="54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rPr>
              <a:t>Follow-up action plan</a:t>
            </a:r>
            <a:endParaRPr lang="en-US" altLang="zh-CN" sz="54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endParaRPr>
          </a:p>
        </p:txBody>
      </p:sp>
      <p:sp>
        <p:nvSpPr>
          <p:cNvPr id="14" name="矩形 13"/>
          <p:cNvSpPr/>
          <p:nvPr/>
        </p:nvSpPr>
        <p:spPr>
          <a:xfrm>
            <a:off x="5541377" y="801816"/>
            <a:ext cx="3208390" cy="1198880"/>
          </a:xfrm>
          <a:prstGeom prst="rect">
            <a:avLst/>
          </a:prstGeom>
          <a:noFill/>
        </p:spPr>
        <p:txBody>
          <a:bodyPr wrap="square" rtlCol="0">
            <a:spAutoFit/>
            <a:scene3d>
              <a:camera prst="orthographicFront"/>
              <a:lightRig rig="threePt" dir="t"/>
            </a:scene3d>
            <a:sp3d extrusionH="57150">
              <a:bevelT w="38100" h="38100" prst="convex"/>
            </a:sp3d>
          </a:bodyPr>
          <a:lstStyle/>
          <a:p>
            <a:pPr algn="dist"/>
            <a:r>
              <a:rPr lang="en-US" altLang="zh-CN" sz="7200" dirty="0">
                <a:solidFill>
                  <a:schemeClr val="accent2">
                    <a:lumMod val="20000"/>
                    <a:lumOff val="80000"/>
                  </a:schemeClr>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rPr>
              <a:t>THREE</a:t>
            </a:r>
            <a:endParaRPr lang="zh-CN" altLang="en-US" sz="7200" dirty="0">
              <a:solidFill>
                <a:schemeClr val="accent2">
                  <a:lumMod val="20000"/>
                  <a:lumOff val="80000"/>
                </a:schemeClr>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endParaRPr>
          </a:p>
        </p:txBody>
      </p:sp>
      <p:sp>
        <p:nvSpPr>
          <p:cNvPr id="15" name="矩形 14"/>
          <p:cNvSpPr/>
          <p:nvPr/>
        </p:nvSpPr>
        <p:spPr>
          <a:xfrm>
            <a:off x="4511085" y="3079537"/>
            <a:ext cx="6122415" cy="2886710"/>
          </a:xfrm>
          <a:prstGeom prst="rect">
            <a:avLst/>
          </a:prstGeom>
        </p:spPr>
        <p:txBody>
          <a:bodyPr wrap="square">
            <a:spAutoFit/>
          </a:bodyPr>
          <a:lstStyle/>
          <a:p>
            <a:pPr algn="l">
              <a:lnSpc>
                <a:spcPct val="130000"/>
              </a:lnSpc>
            </a:pPr>
            <a:r>
              <a:rPr lang="en-US" altLang="zh-CN" sz="1400" spc="150" dirty="0">
                <a:solidFill>
                  <a:srgbClr val="D1ECFB"/>
                </a:solidFill>
                <a:latin typeface="+mj-lt"/>
                <a:ea typeface="汉仪雅酷黑 55W" panose="020B0504020202020204" pitchFamily="34" charset="-122"/>
              </a:rPr>
              <a:t>Technical pre-research stage (1 week) : Complete the basic Demo of actix-web+sqlx and verify the core technology</a:t>
            </a:r>
            <a:endParaRPr lang="en-US" altLang="zh-CN" sz="1400" spc="150" dirty="0">
              <a:solidFill>
                <a:srgbClr val="D1ECFB"/>
              </a:solidFill>
              <a:latin typeface="+mj-lt"/>
              <a:ea typeface="汉仪雅酷黑 55W" panose="020B0504020202020204" pitchFamily="34" charset="-122"/>
            </a:endParaRPr>
          </a:p>
          <a:p>
            <a:pPr algn="l">
              <a:lnSpc>
                <a:spcPct val="130000"/>
              </a:lnSpc>
            </a:pPr>
            <a:r>
              <a:rPr lang="en-US" altLang="zh-CN" sz="1400" spc="150" dirty="0">
                <a:solidFill>
                  <a:srgbClr val="D1ECFB"/>
                </a:solidFill>
                <a:latin typeface="+mj-lt"/>
                <a:ea typeface="汉仪雅酷黑 55W" panose="020B0504020202020204" pitchFamily="34" charset="-122"/>
              </a:rPr>
              <a:t>Architecture design stage (3 days) : Output the system design document, clearly defining the module division and interface definitions</a:t>
            </a:r>
            <a:endParaRPr lang="en-US" altLang="zh-CN" sz="1400" spc="150" dirty="0">
              <a:solidFill>
                <a:srgbClr val="D1ECFB"/>
              </a:solidFill>
              <a:latin typeface="+mj-lt"/>
              <a:ea typeface="汉仪雅酷黑 55W" panose="020B0504020202020204" pitchFamily="34" charset="-122"/>
            </a:endParaRPr>
          </a:p>
          <a:p>
            <a:pPr algn="l">
              <a:lnSpc>
                <a:spcPct val="130000"/>
              </a:lnSpc>
            </a:pPr>
            <a:r>
              <a:rPr lang="en-US" altLang="zh-CN" sz="1400" spc="150" dirty="0">
                <a:solidFill>
                  <a:srgbClr val="D1ECFB"/>
                </a:solidFill>
                <a:latin typeface="+mj-lt"/>
                <a:ea typeface="汉仪雅酷黑 55W" panose="020B0504020202020204" pitchFamily="34" charset="-122"/>
              </a:rPr>
              <a:t>Environment setup stage (2 days) : Configure the development/test environment and set up the CI/CD pipeline</a:t>
            </a:r>
            <a:endParaRPr lang="en-US" altLang="zh-CN" sz="1400" spc="150" dirty="0">
              <a:solidFill>
                <a:srgbClr val="D1ECFB"/>
              </a:solidFill>
              <a:latin typeface="+mj-lt"/>
              <a:ea typeface="汉仪雅酷黑 55W" panose="020B0504020202020204" pitchFamily="34" charset="-122"/>
            </a:endParaRPr>
          </a:p>
          <a:p>
            <a:pPr algn="l">
              <a:lnSpc>
                <a:spcPct val="130000"/>
              </a:lnSpc>
            </a:pPr>
            <a:r>
              <a:rPr lang="en-US" altLang="zh-CN" sz="1400" spc="150" dirty="0">
                <a:solidFill>
                  <a:srgbClr val="D1ECFB"/>
                </a:solidFill>
                <a:latin typeface="+mj-lt"/>
                <a:ea typeface="汉仪雅酷黑 55W" panose="020B0504020202020204" pitchFamily="34" charset="-122"/>
              </a:rPr>
              <a:t>Core development phase (2 weeks): Develop according to the three-tier architecture, prioritizing the implementation of the data layer and the basic API.</a:t>
            </a:r>
            <a:endParaRPr lang="en-US" altLang="zh-CN" sz="1400" spc="150" dirty="0">
              <a:solidFill>
                <a:srgbClr val="D1ECFB"/>
              </a:solidFill>
              <a:latin typeface="+mj-lt"/>
              <a:ea typeface="汉仪雅酷黑 55W" panose="020B0504020202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635125" y="198755"/>
            <a:ext cx="8328025" cy="521970"/>
          </a:xfrm>
          <a:prstGeom prst="rect">
            <a:avLst/>
          </a:prstGeom>
          <a:noFill/>
        </p:spPr>
        <p:txBody>
          <a:bodyPr wrap="square" rtlCol="0">
            <a:spAutoFit/>
            <a:scene3d>
              <a:camera prst="orthographicFront"/>
              <a:lightRig rig="threePt" dir="t"/>
            </a:scene3d>
            <a:sp3d extrusionH="57150">
              <a:bevelT w="38100" h="38100" prst="convex"/>
            </a:sp3d>
          </a:bodyPr>
          <a:lstStyle/>
          <a:p>
            <a:pPr marL="457200" indent="-457200" algn="l">
              <a:buFont typeface="Wingdings" panose="05000000000000000000" pitchFamily="2" charset="2"/>
              <a:buChar char="p"/>
            </a:pPr>
            <a:r>
              <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rPr>
              <a:t>Core objective of the plan</a:t>
            </a:r>
            <a:endParaRPr lang="en-US" altLang="zh-CN" sz="2800" dirty="0">
              <a:solidFill>
                <a:srgbClr val="C0C3CB"/>
              </a:solidFill>
              <a:effectLst>
                <a:outerShdw blurRad="38100" dist="38100" dir="2700000" algn="tl">
                  <a:srgbClr val="000000">
                    <a:alpha val="43137"/>
                  </a:srgbClr>
                </a:outerShdw>
              </a:effectLst>
              <a:latin typeface="汉仪雅酷黑 55W" panose="020B0504020202020204" pitchFamily="34" charset="-122"/>
              <a:ea typeface="汉仪雅酷黑 55W" panose="020B0504020202020204" pitchFamily="34" charset="-122"/>
              <a:sym typeface="+mn-ea"/>
            </a:endParaRPr>
          </a:p>
        </p:txBody>
      </p:sp>
      <p:grpSp>
        <p:nvGrpSpPr>
          <p:cNvPr id="3" name="组合 2"/>
          <p:cNvGrpSpPr/>
          <p:nvPr>
            <p:custDataLst>
              <p:tags r:id="rId1"/>
            </p:custDataLst>
          </p:nvPr>
        </p:nvGrpSpPr>
        <p:grpSpPr>
          <a:xfrm>
            <a:off x="4529428" y="2327448"/>
            <a:ext cx="1366708" cy="1534182"/>
            <a:chOff x="4172029" y="2328793"/>
            <a:chExt cx="1579065" cy="1772560"/>
          </a:xfrm>
        </p:grpSpPr>
        <p:sp>
          <p:nvSpPr>
            <p:cNvPr id="4" name="Freeform 13"/>
            <p:cNvSpPr/>
            <p:nvPr>
              <p:custDataLst>
                <p:tags r:id="rId2"/>
              </p:custDataLst>
            </p:nvPr>
          </p:nvSpPr>
          <p:spPr bwMode="auto">
            <a:xfrm>
              <a:off x="4172029" y="2328793"/>
              <a:ext cx="1579065" cy="1772560"/>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endParaRPr>
            </a:p>
          </p:txBody>
        </p:sp>
        <p:sp>
          <p:nvSpPr>
            <p:cNvPr id="5" name="Shape 2545"/>
            <p:cNvSpPr/>
            <p:nvPr>
              <p:custDataLst>
                <p:tags r:id="rId3"/>
              </p:custDataLst>
            </p:nvPr>
          </p:nvSpPr>
          <p:spPr>
            <a:xfrm>
              <a:off x="4701907" y="2983228"/>
              <a:ext cx="519307" cy="519307"/>
            </a:xfrm>
            <a:custGeom>
              <a:avLst/>
              <a:gdLst/>
              <a:ahLst/>
              <a:cxnLst>
                <a:cxn ang="0">
                  <a:pos x="wd2" y="hd2"/>
                </a:cxn>
                <a:cxn ang="5400000">
                  <a:pos x="wd2" y="hd2"/>
                </a:cxn>
                <a:cxn ang="10800000">
                  <a:pos x="wd2" y="hd2"/>
                </a:cxn>
                <a:cxn ang="16200000">
                  <a:pos x="wd2" y="hd2"/>
                </a:cxn>
              </a:cxnLst>
              <a:rect l="0" t="0" r="r" b="b"/>
              <a:pathLst>
                <a:path w="21600" h="21600" extrusionOk="0">
                  <a:moveTo>
                    <a:pt x="10800" y="20619"/>
                  </a:moveTo>
                  <a:cubicBezTo>
                    <a:pt x="5377" y="20619"/>
                    <a:pt x="982" y="16223"/>
                    <a:pt x="982" y="10800"/>
                  </a:cubicBezTo>
                  <a:cubicBezTo>
                    <a:pt x="982" y="5378"/>
                    <a:pt x="5377" y="982"/>
                    <a:pt x="10800" y="982"/>
                  </a:cubicBezTo>
                  <a:cubicBezTo>
                    <a:pt x="13336" y="982"/>
                    <a:pt x="15638" y="1950"/>
                    <a:pt x="17377" y="3529"/>
                  </a:cubicBezTo>
                  <a:lnTo>
                    <a:pt x="10453" y="10453"/>
                  </a:lnTo>
                  <a:cubicBezTo>
                    <a:pt x="10364" y="10542"/>
                    <a:pt x="10309" y="10665"/>
                    <a:pt x="10309" y="10800"/>
                  </a:cubicBezTo>
                  <a:cubicBezTo>
                    <a:pt x="10309" y="11072"/>
                    <a:pt x="10529" y="11291"/>
                    <a:pt x="10800" y="11291"/>
                  </a:cubicBezTo>
                  <a:lnTo>
                    <a:pt x="20594" y="11291"/>
                  </a:lnTo>
                  <a:cubicBezTo>
                    <a:pt x="20336" y="16484"/>
                    <a:pt x="16057" y="20619"/>
                    <a:pt x="10800" y="20619"/>
                  </a:cubicBezTo>
                  <a:moveTo>
                    <a:pt x="20594" y="10309"/>
                  </a:moveTo>
                  <a:lnTo>
                    <a:pt x="11985" y="10309"/>
                  </a:lnTo>
                  <a:lnTo>
                    <a:pt x="18071" y="4223"/>
                  </a:lnTo>
                  <a:cubicBezTo>
                    <a:pt x="19541" y="5852"/>
                    <a:pt x="20477" y="7971"/>
                    <a:pt x="20594" y="10309"/>
                  </a:cubicBezTo>
                  <a:moveTo>
                    <a:pt x="10800" y="0"/>
                  </a:moveTo>
                  <a:cubicBezTo>
                    <a:pt x="4836" y="0"/>
                    <a:pt x="0" y="4836"/>
                    <a:pt x="0" y="10800"/>
                  </a:cubicBezTo>
                  <a:cubicBezTo>
                    <a:pt x="0" y="16765"/>
                    <a:pt x="4836" y="21600"/>
                    <a:pt x="10800" y="21600"/>
                  </a:cubicBezTo>
                  <a:cubicBezTo>
                    <a:pt x="16764" y="21600"/>
                    <a:pt x="21600" y="16765"/>
                    <a:pt x="21600" y="10800"/>
                  </a:cubicBezTo>
                  <a:cubicBezTo>
                    <a:pt x="21600" y="4836"/>
                    <a:pt x="16764" y="0"/>
                    <a:pt x="10800" y="0"/>
                  </a:cubicBezTo>
                </a:path>
              </a:pathLst>
            </a:custGeom>
            <a:solidFill>
              <a:schemeClr val="bg1"/>
            </a:solidFill>
            <a:ln w="12700">
              <a:miter lim="400000"/>
            </a:ln>
          </p:spPr>
          <p:txBody>
            <a:bodyPr lIns="19045" tIns="19045" rIns="19045" bIns="19045" anchor="ct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defRPr>
              </a:pPr>
              <a:endParaRPr kumimoji="0" sz="1500" b="0" i="0" u="none" strike="noStrike" kern="1200" cap="none" spc="0" normalizeH="0" baseline="0" noProof="0">
                <a:ln>
                  <a:noFill/>
                </a:ln>
                <a:solidFill>
                  <a:schemeClr val="tx1">
                    <a:lumMod val="85000"/>
                    <a:lumOff val="15000"/>
                  </a:schemeClr>
                </a:solidFill>
                <a:effectLst>
                  <a:outerShdw blurRad="38100" dist="12700" dir="5400000" rotWithShape="0">
                    <a:srgbClr val="000000">
                      <a:alpha val="50000"/>
                    </a:srgbClr>
                  </a:outerShdw>
                </a:effectLst>
                <a:uLnTx/>
                <a:uFillTx/>
              </a:endParaRPr>
            </a:p>
          </p:txBody>
        </p:sp>
      </p:grpSp>
      <p:grpSp>
        <p:nvGrpSpPr>
          <p:cNvPr id="6" name="组合 5"/>
          <p:cNvGrpSpPr/>
          <p:nvPr>
            <p:custDataLst>
              <p:tags r:id="rId4"/>
            </p:custDataLst>
          </p:nvPr>
        </p:nvGrpSpPr>
        <p:grpSpPr>
          <a:xfrm>
            <a:off x="4069982" y="3627499"/>
            <a:ext cx="965449" cy="1083753"/>
            <a:chOff x="3641195" y="3830843"/>
            <a:chExt cx="1115459" cy="1252145"/>
          </a:xfrm>
        </p:grpSpPr>
        <p:sp>
          <p:nvSpPr>
            <p:cNvPr id="7" name="Freeform 13"/>
            <p:cNvSpPr/>
            <p:nvPr>
              <p:custDataLst>
                <p:tags r:id="rId5"/>
              </p:custDataLst>
            </p:nvPr>
          </p:nvSpPr>
          <p:spPr bwMode="auto">
            <a:xfrm>
              <a:off x="3641195" y="3830843"/>
              <a:ext cx="1115459" cy="1252145"/>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noFill/>
            <a:ln w="6350">
              <a:solidFill>
                <a:schemeClr val="accent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endParaRPr>
            </a:p>
          </p:txBody>
        </p:sp>
        <p:sp>
          <p:nvSpPr>
            <p:cNvPr id="8" name="Shape 2546"/>
            <p:cNvSpPr/>
            <p:nvPr>
              <p:custDataLst>
                <p:tags r:id="rId6"/>
              </p:custDataLst>
            </p:nvPr>
          </p:nvSpPr>
          <p:spPr>
            <a:xfrm>
              <a:off x="4014524" y="4329778"/>
              <a:ext cx="368800" cy="301745"/>
            </a:xfrm>
            <a:custGeom>
              <a:avLst/>
              <a:gdLst/>
              <a:ahLst/>
              <a:cxnLst>
                <a:cxn ang="0">
                  <a:pos x="wd2" y="hd2"/>
                </a:cxn>
                <a:cxn ang="5400000">
                  <a:pos x="wd2" y="hd2"/>
                </a:cxn>
                <a:cxn ang="10800000">
                  <a:pos x="wd2" y="hd2"/>
                </a:cxn>
                <a:cxn ang="16200000">
                  <a:pos x="wd2" y="hd2"/>
                </a:cxn>
              </a:cxnLst>
              <a:rect l="0" t="0" r="r" b="b"/>
              <a:pathLst>
                <a:path w="21600" h="21600" extrusionOk="0">
                  <a:moveTo>
                    <a:pt x="20618" y="20400"/>
                  </a:moveTo>
                  <a:lnTo>
                    <a:pt x="18655" y="20400"/>
                  </a:lnTo>
                  <a:lnTo>
                    <a:pt x="18655" y="1200"/>
                  </a:lnTo>
                  <a:lnTo>
                    <a:pt x="20618" y="1200"/>
                  </a:lnTo>
                  <a:cubicBezTo>
                    <a:pt x="20618" y="1200"/>
                    <a:pt x="20618" y="20400"/>
                    <a:pt x="20618" y="20400"/>
                  </a:cubicBezTo>
                  <a:close/>
                  <a:moveTo>
                    <a:pt x="21109" y="0"/>
                  </a:moveTo>
                  <a:lnTo>
                    <a:pt x="18164" y="0"/>
                  </a:lnTo>
                  <a:cubicBezTo>
                    <a:pt x="17893" y="0"/>
                    <a:pt x="17673" y="269"/>
                    <a:pt x="17673" y="600"/>
                  </a:cubicBezTo>
                  <a:lnTo>
                    <a:pt x="17673" y="21000"/>
                  </a:lnTo>
                  <a:cubicBezTo>
                    <a:pt x="17673" y="21332"/>
                    <a:pt x="17893" y="21600"/>
                    <a:pt x="18164" y="21600"/>
                  </a:cubicBezTo>
                  <a:lnTo>
                    <a:pt x="21109" y="21600"/>
                  </a:lnTo>
                  <a:cubicBezTo>
                    <a:pt x="21380" y="21600"/>
                    <a:pt x="21600" y="21332"/>
                    <a:pt x="21600" y="21000"/>
                  </a:cubicBezTo>
                  <a:lnTo>
                    <a:pt x="21600" y="600"/>
                  </a:lnTo>
                  <a:cubicBezTo>
                    <a:pt x="21600" y="269"/>
                    <a:pt x="21380" y="0"/>
                    <a:pt x="21109" y="0"/>
                  </a:cubicBezTo>
                  <a:moveTo>
                    <a:pt x="8836" y="20400"/>
                  </a:moveTo>
                  <a:lnTo>
                    <a:pt x="6873" y="20400"/>
                  </a:lnTo>
                  <a:lnTo>
                    <a:pt x="6873" y="3600"/>
                  </a:lnTo>
                  <a:lnTo>
                    <a:pt x="8836" y="3600"/>
                  </a:lnTo>
                  <a:cubicBezTo>
                    <a:pt x="8836" y="3600"/>
                    <a:pt x="8836" y="20400"/>
                    <a:pt x="8836" y="20400"/>
                  </a:cubicBezTo>
                  <a:close/>
                  <a:moveTo>
                    <a:pt x="9327" y="2400"/>
                  </a:moveTo>
                  <a:lnTo>
                    <a:pt x="6382" y="2400"/>
                  </a:lnTo>
                  <a:cubicBezTo>
                    <a:pt x="6111" y="2400"/>
                    <a:pt x="5891" y="2669"/>
                    <a:pt x="5891" y="3000"/>
                  </a:cubicBezTo>
                  <a:lnTo>
                    <a:pt x="5891" y="21000"/>
                  </a:lnTo>
                  <a:cubicBezTo>
                    <a:pt x="5891" y="21332"/>
                    <a:pt x="6111" y="21600"/>
                    <a:pt x="6382" y="21600"/>
                  </a:cubicBezTo>
                  <a:lnTo>
                    <a:pt x="9327" y="21600"/>
                  </a:lnTo>
                  <a:cubicBezTo>
                    <a:pt x="9598" y="21600"/>
                    <a:pt x="9818" y="21332"/>
                    <a:pt x="9818" y="21000"/>
                  </a:cubicBezTo>
                  <a:lnTo>
                    <a:pt x="9818" y="3000"/>
                  </a:lnTo>
                  <a:cubicBezTo>
                    <a:pt x="9818" y="2669"/>
                    <a:pt x="9598" y="2400"/>
                    <a:pt x="9327" y="2400"/>
                  </a:cubicBezTo>
                  <a:moveTo>
                    <a:pt x="14727" y="20400"/>
                  </a:moveTo>
                  <a:lnTo>
                    <a:pt x="12764" y="20400"/>
                  </a:lnTo>
                  <a:lnTo>
                    <a:pt x="12764" y="10800"/>
                  </a:lnTo>
                  <a:lnTo>
                    <a:pt x="14727" y="10800"/>
                  </a:lnTo>
                  <a:cubicBezTo>
                    <a:pt x="14727" y="10800"/>
                    <a:pt x="14727" y="20400"/>
                    <a:pt x="14727" y="20400"/>
                  </a:cubicBezTo>
                  <a:close/>
                  <a:moveTo>
                    <a:pt x="15218" y="9600"/>
                  </a:moveTo>
                  <a:lnTo>
                    <a:pt x="12273" y="9600"/>
                  </a:lnTo>
                  <a:cubicBezTo>
                    <a:pt x="12002" y="9600"/>
                    <a:pt x="11782" y="9869"/>
                    <a:pt x="11782" y="10200"/>
                  </a:cubicBezTo>
                  <a:lnTo>
                    <a:pt x="11782" y="21000"/>
                  </a:lnTo>
                  <a:cubicBezTo>
                    <a:pt x="11782" y="21332"/>
                    <a:pt x="12002" y="21600"/>
                    <a:pt x="12273" y="21600"/>
                  </a:cubicBezTo>
                  <a:lnTo>
                    <a:pt x="15218" y="21600"/>
                  </a:lnTo>
                  <a:cubicBezTo>
                    <a:pt x="15489" y="21600"/>
                    <a:pt x="15709" y="21332"/>
                    <a:pt x="15709" y="21000"/>
                  </a:cubicBezTo>
                  <a:lnTo>
                    <a:pt x="15709" y="10200"/>
                  </a:lnTo>
                  <a:cubicBezTo>
                    <a:pt x="15709" y="9869"/>
                    <a:pt x="15489" y="9600"/>
                    <a:pt x="15218" y="9600"/>
                  </a:cubicBezTo>
                  <a:moveTo>
                    <a:pt x="2945" y="20400"/>
                  </a:moveTo>
                  <a:lnTo>
                    <a:pt x="982" y="20400"/>
                  </a:lnTo>
                  <a:lnTo>
                    <a:pt x="982" y="14400"/>
                  </a:lnTo>
                  <a:lnTo>
                    <a:pt x="2945" y="14400"/>
                  </a:lnTo>
                  <a:cubicBezTo>
                    <a:pt x="2945" y="14400"/>
                    <a:pt x="2945" y="20400"/>
                    <a:pt x="2945" y="20400"/>
                  </a:cubicBezTo>
                  <a:close/>
                  <a:moveTo>
                    <a:pt x="3436" y="13200"/>
                  </a:moveTo>
                  <a:lnTo>
                    <a:pt x="491" y="13200"/>
                  </a:lnTo>
                  <a:cubicBezTo>
                    <a:pt x="220" y="13200"/>
                    <a:pt x="0" y="13469"/>
                    <a:pt x="0" y="13800"/>
                  </a:cubicBezTo>
                  <a:lnTo>
                    <a:pt x="0" y="21000"/>
                  </a:lnTo>
                  <a:cubicBezTo>
                    <a:pt x="0" y="21332"/>
                    <a:pt x="220" y="21600"/>
                    <a:pt x="491" y="21600"/>
                  </a:cubicBezTo>
                  <a:lnTo>
                    <a:pt x="3436" y="21600"/>
                  </a:lnTo>
                  <a:cubicBezTo>
                    <a:pt x="3707" y="21600"/>
                    <a:pt x="3927" y="21332"/>
                    <a:pt x="3927" y="21000"/>
                  </a:cubicBezTo>
                  <a:lnTo>
                    <a:pt x="3927" y="13800"/>
                  </a:lnTo>
                  <a:cubicBezTo>
                    <a:pt x="3927" y="13469"/>
                    <a:pt x="3707" y="13200"/>
                    <a:pt x="3436" y="13200"/>
                  </a:cubicBezTo>
                </a:path>
              </a:pathLst>
            </a:custGeom>
            <a:solidFill>
              <a:schemeClr val="accent5"/>
            </a:solidFill>
            <a:ln w="12700">
              <a:miter lim="400000"/>
            </a:ln>
          </p:spPr>
          <p:txBody>
            <a:bodyPr lIns="19045" tIns="19045" rIns="19045" bIns="19045" anchor="ct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defRPr>
              </a:pPr>
              <a:endParaRPr kumimoji="0" sz="1500" b="0" i="0" u="none" strike="noStrike" kern="1200" cap="none" spc="0" normalizeH="0" baseline="0" noProof="0">
                <a:ln>
                  <a:noFill/>
                </a:ln>
                <a:solidFill>
                  <a:schemeClr val="tx1">
                    <a:lumMod val="85000"/>
                    <a:lumOff val="15000"/>
                  </a:schemeClr>
                </a:solidFill>
                <a:effectLst>
                  <a:outerShdw blurRad="38100" dist="12700" dir="5400000" rotWithShape="0">
                    <a:srgbClr val="000000">
                      <a:alpha val="50000"/>
                    </a:srgbClr>
                  </a:outerShdw>
                </a:effectLst>
                <a:uLnTx/>
                <a:uFillTx/>
              </a:endParaRPr>
            </a:p>
          </p:txBody>
        </p:sp>
      </p:grpSp>
      <p:grpSp>
        <p:nvGrpSpPr>
          <p:cNvPr id="9" name="组合 8"/>
          <p:cNvGrpSpPr/>
          <p:nvPr>
            <p:custDataLst>
              <p:tags r:id="rId7"/>
            </p:custDataLst>
          </p:nvPr>
        </p:nvGrpSpPr>
        <p:grpSpPr>
          <a:xfrm>
            <a:off x="7611577" y="3212000"/>
            <a:ext cx="965449" cy="1083753"/>
            <a:chOff x="7733076" y="3350785"/>
            <a:chExt cx="1115459" cy="1252145"/>
          </a:xfrm>
        </p:grpSpPr>
        <p:sp>
          <p:nvSpPr>
            <p:cNvPr id="10" name="Freeform 13"/>
            <p:cNvSpPr/>
            <p:nvPr>
              <p:custDataLst>
                <p:tags r:id="rId8"/>
              </p:custDataLst>
            </p:nvPr>
          </p:nvSpPr>
          <p:spPr bwMode="auto">
            <a:xfrm>
              <a:off x="7733076" y="3350785"/>
              <a:ext cx="1115459" cy="1252145"/>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endParaRPr>
            </a:p>
          </p:txBody>
        </p:sp>
        <p:sp>
          <p:nvSpPr>
            <p:cNvPr id="11" name="Shape 2584"/>
            <p:cNvSpPr/>
            <p:nvPr>
              <p:custDataLst>
                <p:tags r:id="rId9"/>
              </p:custDataLst>
            </p:nvPr>
          </p:nvSpPr>
          <p:spPr>
            <a:xfrm>
              <a:off x="8099720" y="3829188"/>
              <a:ext cx="409063" cy="409063"/>
            </a:xfrm>
            <a:custGeom>
              <a:avLst/>
              <a:gdLst/>
              <a:ahLst/>
              <a:cxnLst>
                <a:cxn ang="0">
                  <a:pos x="wd2" y="hd2"/>
                </a:cxn>
                <a:cxn ang="5400000">
                  <a:pos x="wd2" y="hd2"/>
                </a:cxn>
                <a:cxn ang="10800000">
                  <a:pos x="wd2" y="hd2"/>
                </a:cxn>
                <a:cxn ang="16200000">
                  <a:pos x="wd2" y="hd2"/>
                </a:cxn>
              </a:cxnLst>
              <a:rect l="0" t="0" r="r" b="b"/>
              <a:pathLst>
                <a:path w="21600" h="21600" extrusionOk="0">
                  <a:moveTo>
                    <a:pt x="10309" y="17673"/>
                  </a:moveTo>
                  <a:cubicBezTo>
                    <a:pt x="10445" y="17673"/>
                    <a:pt x="10567" y="17618"/>
                    <a:pt x="10656" y="17529"/>
                  </a:cubicBezTo>
                  <a:lnTo>
                    <a:pt x="12620" y="15565"/>
                  </a:lnTo>
                  <a:cubicBezTo>
                    <a:pt x="12709" y="15477"/>
                    <a:pt x="12764" y="15354"/>
                    <a:pt x="12764" y="15218"/>
                  </a:cubicBezTo>
                  <a:cubicBezTo>
                    <a:pt x="12764" y="14947"/>
                    <a:pt x="12544" y="14728"/>
                    <a:pt x="12273" y="14728"/>
                  </a:cubicBezTo>
                  <a:cubicBezTo>
                    <a:pt x="12137" y="14728"/>
                    <a:pt x="12014" y="14782"/>
                    <a:pt x="11926" y="14871"/>
                  </a:cubicBezTo>
                  <a:lnTo>
                    <a:pt x="9962" y="16835"/>
                  </a:lnTo>
                  <a:cubicBezTo>
                    <a:pt x="9873" y="16924"/>
                    <a:pt x="9818" y="17046"/>
                    <a:pt x="9818" y="17183"/>
                  </a:cubicBezTo>
                  <a:cubicBezTo>
                    <a:pt x="9818" y="17453"/>
                    <a:pt x="10038" y="17673"/>
                    <a:pt x="10309" y="17673"/>
                  </a:cubicBezTo>
                  <a:moveTo>
                    <a:pt x="10309" y="20415"/>
                  </a:moveTo>
                  <a:lnTo>
                    <a:pt x="982" y="11088"/>
                  </a:lnTo>
                  <a:lnTo>
                    <a:pt x="982" y="4418"/>
                  </a:lnTo>
                  <a:cubicBezTo>
                    <a:pt x="982" y="4147"/>
                    <a:pt x="1201" y="3927"/>
                    <a:pt x="1473" y="3927"/>
                  </a:cubicBezTo>
                  <a:lnTo>
                    <a:pt x="8142" y="3927"/>
                  </a:lnTo>
                  <a:lnTo>
                    <a:pt x="17469" y="13255"/>
                  </a:lnTo>
                  <a:cubicBezTo>
                    <a:pt x="17469" y="13255"/>
                    <a:pt x="10309" y="20415"/>
                    <a:pt x="10309" y="20415"/>
                  </a:cubicBezTo>
                  <a:close/>
                  <a:moveTo>
                    <a:pt x="8693" y="3090"/>
                  </a:moveTo>
                  <a:cubicBezTo>
                    <a:pt x="8604" y="3001"/>
                    <a:pt x="8481" y="2945"/>
                    <a:pt x="8345" y="2945"/>
                  </a:cubicBezTo>
                  <a:lnTo>
                    <a:pt x="1473" y="2945"/>
                  </a:lnTo>
                  <a:cubicBezTo>
                    <a:pt x="660" y="2945"/>
                    <a:pt x="0" y="3605"/>
                    <a:pt x="0" y="4418"/>
                  </a:cubicBezTo>
                  <a:lnTo>
                    <a:pt x="0" y="11291"/>
                  </a:lnTo>
                  <a:cubicBezTo>
                    <a:pt x="0" y="11427"/>
                    <a:pt x="55" y="11549"/>
                    <a:pt x="144" y="11638"/>
                  </a:cubicBezTo>
                  <a:lnTo>
                    <a:pt x="9962" y="21456"/>
                  </a:lnTo>
                  <a:cubicBezTo>
                    <a:pt x="10051" y="21546"/>
                    <a:pt x="10174" y="21600"/>
                    <a:pt x="10309" y="21600"/>
                  </a:cubicBezTo>
                  <a:cubicBezTo>
                    <a:pt x="10445" y="21600"/>
                    <a:pt x="10567" y="21546"/>
                    <a:pt x="10656" y="21456"/>
                  </a:cubicBezTo>
                  <a:lnTo>
                    <a:pt x="18511" y="13602"/>
                  </a:lnTo>
                  <a:cubicBezTo>
                    <a:pt x="18600" y="13513"/>
                    <a:pt x="18655" y="13390"/>
                    <a:pt x="18655" y="13255"/>
                  </a:cubicBezTo>
                  <a:cubicBezTo>
                    <a:pt x="18655" y="13119"/>
                    <a:pt x="18599" y="12997"/>
                    <a:pt x="18511" y="12908"/>
                  </a:cubicBezTo>
                  <a:cubicBezTo>
                    <a:pt x="18511" y="12908"/>
                    <a:pt x="8693" y="3090"/>
                    <a:pt x="8693" y="3090"/>
                  </a:cubicBezTo>
                  <a:close/>
                  <a:moveTo>
                    <a:pt x="7855" y="15218"/>
                  </a:moveTo>
                  <a:cubicBezTo>
                    <a:pt x="7855" y="15490"/>
                    <a:pt x="8074" y="15709"/>
                    <a:pt x="8345" y="15709"/>
                  </a:cubicBezTo>
                  <a:cubicBezTo>
                    <a:pt x="8481" y="15709"/>
                    <a:pt x="8604" y="15655"/>
                    <a:pt x="8693" y="15565"/>
                  </a:cubicBezTo>
                  <a:lnTo>
                    <a:pt x="9183" y="15074"/>
                  </a:lnTo>
                  <a:cubicBezTo>
                    <a:pt x="9273" y="14986"/>
                    <a:pt x="9327" y="14863"/>
                    <a:pt x="9327" y="14728"/>
                  </a:cubicBezTo>
                  <a:cubicBezTo>
                    <a:pt x="9327" y="14456"/>
                    <a:pt x="9108" y="14236"/>
                    <a:pt x="8836" y="14236"/>
                  </a:cubicBezTo>
                  <a:cubicBezTo>
                    <a:pt x="8701" y="14236"/>
                    <a:pt x="8578" y="14291"/>
                    <a:pt x="8489" y="14381"/>
                  </a:cubicBezTo>
                  <a:lnTo>
                    <a:pt x="7998" y="14871"/>
                  </a:lnTo>
                  <a:cubicBezTo>
                    <a:pt x="7910" y="14961"/>
                    <a:pt x="7855" y="15083"/>
                    <a:pt x="7855" y="15218"/>
                  </a:cubicBezTo>
                  <a:moveTo>
                    <a:pt x="21456" y="9962"/>
                  </a:moveTo>
                  <a:lnTo>
                    <a:pt x="11638" y="144"/>
                  </a:lnTo>
                  <a:cubicBezTo>
                    <a:pt x="11549" y="55"/>
                    <a:pt x="11427" y="0"/>
                    <a:pt x="11291" y="0"/>
                  </a:cubicBezTo>
                  <a:lnTo>
                    <a:pt x="4418" y="0"/>
                  </a:lnTo>
                  <a:cubicBezTo>
                    <a:pt x="3605" y="0"/>
                    <a:pt x="2945" y="660"/>
                    <a:pt x="2945" y="1473"/>
                  </a:cubicBezTo>
                  <a:cubicBezTo>
                    <a:pt x="2945" y="1744"/>
                    <a:pt x="3165" y="1964"/>
                    <a:pt x="3436" y="1964"/>
                  </a:cubicBezTo>
                  <a:cubicBezTo>
                    <a:pt x="3708" y="1964"/>
                    <a:pt x="3927" y="1744"/>
                    <a:pt x="3927" y="1473"/>
                  </a:cubicBezTo>
                  <a:cubicBezTo>
                    <a:pt x="3927" y="1202"/>
                    <a:pt x="4147" y="982"/>
                    <a:pt x="4418" y="982"/>
                  </a:cubicBezTo>
                  <a:lnTo>
                    <a:pt x="11088" y="982"/>
                  </a:lnTo>
                  <a:lnTo>
                    <a:pt x="20415" y="10310"/>
                  </a:lnTo>
                  <a:lnTo>
                    <a:pt x="19289" y="11435"/>
                  </a:lnTo>
                  <a:cubicBezTo>
                    <a:pt x="19201" y="11524"/>
                    <a:pt x="19145" y="11646"/>
                    <a:pt x="19145" y="11782"/>
                  </a:cubicBezTo>
                  <a:cubicBezTo>
                    <a:pt x="19145" y="12053"/>
                    <a:pt x="19366" y="12273"/>
                    <a:pt x="19636" y="12273"/>
                  </a:cubicBezTo>
                  <a:cubicBezTo>
                    <a:pt x="19772" y="12273"/>
                    <a:pt x="19895" y="12218"/>
                    <a:pt x="19983" y="12129"/>
                  </a:cubicBezTo>
                  <a:lnTo>
                    <a:pt x="21456" y="10656"/>
                  </a:lnTo>
                  <a:cubicBezTo>
                    <a:pt x="21545" y="10567"/>
                    <a:pt x="21600" y="10445"/>
                    <a:pt x="21600" y="10310"/>
                  </a:cubicBezTo>
                  <a:cubicBezTo>
                    <a:pt x="21600" y="10174"/>
                    <a:pt x="21545" y="10051"/>
                    <a:pt x="21456" y="9962"/>
                  </a:cubicBezTo>
                  <a:moveTo>
                    <a:pt x="10309" y="13745"/>
                  </a:moveTo>
                  <a:cubicBezTo>
                    <a:pt x="10445" y="13745"/>
                    <a:pt x="10567" y="13691"/>
                    <a:pt x="10656" y="13602"/>
                  </a:cubicBezTo>
                  <a:lnTo>
                    <a:pt x="11638" y="12620"/>
                  </a:lnTo>
                  <a:cubicBezTo>
                    <a:pt x="11727" y="12531"/>
                    <a:pt x="11782" y="12408"/>
                    <a:pt x="11782" y="12273"/>
                  </a:cubicBezTo>
                  <a:cubicBezTo>
                    <a:pt x="11782" y="12002"/>
                    <a:pt x="11562" y="11782"/>
                    <a:pt x="11291" y="11782"/>
                  </a:cubicBezTo>
                  <a:cubicBezTo>
                    <a:pt x="11156" y="11782"/>
                    <a:pt x="11033" y="11837"/>
                    <a:pt x="10944" y="11926"/>
                  </a:cubicBezTo>
                  <a:lnTo>
                    <a:pt x="9962" y="12908"/>
                  </a:lnTo>
                  <a:cubicBezTo>
                    <a:pt x="9873" y="12997"/>
                    <a:pt x="9818" y="13119"/>
                    <a:pt x="9818" y="13255"/>
                  </a:cubicBezTo>
                  <a:cubicBezTo>
                    <a:pt x="9818" y="13526"/>
                    <a:pt x="10038" y="13745"/>
                    <a:pt x="10309" y="13745"/>
                  </a:cubicBezTo>
                  <a:moveTo>
                    <a:pt x="4418" y="7855"/>
                  </a:moveTo>
                  <a:cubicBezTo>
                    <a:pt x="4147" y="7855"/>
                    <a:pt x="3927" y="7635"/>
                    <a:pt x="3927" y="7364"/>
                  </a:cubicBezTo>
                  <a:cubicBezTo>
                    <a:pt x="3927" y="7093"/>
                    <a:pt x="4147" y="6873"/>
                    <a:pt x="4418" y="6873"/>
                  </a:cubicBezTo>
                  <a:cubicBezTo>
                    <a:pt x="4690" y="6873"/>
                    <a:pt x="4909" y="7093"/>
                    <a:pt x="4909" y="7364"/>
                  </a:cubicBezTo>
                  <a:cubicBezTo>
                    <a:pt x="4909" y="7635"/>
                    <a:pt x="4690" y="7855"/>
                    <a:pt x="4418" y="7855"/>
                  </a:cubicBezTo>
                  <a:moveTo>
                    <a:pt x="4418" y="5891"/>
                  </a:moveTo>
                  <a:cubicBezTo>
                    <a:pt x="3605" y="5891"/>
                    <a:pt x="2945" y="6551"/>
                    <a:pt x="2945" y="7364"/>
                  </a:cubicBezTo>
                  <a:cubicBezTo>
                    <a:pt x="2945" y="8177"/>
                    <a:pt x="3605" y="8837"/>
                    <a:pt x="4418" y="8837"/>
                  </a:cubicBezTo>
                  <a:cubicBezTo>
                    <a:pt x="5232" y="8837"/>
                    <a:pt x="5891" y="8177"/>
                    <a:pt x="5891" y="7364"/>
                  </a:cubicBezTo>
                  <a:cubicBezTo>
                    <a:pt x="5891" y="6551"/>
                    <a:pt x="5232" y="5891"/>
                    <a:pt x="4418" y="5891"/>
                  </a:cubicBezTo>
                </a:path>
              </a:pathLst>
            </a:custGeom>
            <a:solidFill>
              <a:schemeClr val="bg1"/>
            </a:solidFill>
            <a:ln w="12700">
              <a:miter lim="400000"/>
            </a:ln>
          </p:spPr>
          <p:txBody>
            <a:bodyPr lIns="19045" tIns="19045" rIns="19045" bIns="19045" anchor="ct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defRPr>
              </a:pPr>
              <a:endParaRPr kumimoji="0" sz="1500" b="0" i="0" u="none" strike="noStrike" kern="1200" cap="none" spc="0" normalizeH="0" baseline="0" noProof="0">
                <a:ln>
                  <a:noFill/>
                </a:ln>
                <a:solidFill>
                  <a:schemeClr val="tx1">
                    <a:lumMod val="85000"/>
                    <a:lumOff val="15000"/>
                  </a:schemeClr>
                </a:solidFill>
                <a:effectLst>
                  <a:outerShdw blurRad="38100" dist="12700" dir="5400000" rotWithShape="0">
                    <a:srgbClr val="000000">
                      <a:alpha val="50000"/>
                    </a:srgbClr>
                  </a:outerShdw>
                </a:effectLst>
                <a:uLnTx/>
                <a:uFillTx/>
              </a:endParaRPr>
            </a:p>
          </p:txBody>
        </p:sp>
      </p:grpSp>
      <p:grpSp>
        <p:nvGrpSpPr>
          <p:cNvPr id="12" name="组合 11"/>
          <p:cNvGrpSpPr/>
          <p:nvPr>
            <p:custDataLst>
              <p:tags r:id="rId10"/>
            </p:custDataLst>
          </p:nvPr>
        </p:nvGrpSpPr>
        <p:grpSpPr>
          <a:xfrm>
            <a:off x="6122874" y="3076387"/>
            <a:ext cx="1366708" cy="1534182"/>
            <a:chOff x="6013062" y="3194101"/>
            <a:chExt cx="1579065" cy="1772560"/>
          </a:xfrm>
        </p:grpSpPr>
        <p:sp>
          <p:nvSpPr>
            <p:cNvPr id="13" name="Freeform 13"/>
            <p:cNvSpPr/>
            <p:nvPr>
              <p:custDataLst>
                <p:tags r:id="rId11"/>
              </p:custDataLst>
            </p:nvPr>
          </p:nvSpPr>
          <p:spPr bwMode="auto">
            <a:xfrm>
              <a:off x="6013062" y="3194101"/>
              <a:ext cx="1579065" cy="1772560"/>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endParaRPr>
            </a:p>
          </p:txBody>
        </p:sp>
        <p:sp>
          <p:nvSpPr>
            <p:cNvPr id="14" name="Shape 2587"/>
            <p:cNvSpPr/>
            <p:nvPr>
              <p:custDataLst>
                <p:tags r:id="rId12"/>
              </p:custDataLst>
            </p:nvPr>
          </p:nvSpPr>
          <p:spPr>
            <a:xfrm>
              <a:off x="6561393" y="3862078"/>
              <a:ext cx="519307" cy="519307"/>
            </a:xfrm>
            <a:custGeom>
              <a:avLst/>
              <a:gdLst/>
              <a:ahLst/>
              <a:cxnLst>
                <a:cxn ang="0">
                  <a:pos x="wd2" y="hd2"/>
                </a:cxn>
                <a:cxn ang="5400000">
                  <a:pos x="wd2" y="hd2"/>
                </a:cxn>
                <a:cxn ang="10800000">
                  <a:pos x="wd2" y="hd2"/>
                </a:cxn>
                <a:cxn ang="16200000">
                  <a:pos x="wd2" y="hd2"/>
                </a:cxn>
              </a:cxnLst>
              <a:rect l="0" t="0" r="r" b="b"/>
              <a:pathLst>
                <a:path w="21600" h="21600" extrusionOk="0">
                  <a:moveTo>
                    <a:pt x="12281" y="19846"/>
                  </a:moveTo>
                  <a:lnTo>
                    <a:pt x="9413" y="12882"/>
                  </a:lnTo>
                  <a:lnTo>
                    <a:pt x="19655" y="2640"/>
                  </a:lnTo>
                  <a:cubicBezTo>
                    <a:pt x="19655" y="2640"/>
                    <a:pt x="12281" y="19846"/>
                    <a:pt x="12281" y="19846"/>
                  </a:cubicBezTo>
                  <a:close/>
                  <a:moveTo>
                    <a:pt x="1755" y="9320"/>
                  </a:moveTo>
                  <a:lnTo>
                    <a:pt x="18960" y="1945"/>
                  </a:lnTo>
                  <a:lnTo>
                    <a:pt x="8719" y="12187"/>
                  </a:lnTo>
                  <a:cubicBezTo>
                    <a:pt x="8719" y="12187"/>
                    <a:pt x="1755" y="9320"/>
                    <a:pt x="1755" y="9320"/>
                  </a:cubicBezTo>
                  <a:close/>
                  <a:moveTo>
                    <a:pt x="21600" y="491"/>
                  </a:moveTo>
                  <a:cubicBezTo>
                    <a:pt x="21600" y="220"/>
                    <a:pt x="21380" y="0"/>
                    <a:pt x="21109" y="0"/>
                  </a:cubicBezTo>
                  <a:cubicBezTo>
                    <a:pt x="21034" y="0"/>
                    <a:pt x="20964" y="20"/>
                    <a:pt x="20900" y="52"/>
                  </a:cubicBezTo>
                  <a:lnTo>
                    <a:pt x="20898" y="48"/>
                  </a:lnTo>
                  <a:lnTo>
                    <a:pt x="302" y="8875"/>
                  </a:lnTo>
                  <a:cubicBezTo>
                    <a:pt x="301" y="8875"/>
                    <a:pt x="299" y="8876"/>
                    <a:pt x="297" y="8877"/>
                  </a:cubicBezTo>
                  <a:lnTo>
                    <a:pt x="280" y="8885"/>
                  </a:lnTo>
                  <a:lnTo>
                    <a:pt x="281" y="8887"/>
                  </a:lnTo>
                  <a:cubicBezTo>
                    <a:pt x="116" y="8967"/>
                    <a:pt x="0" y="9132"/>
                    <a:pt x="0" y="9327"/>
                  </a:cubicBezTo>
                  <a:cubicBezTo>
                    <a:pt x="0" y="9550"/>
                    <a:pt x="151" y="9731"/>
                    <a:pt x="355" y="9791"/>
                  </a:cubicBezTo>
                  <a:lnTo>
                    <a:pt x="353" y="9799"/>
                  </a:lnTo>
                  <a:lnTo>
                    <a:pt x="8462" y="13138"/>
                  </a:lnTo>
                  <a:lnTo>
                    <a:pt x="11801" y="21248"/>
                  </a:lnTo>
                  <a:lnTo>
                    <a:pt x="11809" y="21245"/>
                  </a:lnTo>
                  <a:cubicBezTo>
                    <a:pt x="11869" y="21449"/>
                    <a:pt x="12050" y="21600"/>
                    <a:pt x="12273" y="21600"/>
                  </a:cubicBezTo>
                  <a:cubicBezTo>
                    <a:pt x="12468" y="21600"/>
                    <a:pt x="12634" y="21484"/>
                    <a:pt x="12713" y="21319"/>
                  </a:cubicBezTo>
                  <a:lnTo>
                    <a:pt x="12716" y="21320"/>
                  </a:lnTo>
                  <a:lnTo>
                    <a:pt x="12723" y="21303"/>
                  </a:lnTo>
                  <a:cubicBezTo>
                    <a:pt x="12724" y="21301"/>
                    <a:pt x="12725" y="21300"/>
                    <a:pt x="12725" y="21298"/>
                  </a:cubicBezTo>
                  <a:lnTo>
                    <a:pt x="21553" y="702"/>
                  </a:lnTo>
                  <a:lnTo>
                    <a:pt x="21547" y="699"/>
                  </a:lnTo>
                  <a:cubicBezTo>
                    <a:pt x="21578" y="636"/>
                    <a:pt x="21600" y="567"/>
                    <a:pt x="21600" y="491"/>
                  </a:cubicBezTo>
                  <a:moveTo>
                    <a:pt x="7855" y="16200"/>
                  </a:moveTo>
                  <a:cubicBezTo>
                    <a:pt x="7719" y="16200"/>
                    <a:pt x="7596" y="16255"/>
                    <a:pt x="7507" y="16344"/>
                  </a:cubicBezTo>
                  <a:lnTo>
                    <a:pt x="6035" y="17817"/>
                  </a:lnTo>
                  <a:cubicBezTo>
                    <a:pt x="5946" y="17905"/>
                    <a:pt x="5891" y="18029"/>
                    <a:pt x="5891" y="18164"/>
                  </a:cubicBezTo>
                  <a:cubicBezTo>
                    <a:pt x="5891" y="18435"/>
                    <a:pt x="6111" y="18655"/>
                    <a:pt x="6382" y="18655"/>
                  </a:cubicBezTo>
                  <a:cubicBezTo>
                    <a:pt x="6517" y="18655"/>
                    <a:pt x="6640" y="18600"/>
                    <a:pt x="6729" y="18511"/>
                  </a:cubicBezTo>
                  <a:lnTo>
                    <a:pt x="8202" y="17038"/>
                  </a:lnTo>
                  <a:cubicBezTo>
                    <a:pt x="8291" y="16950"/>
                    <a:pt x="8345" y="16827"/>
                    <a:pt x="8345" y="16691"/>
                  </a:cubicBezTo>
                  <a:cubicBezTo>
                    <a:pt x="8345" y="16420"/>
                    <a:pt x="8126" y="16200"/>
                    <a:pt x="7855" y="16200"/>
                  </a:cubicBezTo>
                  <a:moveTo>
                    <a:pt x="7855" y="14237"/>
                  </a:moveTo>
                  <a:cubicBezTo>
                    <a:pt x="7855" y="13966"/>
                    <a:pt x="7635" y="13745"/>
                    <a:pt x="7364" y="13745"/>
                  </a:cubicBezTo>
                  <a:cubicBezTo>
                    <a:pt x="7228" y="13745"/>
                    <a:pt x="7105" y="13801"/>
                    <a:pt x="7017" y="13889"/>
                  </a:cubicBezTo>
                  <a:lnTo>
                    <a:pt x="2107" y="18798"/>
                  </a:lnTo>
                  <a:cubicBezTo>
                    <a:pt x="2019" y="18888"/>
                    <a:pt x="1964" y="19011"/>
                    <a:pt x="1964" y="19145"/>
                  </a:cubicBezTo>
                  <a:cubicBezTo>
                    <a:pt x="1964" y="19417"/>
                    <a:pt x="2184" y="19636"/>
                    <a:pt x="2455" y="19636"/>
                  </a:cubicBezTo>
                  <a:cubicBezTo>
                    <a:pt x="2590" y="19636"/>
                    <a:pt x="2713" y="19582"/>
                    <a:pt x="2802" y="19493"/>
                  </a:cubicBezTo>
                  <a:lnTo>
                    <a:pt x="7711" y="14583"/>
                  </a:lnTo>
                  <a:cubicBezTo>
                    <a:pt x="7800" y="14495"/>
                    <a:pt x="7855" y="14372"/>
                    <a:pt x="7855" y="14237"/>
                  </a:cubicBezTo>
                  <a:moveTo>
                    <a:pt x="4765" y="14583"/>
                  </a:moveTo>
                  <a:lnTo>
                    <a:pt x="5256" y="14093"/>
                  </a:lnTo>
                  <a:cubicBezTo>
                    <a:pt x="5345" y="14004"/>
                    <a:pt x="5400" y="13881"/>
                    <a:pt x="5400" y="13745"/>
                  </a:cubicBezTo>
                  <a:cubicBezTo>
                    <a:pt x="5400" y="13475"/>
                    <a:pt x="5180" y="13255"/>
                    <a:pt x="4909" y="13255"/>
                  </a:cubicBezTo>
                  <a:cubicBezTo>
                    <a:pt x="4774" y="13255"/>
                    <a:pt x="4651" y="13310"/>
                    <a:pt x="4562" y="13398"/>
                  </a:cubicBezTo>
                  <a:lnTo>
                    <a:pt x="4071" y="13889"/>
                  </a:lnTo>
                  <a:cubicBezTo>
                    <a:pt x="3982" y="13979"/>
                    <a:pt x="3927" y="14101"/>
                    <a:pt x="3927" y="14237"/>
                  </a:cubicBezTo>
                  <a:cubicBezTo>
                    <a:pt x="3927" y="14507"/>
                    <a:pt x="4147" y="14727"/>
                    <a:pt x="4418" y="14727"/>
                  </a:cubicBezTo>
                  <a:cubicBezTo>
                    <a:pt x="4554" y="14727"/>
                    <a:pt x="4676" y="14673"/>
                    <a:pt x="4765" y="14583"/>
                  </a:cubicBezTo>
                </a:path>
              </a:pathLst>
            </a:custGeom>
            <a:solidFill>
              <a:schemeClr val="bg1"/>
            </a:solidFill>
            <a:ln w="12700">
              <a:miter lim="400000"/>
            </a:ln>
          </p:spPr>
          <p:txBody>
            <a:bodyPr lIns="19045" tIns="19045" rIns="19045" bIns="19045" anchor="ct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defRPr>
              </a:pPr>
              <a:endParaRPr kumimoji="0" sz="1500" b="0" i="0" u="none" strike="noStrike" kern="1200" cap="none" spc="0" normalizeH="0" baseline="0" noProof="0">
                <a:ln>
                  <a:noFill/>
                </a:ln>
                <a:solidFill>
                  <a:schemeClr val="tx1">
                    <a:lumMod val="85000"/>
                    <a:lumOff val="15000"/>
                  </a:schemeClr>
                </a:solidFill>
                <a:effectLst>
                  <a:outerShdw blurRad="38100" dist="12700" dir="5400000" rotWithShape="0">
                    <a:srgbClr val="000000">
                      <a:alpha val="50000"/>
                    </a:srgbClr>
                  </a:outerShdw>
                </a:effectLst>
                <a:uLnTx/>
                <a:uFillTx/>
              </a:endParaRPr>
            </a:p>
          </p:txBody>
        </p:sp>
      </p:grpSp>
      <p:grpSp>
        <p:nvGrpSpPr>
          <p:cNvPr id="15" name="组合 14"/>
          <p:cNvGrpSpPr/>
          <p:nvPr>
            <p:custDataLst>
              <p:tags r:id="rId13"/>
            </p:custDataLst>
          </p:nvPr>
        </p:nvGrpSpPr>
        <p:grpSpPr>
          <a:xfrm>
            <a:off x="6007742" y="2523176"/>
            <a:ext cx="601361" cy="675050"/>
            <a:chOff x="5880041" y="2554933"/>
            <a:chExt cx="694799" cy="779938"/>
          </a:xfrm>
        </p:grpSpPr>
        <p:sp>
          <p:nvSpPr>
            <p:cNvPr id="16" name="Freeform 13"/>
            <p:cNvSpPr/>
            <p:nvPr>
              <p:custDataLst>
                <p:tags r:id="rId14"/>
              </p:custDataLst>
            </p:nvPr>
          </p:nvSpPr>
          <p:spPr bwMode="auto">
            <a:xfrm>
              <a:off x="5880041" y="2554933"/>
              <a:ext cx="694799" cy="779938"/>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noFill/>
            <a:ln w="6350">
              <a:solidFill>
                <a:schemeClr val="accent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endParaRPr>
            </a:p>
          </p:txBody>
        </p:sp>
        <p:sp>
          <p:nvSpPr>
            <p:cNvPr id="17" name="Shape 2591"/>
            <p:cNvSpPr/>
            <p:nvPr>
              <p:custDataLst>
                <p:tags r:id="rId15"/>
              </p:custDataLst>
            </p:nvPr>
          </p:nvSpPr>
          <p:spPr>
            <a:xfrm>
              <a:off x="6092792" y="2819626"/>
              <a:ext cx="295099" cy="295099"/>
            </a:xfrm>
            <a:custGeom>
              <a:avLst/>
              <a:gdLst/>
              <a:ahLst/>
              <a:cxnLst>
                <a:cxn ang="0">
                  <a:pos x="wd2" y="hd2"/>
                </a:cxn>
                <a:cxn ang="5400000">
                  <a:pos x="wd2" y="hd2"/>
                </a:cxn>
                <a:cxn ang="10800000">
                  <a:pos x="wd2" y="hd2"/>
                </a:cxn>
                <a:cxn ang="16200000">
                  <a:pos x="wd2" y="hd2"/>
                </a:cxn>
              </a:cxnLst>
              <a:rect l="0" t="0" r="r" b="b"/>
              <a:pathLst>
                <a:path w="21600" h="21600" extrusionOk="0">
                  <a:moveTo>
                    <a:pt x="10800" y="14727"/>
                  </a:moveTo>
                  <a:cubicBezTo>
                    <a:pt x="8631" y="14727"/>
                    <a:pt x="6873" y="12969"/>
                    <a:pt x="6873" y="10800"/>
                  </a:cubicBezTo>
                  <a:cubicBezTo>
                    <a:pt x="6873" y="8631"/>
                    <a:pt x="8631" y="6873"/>
                    <a:pt x="10800" y="6873"/>
                  </a:cubicBezTo>
                  <a:cubicBezTo>
                    <a:pt x="12969" y="6873"/>
                    <a:pt x="14727" y="8631"/>
                    <a:pt x="14727" y="10800"/>
                  </a:cubicBezTo>
                  <a:cubicBezTo>
                    <a:pt x="14727" y="12969"/>
                    <a:pt x="12969" y="14727"/>
                    <a:pt x="10800" y="14727"/>
                  </a:cubicBezTo>
                  <a:moveTo>
                    <a:pt x="10800" y="5891"/>
                  </a:moveTo>
                  <a:cubicBezTo>
                    <a:pt x="8088" y="5891"/>
                    <a:pt x="5891" y="8089"/>
                    <a:pt x="5891" y="10800"/>
                  </a:cubicBezTo>
                  <a:cubicBezTo>
                    <a:pt x="5891" y="13512"/>
                    <a:pt x="8088" y="15709"/>
                    <a:pt x="10800" y="15709"/>
                  </a:cubicBezTo>
                  <a:cubicBezTo>
                    <a:pt x="13512" y="15709"/>
                    <a:pt x="15709" y="13512"/>
                    <a:pt x="15709" y="10800"/>
                  </a:cubicBezTo>
                  <a:cubicBezTo>
                    <a:pt x="15709" y="8089"/>
                    <a:pt x="13512" y="5891"/>
                    <a:pt x="10800" y="5891"/>
                  </a:cubicBezTo>
                  <a:moveTo>
                    <a:pt x="20618" y="12013"/>
                  </a:moveTo>
                  <a:cubicBezTo>
                    <a:pt x="20614" y="12014"/>
                    <a:pt x="20611" y="12016"/>
                    <a:pt x="20607" y="12016"/>
                  </a:cubicBezTo>
                  <a:lnTo>
                    <a:pt x="19602" y="12268"/>
                  </a:lnTo>
                  <a:cubicBezTo>
                    <a:pt x="19256" y="12354"/>
                    <a:pt x="18984" y="12622"/>
                    <a:pt x="18892" y="12966"/>
                  </a:cubicBezTo>
                  <a:cubicBezTo>
                    <a:pt x="18703" y="13672"/>
                    <a:pt x="18421" y="14351"/>
                    <a:pt x="18053" y="14986"/>
                  </a:cubicBezTo>
                  <a:cubicBezTo>
                    <a:pt x="17873" y="15295"/>
                    <a:pt x="17876" y="15677"/>
                    <a:pt x="18060" y="15984"/>
                  </a:cubicBezTo>
                  <a:lnTo>
                    <a:pt x="18601" y="16885"/>
                  </a:lnTo>
                  <a:lnTo>
                    <a:pt x="16886" y="18600"/>
                  </a:lnTo>
                  <a:cubicBezTo>
                    <a:pt x="16882" y="18599"/>
                    <a:pt x="16878" y="18597"/>
                    <a:pt x="16875" y="18595"/>
                  </a:cubicBezTo>
                  <a:lnTo>
                    <a:pt x="15978" y="18057"/>
                  </a:lnTo>
                  <a:cubicBezTo>
                    <a:pt x="15822" y="17964"/>
                    <a:pt x="15648" y="17917"/>
                    <a:pt x="15473" y="17917"/>
                  </a:cubicBezTo>
                  <a:cubicBezTo>
                    <a:pt x="15304" y="17917"/>
                    <a:pt x="15134" y="17961"/>
                    <a:pt x="14982" y="18049"/>
                  </a:cubicBezTo>
                  <a:cubicBezTo>
                    <a:pt x="14348" y="18415"/>
                    <a:pt x="13671" y="18696"/>
                    <a:pt x="12968" y="18884"/>
                  </a:cubicBezTo>
                  <a:cubicBezTo>
                    <a:pt x="12624" y="18976"/>
                    <a:pt x="12356" y="19248"/>
                    <a:pt x="12269" y="19594"/>
                  </a:cubicBezTo>
                  <a:lnTo>
                    <a:pt x="12016" y="20607"/>
                  </a:lnTo>
                  <a:cubicBezTo>
                    <a:pt x="12015" y="20611"/>
                    <a:pt x="12014" y="20614"/>
                    <a:pt x="12012" y="20619"/>
                  </a:cubicBezTo>
                  <a:lnTo>
                    <a:pt x="9587" y="20619"/>
                  </a:lnTo>
                  <a:lnTo>
                    <a:pt x="9331" y="19594"/>
                  </a:lnTo>
                  <a:cubicBezTo>
                    <a:pt x="9244" y="19248"/>
                    <a:pt x="8976" y="18976"/>
                    <a:pt x="8632" y="18884"/>
                  </a:cubicBezTo>
                  <a:cubicBezTo>
                    <a:pt x="7929" y="18696"/>
                    <a:pt x="7251" y="18415"/>
                    <a:pt x="6617" y="18049"/>
                  </a:cubicBezTo>
                  <a:cubicBezTo>
                    <a:pt x="6465" y="17961"/>
                    <a:pt x="6296" y="17917"/>
                    <a:pt x="6127" y="17917"/>
                  </a:cubicBezTo>
                  <a:cubicBezTo>
                    <a:pt x="5951" y="17917"/>
                    <a:pt x="5777" y="17964"/>
                    <a:pt x="5621" y="18057"/>
                  </a:cubicBezTo>
                  <a:lnTo>
                    <a:pt x="4725" y="18595"/>
                  </a:lnTo>
                  <a:cubicBezTo>
                    <a:pt x="4722" y="18597"/>
                    <a:pt x="4718" y="18599"/>
                    <a:pt x="4714" y="18600"/>
                  </a:cubicBezTo>
                  <a:lnTo>
                    <a:pt x="3000" y="16885"/>
                  </a:lnTo>
                  <a:lnTo>
                    <a:pt x="3540" y="15984"/>
                  </a:lnTo>
                  <a:cubicBezTo>
                    <a:pt x="3724" y="15677"/>
                    <a:pt x="3727" y="15295"/>
                    <a:pt x="3548" y="14986"/>
                  </a:cubicBezTo>
                  <a:cubicBezTo>
                    <a:pt x="3179" y="14351"/>
                    <a:pt x="2897" y="13672"/>
                    <a:pt x="2708" y="12966"/>
                  </a:cubicBezTo>
                  <a:cubicBezTo>
                    <a:pt x="2616" y="12622"/>
                    <a:pt x="2343" y="12354"/>
                    <a:pt x="1998" y="12268"/>
                  </a:cubicBezTo>
                  <a:lnTo>
                    <a:pt x="993" y="12016"/>
                  </a:lnTo>
                  <a:cubicBezTo>
                    <a:pt x="989" y="12016"/>
                    <a:pt x="986" y="12014"/>
                    <a:pt x="982" y="12013"/>
                  </a:cubicBezTo>
                  <a:lnTo>
                    <a:pt x="982" y="9587"/>
                  </a:lnTo>
                  <a:lnTo>
                    <a:pt x="1998" y="9333"/>
                  </a:lnTo>
                  <a:cubicBezTo>
                    <a:pt x="2343" y="9246"/>
                    <a:pt x="2616" y="8979"/>
                    <a:pt x="2708" y="8634"/>
                  </a:cubicBezTo>
                  <a:cubicBezTo>
                    <a:pt x="2897" y="7928"/>
                    <a:pt x="3179" y="7249"/>
                    <a:pt x="3548" y="6615"/>
                  </a:cubicBezTo>
                  <a:cubicBezTo>
                    <a:pt x="3727" y="6305"/>
                    <a:pt x="3724" y="5923"/>
                    <a:pt x="3540" y="5617"/>
                  </a:cubicBezTo>
                  <a:lnTo>
                    <a:pt x="3005" y="4725"/>
                  </a:lnTo>
                  <a:cubicBezTo>
                    <a:pt x="3004" y="4722"/>
                    <a:pt x="3002" y="4718"/>
                    <a:pt x="3000" y="4715"/>
                  </a:cubicBezTo>
                  <a:lnTo>
                    <a:pt x="4715" y="3000"/>
                  </a:lnTo>
                  <a:lnTo>
                    <a:pt x="5621" y="3544"/>
                  </a:lnTo>
                  <a:cubicBezTo>
                    <a:pt x="5777" y="3636"/>
                    <a:pt x="5951" y="3683"/>
                    <a:pt x="6127" y="3683"/>
                  </a:cubicBezTo>
                  <a:cubicBezTo>
                    <a:pt x="6296" y="3683"/>
                    <a:pt x="6465" y="3639"/>
                    <a:pt x="6618" y="3551"/>
                  </a:cubicBezTo>
                  <a:cubicBezTo>
                    <a:pt x="7251" y="3185"/>
                    <a:pt x="7929" y="2904"/>
                    <a:pt x="8632" y="2717"/>
                  </a:cubicBezTo>
                  <a:cubicBezTo>
                    <a:pt x="8976" y="2624"/>
                    <a:pt x="9244" y="2353"/>
                    <a:pt x="9331" y="2007"/>
                  </a:cubicBezTo>
                  <a:lnTo>
                    <a:pt x="9587" y="982"/>
                  </a:lnTo>
                  <a:lnTo>
                    <a:pt x="12012" y="982"/>
                  </a:lnTo>
                  <a:cubicBezTo>
                    <a:pt x="12014" y="986"/>
                    <a:pt x="12015" y="989"/>
                    <a:pt x="12016" y="993"/>
                  </a:cubicBezTo>
                  <a:lnTo>
                    <a:pt x="12269" y="2007"/>
                  </a:lnTo>
                  <a:cubicBezTo>
                    <a:pt x="12356" y="2353"/>
                    <a:pt x="12624" y="2624"/>
                    <a:pt x="12968" y="2717"/>
                  </a:cubicBezTo>
                  <a:cubicBezTo>
                    <a:pt x="13671" y="2904"/>
                    <a:pt x="14348" y="3185"/>
                    <a:pt x="14982" y="3551"/>
                  </a:cubicBezTo>
                  <a:cubicBezTo>
                    <a:pt x="15134" y="3639"/>
                    <a:pt x="15304" y="3683"/>
                    <a:pt x="15473" y="3683"/>
                  </a:cubicBezTo>
                  <a:cubicBezTo>
                    <a:pt x="15648" y="3683"/>
                    <a:pt x="15822" y="3636"/>
                    <a:pt x="15978" y="3544"/>
                  </a:cubicBezTo>
                  <a:lnTo>
                    <a:pt x="16884" y="3000"/>
                  </a:lnTo>
                  <a:lnTo>
                    <a:pt x="18600" y="4715"/>
                  </a:lnTo>
                  <a:cubicBezTo>
                    <a:pt x="18598" y="4718"/>
                    <a:pt x="18597" y="4722"/>
                    <a:pt x="18595" y="4726"/>
                  </a:cubicBezTo>
                  <a:lnTo>
                    <a:pt x="18060" y="5616"/>
                  </a:lnTo>
                  <a:cubicBezTo>
                    <a:pt x="17876" y="5923"/>
                    <a:pt x="17873" y="6305"/>
                    <a:pt x="18053" y="6615"/>
                  </a:cubicBezTo>
                  <a:cubicBezTo>
                    <a:pt x="18421" y="7249"/>
                    <a:pt x="18703" y="7928"/>
                    <a:pt x="18892" y="8634"/>
                  </a:cubicBezTo>
                  <a:cubicBezTo>
                    <a:pt x="18984" y="8979"/>
                    <a:pt x="19256" y="9246"/>
                    <a:pt x="19602" y="9333"/>
                  </a:cubicBezTo>
                  <a:lnTo>
                    <a:pt x="20618" y="9587"/>
                  </a:lnTo>
                  <a:cubicBezTo>
                    <a:pt x="20618" y="9587"/>
                    <a:pt x="20618" y="12013"/>
                    <a:pt x="20618" y="12013"/>
                  </a:cubicBezTo>
                  <a:close/>
                  <a:moveTo>
                    <a:pt x="20880" y="8641"/>
                  </a:moveTo>
                  <a:lnTo>
                    <a:pt x="19841" y="8380"/>
                  </a:lnTo>
                  <a:cubicBezTo>
                    <a:pt x="19626" y="7580"/>
                    <a:pt x="19308" y="6822"/>
                    <a:pt x="18902" y="6122"/>
                  </a:cubicBezTo>
                  <a:lnTo>
                    <a:pt x="19455" y="5200"/>
                  </a:lnTo>
                  <a:cubicBezTo>
                    <a:pt x="19625" y="4871"/>
                    <a:pt x="19736" y="4463"/>
                    <a:pt x="19455" y="4182"/>
                  </a:cubicBezTo>
                  <a:lnTo>
                    <a:pt x="17419" y="2145"/>
                  </a:lnTo>
                  <a:cubicBezTo>
                    <a:pt x="17292" y="2018"/>
                    <a:pt x="17136" y="1969"/>
                    <a:pt x="16975" y="1969"/>
                  </a:cubicBezTo>
                  <a:cubicBezTo>
                    <a:pt x="16778" y="1969"/>
                    <a:pt x="16572" y="2043"/>
                    <a:pt x="16400" y="2145"/>
                  </a:cubicBezTo>
                  <a:lnTo>
                    <a:pt x="15473" y="2702"/>
                  </a:lnTo>
                  <a:cubicBezTo>
                    <a:pt x="14775" y="2298"/>
                    <a:pt x="14020" y="1982"/>
                    <a:pt x="13222" y="1768"/>
                  </a:cubicBezTo>
                  <a:lnTo>
                    <a:pt x="12960" y="720"/>
                  </a:lnTo>
                  <a:cubicBezTo>
                    <a:pt x="12848" y="367"/>
                    <a:pt x="12638" y="0"/>
                    <a:pt x="12240" y="0"/>
                  </a:cubicBezTo>
                  <a:lnTo>
                    <a:pt x="9360" y="0"/>
                  </a:lnTo>
                  <a:cubicBezTo>
                    <a:pt x="8962" y="0"/>
                    <a:pt x="8730" y="367"/>
                    <a:pt x="8640" y="720"/>
                  </a:cubicBezTo>
                  <a:lnTo>
                    <a:pt x="8378" y="1768"/>
                  </a:lnTo>
                  <a:cubicBezTo>
                    <a:pt x="7580" y="1982"/>
                    <a:pt x="6825" y="2298"/>
                    <a:pt x="6127" y="2702"/>
                  </a:cubicBezTo>
                  <a:lnTo>
                    <a:pt x="5200" y="2145"/>
                  </a:lnTo>
                  <a:cubicBezTo>
                    <a:pt x="5028" y="2043"/>
                    <a:pt x="4822" y="1969"/>
                    <a:pt x="4625" y="1969"/>
                  </a:cubicBezTo>
                  <a:cubicBezTo>
                    <a:pt x="4464" y="1969"/>
                    <a:pt x="4308" y="2018"/>
                    <a:pt x="4181" y="2145"/>
                  </a:cubicBezTo>
                  <a:lnTo>
                    <a:pt x="2145" y="4182"/>
                  </a:lnTo>
                  <a:cubicBezTo>
                    <a:pt x="1864" y="4463"/>
                    <a:pt x="1975" y="4871"/>
                    <a:pt x="2145" y="5200"/>
                  </a:cubicBezTo>
                  <a:lnTo>
                    <a:pt x="2698" y="6122"/>
                  </a:lnTo>
                  <a:cubicBezTo>
                    <a:pt x="2292" y="6822"/>
                    <a:pt x="1973" y="7580"/>
                    <a:pt x="1759" y="8380"/>
                  </a:cubicBezTo>
                  <a:lnTo>
                    <a:pt x="720" y="8641"/>
                  </a:lnTo>
                  <a:cubicBezTo>
                    <a:pt x="367" y="8730"/>
                    <a:pt x="0" y="8963"/>
                    <a:pt x="0" y="9360"/>
                  </a:cubicBezTo>
                  <a:lnTo>
                    <a:pt x="0" y="12240"/>
                  </a:lnTo>
                  <a:cubicBezTo>
                    <a:pt x="0" y="12638"/>
                    <a:pt x="367" y="12848"/>
                    <a:pt x="720" y="12960"/>
                  </a:cubicBezTo>
                  <a:lnTo>
                    <a:pt x="1759" y="13220"/>
                  </a:lnTo>
                  <a:cubicBezTo>
                    <a:pt x="1973" y="14021"/>
                    <a:pt x="2292" y="14778"/>
                    <a:pt x="2698" y="15478"/>
                  </a:cubicBezTo>
                  <a:lnTo>
                    <a:pt x="2145" y="16400"/>
                  </a:lnTo>
                  <a:cubicBezTo>
                    <a:pt x="1959" y="16714"/>
                    <a:pt x="1864" y="17137"/>
                    <a:pt x="2145" y="17419"/>
                  </a:cubicBezTo>
                  <a:lnTo>
                    <a:pt x="4181" y="19455"/>
                  </a:lnTo>
                  <a:cubicBezTo>
                    <a:pt x="4305" y="19579"/>
                    <a:pt x="4454" y="19627"/>
                    <a:pt x="4610" y="19627"/>
                  </a:cubicBezTo>
                  <a:cubicBezTo>
                    <a:pt x="4807" y="19627"/>
                    <a:pt x="5016" y="19550"/>
                    <a:pt x="5200" y="19455"/>
                  </a:cubicBezTo>
                  <a:lnTo>
                    <a:pt x="6127" y="18899"/>
                  </a:lnTo>
                  <a:cubicBezTo>
                    <a:pt x="6825" y="19302"/>
                    <a:pt x="7580" y="19619"/>
                    <a:pt x="8378" y="19832"/>
                  </a:cubicBezTo>
                  <a:lnTo>
                    <a:pt x="8640" y="20880"/>
                  </a:lnTo>
                  <a:cubicBezTo>
                    <a:pt x="8730" y="21233"/>
                    <a:pt x="8962" y="21600"/>
                    <a:pt x="9360" y="21600"/>
                  </a:cubicBezTo>
                  <a:lnTo>
                    <a:pt x="12240" y="21600"/>
                  </a:lnTo>
                  <a:cubicBezTo>
                    <a:pt x="12638" y="21600"/>
                    <a:pt x="12848" y="21233"/>
                    <a:pt x="12960" y="20880"/>
                  </a:cubicBezTo>
                  <a:lnTo>
                    <a:pt x="13222" y="19832"/>
                  </a:lnTo>
                  <a:cubicBezTo>
                    <a:pt x="14020" y="19619"/>
                    <a:pt x="14775" y="19302"/>
                    <a:pt x="15473" y="18899"/>
                  </a:cubicBezTo>
                  <a:lnTo>
                    <a:pt x="16400" y="19455"/>
                  </a:lnTo>
                  <a:cubicBezTo>
                    <a:pt x="16584" y="19550"/>
                    <a:pt x="16793" y="19627"/>
                    <a:pt x="16990" y="19627"/>
                  </a:cubicBezTo>
                  <a:cubicBezTo>
                    <a:pt x="17146" y="19627"/>
                    <a:pt x="17294" y="19579"/>
                    <a:pt x="17419" y="19455"/>
                  </a:cubicBezTo>
                  <a:lnTo>
                    <a:pt x="19455" y="17419"/>
                  </a:lnTo>
                  <a:cubicBezTo>
                    <a:pt x="19736" y="17137"/>
                    <a:pt x="19641" y="16714"/>
                    <a:pt x="19455" y="16400"/>
                  </a:cubicBezTo>
                  <a:lnTo>
                    <a:pt x="18902" y="15478"/>
                  </a:lnTo>
                  <a:cubicBezTo>
                    <a:pt x="19308" y="14778"/>
                    <a:pt x="19626" y="14021"/>
                    <a:pt x="19841" y="13220"/>
                  </a:cubicBezTo>
                  <a:lnTo>
                    <a:pt x="20880" y="12960"/>
                  </a:lnTo>
                  <a:cubicBezTo>
                    <a:pt x="21233" y="12848"/>
                    <a:pt x="21600" y="12638"/>
                    <a:pt x="21600" y="12240"/>
                  </a:cubicBezTo>
                  <a:lnTo>
                    <a:pt x="21600" y="9360"/>
                  </a:lnTo>
                  <a:cubicBezTo>
                    <a:pt x="21600" y="8963"/>
                    <a:pt x="21233" y="8730"/>
                    <a:pt x="20880" y="8641"/>
                  </a:cubicBezTo>
                </a:path>
              </a:pathLst>
            </a:custGeom>
            <a:solidFill>
              <a:schemeClr val="accent1"/>
            </a:solidFill>
            <a:ln w="12700">
              <a:miter lim="400000"/>
            </a:ln>
          </p:spPr>
          <p:txBody>
            <a:bodyPr lIns="19045" tIns="19045" rIns="19045" bIns="19045" anchor="ct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defRPr>
              </a:pPr>
              <a:endParaRPr kumimoji="0" sz="1500" b="0" i="0" u="none" strike="noStrike" kern="1200" cap="none" spc="0" normalizeH="0" baseline="0" noProof="0">
                <a:ln>
                  <a:noFill/>
                </a:ln>
                <a:solidFill>
                  <a:schemeClr val="tx1">
                    <a:lumMod val="85000"/>
                    <a:lumOff val="15000"/>
                  </a:schemeClr>
                </a:solidFill>
                <a:effectLst>
                  <a:outerShdw blurRad="38100" dist="12700" dir="5400000" rotWithShape="0">
                    <a:srgbClr val="000000">
                      <a:alpha val="50000"/>
                    </a:srgbClr>
                  </a:outerShdw>
                </a:effectLst>
                <a:uLnTx/>
                <a:uFillTx/>
              </a:endParaRPr>
            </a:p>
          </p:txBody>
        </p:sp>
      </p:grpSp>
      <p:grpSp>
        <p:nvGrpSpPr>
          <p:cNvPr id="18" name="组合 17"/>
          <p:cNvGrpSpPr/>
          <p:nvPr>
            <p:custDataLst>
              <p:tags r:id="rId16"/>
            </p:custDataLst>
          </p:nvPr>
        </p:nvGrpSpPr>
        <p:grpSpPr>
          <a:xfrm>
            <a:off x="3768908" y="3185230"/>
            <a:ext cx="548046" cy="615202"/>
            <a:chOff x="3293341" y="3319855"/>
            <a:chExt cx="633200" cy="710791"/>
          </a:xfrm>
        </p:grpSpPr>
        <p:sp>
          <p:nvSpPr>
            <p:cNvPr id="19" name="Freeform 13"/>
            <p:cNvSpPr/>
            <p:nvPr>
              <p:custDataLst>
                <p:tags r:id="rId17"/>
              </p:custDataLst>
            </p:nvPr>
          </p:nvSpPr>
          <p:spPr bwMode="auto">
            <a:xfrm>
              <a:off x="3293341" y="3319855"/>
              <a:ext cx="633200" cy="710791"/>
            </a:xfrm>
            <a:custGeom>
              <a:avLst/>
              <a:gdLst>
                <a:gd name="T0" fmla="*/ 1036 w 1102"/>
                <a:gd name="T1" fmla="*/ 975 h 1238"/>
                <a:gd name="T2" fmla="*/ 1102 w 1102"/>
                <a:gd name="T3" fmla="*/ 861 h 1238"/>
                <a:gd name="T4" fmla="*/ 1102 w 1102"/>
                <a:gd name="T5" fmla="*/ 377 h 1238"/>
                <a:gd name="T6" fmla="*/ 1036 w 1102"/>
                <a:gd name="T7" fmla="*/ 262 h 1238"/>
                <a:gd name="T8" fmla="*/ 617 w 1102"/>
                <a:gd name="T9" fmla="*/ 21 h 1238"/>
                <a:gd name="T10" fmla="*/ 485 w 1102"/>
                <a:gd name="T11" fmla="*/ 21 h 1238"/>
                <a:gd name="T12" fmla="*/ 66 w 1102"/>
                <a:gd name="T13" fmla="*/ 262 h 1238"/>
                <a:gd name="T14" fmla="*/ 0 w 1102"/>
                <a:gd name="T15" fmla="*/ 377 h 1238"/>
                <a:gd name="T16" fmla="*/ 0 w 1102"/>
                <a:gd name="T17" fmla="*/ 861 h 1238"/>
                <a:gd name="T18" fmla="*/ 66 w 1102"/>
                <a:gd name="T19" fmla="*/ 975 h 1238"/>
                <a:gd name="T20" fmla="*/ 485 w 1102"/>
                <a:gd name="T21" fmla="*/ 1217 h 1238"/>
                <a:gd name="T22" fmla="*/ 617 w 1102"/>
                <a:gd name="T23" fmla="*/ 1217 h 1238"/>
                <a:gd name="T24" fmla="*/ 1036 w 1102"/>
                <a:gd name="T25" fmla="*/ 975 h 1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2" h="1238">
                  <a:moveTo>
                    <a:pt x="1036" y="975"/>
                  </a:moveTo>
                  <a:cubicBezTo>
                    <a:pt x="1073" y="954"/>
                    <a:pt x="1102" y="903"/>
                    <a:pt x="1102" y="861"/>
                  </a:cubicBezTo>
                  <a:cubicBezTo>
                    <a:pt x="1102" y="377"/>
                    <a:pt x="1102" y="377"/>
                    <a:pt x="1102" y="377"/>
                  </a:cubicBezTo>
                  <a:cubicBezTo>
                    <a:pt x="1102" y="335"/>
                    <a:pt x="1073" y="283"/>
                    <a:pt x="1036" y="262"/>
                  </a:cubicBezTo>
                  <a:cubicBezTo>
                    <a:pt x="617" y="21"/>
                    <a:pt x="617" y="21"/>
                    <a:pt x="617" y="21"/>
                  </a:cubicBezTo>
                  <a:cubicBezTo>
                    <a:pt x="581" y="0"/>
                    <a:pt x="521" y="0"/>
                    <a:pt x="485" y="21"/>
                  </a:cubicBezTo>
                  <a:cubicBezTo>
                    <a:pt x="66" y="262"/>
                    <a:pt x="66" y="262"/>
                    <a:pt x="66" y="262"/>
                  </a:cubicBezTo>
                  <a:cubicBezTo>
                    <a:pt x="30" y="283"/>
                    <a:pt x="0" y="335"/>
                    <a:pt x="0" y="377"/>
                  </a:cubicBezTo>
                  <a:cubicBezTo>
                    <a:pt x="0" y="861"/>
                    <a:pt x="0" y="861"/>
                    <a:pt x="0" y="861"/>
                  </a:cubicBezTo>
                  <a:cubicBezTo>
                    <a:pt x="0" y="903"/>
                    <a:pt x="30" y="954"/>
                    <a:pt x="66" y="975"/>
                  </a:cubicBezTo>
                  <a:cubicBezTo>
                    <a:pt x="485" y="1217"/>
                    <a:pt x="485" y="1217"/>
                    <a:pt x="485" y="1217"/>
                  </a:cubicBezTo>
                  <a:cubicBezTo>
                    <a:pt x="521" y="1238"/>
                    <a:pt x="581" y="1238"/>
                    <a:pt x="617" y="1217"/>
                  </a:cubicBezTo>
                  <a:lnTo>
                    <a:pt x="1036" y="975"/>
                  </a:lnTo>
                  <a:close/>
                </a:path>
              </a:pathLst>
            </a:cu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chemeClr val="tx1">
                    <a:lumMod val="85000"/>
                    <a:lumOff val="15000"/>
                  </a:schemeClr>
                </a:solidFill>
                <a:effectLst/>
                <a:uLnTx/>
                <a:uFillTx/>
              </a:endParaRPr>
            </a:p>
          </p:txBody>
        </p:sp>
        <p:sp>
          <p:nvSpPr>
            <p:cNvPr id="20" name="Shape 2632"/>
            <p:cNvSpPr/>
            <p:nvPr>
              <p:custDataLst>
                <p:tags r:id="rId18"/>
              </p:custDataLst>
            </p:nvPr>
          </p:nvSpPr>
          <p:spPr>
            <a:xfrm>
              <a:off x="3489421" y="3551515"/>
              <a:ext cx="228541" cy="279328"/>
            </a:xfrm>
            <a:custGeom>
              <a:avLst/>
              <a:gdLst/>
              <a:ahLst/>
              <a:cxnLst>
                <a:cxn ang="0">
                  <a:pos x="wd2" y="hd2"/>
                </a:cxn>
                <a:cxn ang="5400000">
                  <a:pos x="wd2" y="hd2"/>
                </a:cxn>
                <a:cxn ang="10800000">
                  <a:pos x="wd2" y="hd2"/>
                </a:cxn>
                <a:cxn ang="16200000">
                  <a:pos x="wd2" y="hd2"/>
                </a:cxn>
              </a:cxnLst>
              <a:rect l="0" t="0" r="r" b="b"/>
              <a:pathLst>
                <a:path w="21600" h="21600" extrusionOk="0">
                  <a:moveTo>
                    <a:pt x="10800" y="17673"/>
                  </a:moveTo>
                  <a:cubicBezTo>
                    <a:pt x="4588" y="17673"/>
                    <a:pt x="1200" y="16051"/>
                    <a:pt x="1200" y="15218"/>
                  </a:cubicBezTo>
                  <a:cubicBezTo>
                    <a:pt x="1200" y="14690"/>
                    <a:pt x="1355" y="14275"/>
                    <a:pt x="1611" y="13896"/>
                  </a:cubicBezTo>
                  <a:cubicBezTo>
                    <a:pt x="3255" y="14967"/>
                    <a:pt x="6746" y="15709"/>
                    <a:pt x="10800" y="15709"/>
                  </a:cubicBezTo>
                  <a:cubicBezTo>
                    <a:pt x="14856" y="15709"/>
                    <a:pt x="18345" y="14966"/>
                    <a:pt x="19987" y="13894"/>
                  </a:cubicBezTo>
                  <a:cubicBezTo>
                    <a:pt x="20244" y="14273"/>
                    <a:pt x="20400" y="14689"/>
                    <a:pt x="20400" y="15218"/>
                  </a:cubicBezTo>
                  <a:cubicBezTo>
                    <a:pt x="20400" y="16051"/>
                    <a:pt x="17011" y="17673"/>
                    <a:pt x="10800" y="17673"/>
                  </a:cubicBezTo>
                  <a:moveTo>
                    <a:pt x="10800" y="20618"/>
                  </a:moveTo>
                  <a:cubicBezTo>
                    <a:pt x="9475" y="20618"/>
                    <a:pt x="8400" y="19739"/>
                    <a:pt x="8400" y="18655"/>
                  </a:cubicBezTo>
                  <a:cubicBezTo>
                    <a:pt x="8400" y="18625"/>
                    <a:pt x="8408" y="18597"/>
                    <a:pt x="8409" y="18567"/>
                  </a:cubicBezTo>
                  <a:cubicBezTo>
                    <a:pt x="9179" y="18623"/>
                    <a:pt x="9977" y="18655"/>
                    <a:pt x="10800" y="18655"/>
                  </a:cubicBezTo>
                  <a:cubicBezTo>
                    <a:pt x="11623" y="18655"/>
                    <a:pt x="12421" y="18623"/>
                    <a:pt x="13191" y="18567"/>
                  </a:cubicBezTo>
                  <a:cubicBezTo>
                    <a:pt x="13192" y="18597"/>
                    <a:pt x="13200" y="18625"/>
                    <a:pt x="13200" y="18655"/>
                  </a:cubicBezTo>
                  <a:cubicBezTo>
                    <a:pt x="13200" y="19739"/>
                    <a:pt x="12125" y="20618"/>
                    <a:pt x="10800" y="20618"/>
                  </a:cubicBezTo>
                  <a:moveTo>
                    <a:pt x="2948" y="12551"/>
                  </a:moveTo>
                  <a:cubicBezTo>
                    <a:pt x="4308" y="11388"/>
                    <a:pt x="6000" y="9939"/>
                    <a:pt x="6000" y="6873"/>
                  </a:cubicBezTo>
                  <a:cubicBezTo>
                    <a:pt x="6000" y="5232"/>
                    <a:pt x="7238" y="3825"/>
                    <a:pt x="8988" y="3239"/>
                  </a:cubicBezTo>
                  <a:cubicBezTo>
                    <a:pt x="9428" y="3657"/>
                    <a:pt x="10072" y="3927"/>
                    <a:pt x="10800" y="3927"/>
                  </a:cubicBezTo>
                  <a:cubicBezTo>
                    <a:pt x="11528" y="3927"/>
                    <a:pt x="12172" y="3657"/>
                    <a:pt x="12611" y="3239"/>
                  </a:cubicBezTo>
                  <a:cubicBezTo>
                    <a:pt x="14362" y="3825"/>
                    <a:pt x="15600" y="5232"/>
                    <a:pt x="15600" y="6873"/>
                  </a:cubicBezTo>
                  <a:cubicBezTo>
                    <a:pt x="15600" y="9939"/>
                    <a:pt x="17292" y="11388"/>
                    <a:pt x="18652" y="12551"/>
                  </a:cubicBezTo>
                  <a:cubicBezTo>
                    <a:pt x="18911" y="12773"/>
                    <a:pt x="19152" y="12979"/>
                    <a:pt x="19366" y="13183"/>
                  </a:cubicBezTo>
                  <a:cubicBezTo>
                    <a:pt x="18217" y="14077"/>
                    <a:pt x="14825" y="14727"/>
                    <a:pt x="10800" y="14727"/>
                  </a:cubicBezTo>
                  <a:cubicBezTo>
                    <a:pt x="6779" y="14727"/>
                    <a:pt x="3383" y="14079"/>
                    <a:pt x="2230" y="13186"/>
                  </a:cubicBezTo>
                  <a:cubicBezTo>
                    <a:pt x="2446" y="12981"/>
                    <a:pt x="2687" y="12774"/>
                    <a:pt x="2948" y="12551"/>
                  </a:cubicBezTo>
                  <a:moveTo>
                    <a:pt x="10800" y="982"/>
                  </a:moveTo>
                  <a:cubicBezTo>
                    <a:pt x="11462" y="982"/>
                    <a:pt x="12000" y="1422"/>
                    <a:pt x="12000" y="1964"/>
                  </a:cubicBezTo>
                  <a:cubicBezTo>
                    <a:pt x="12000" y="2506"/>
                    <a:pt x="11462" y="2945"/>
                    <a:pt x="10800" y="2945"/>
                  </a:cubicBezTo>
                  <a:cubicBezTo>
                    <a:pt x="10138" y="2945"/>
                    <a:pt x="9600" y="2506"/>
                    <a:pt x="9600" y="1964"/>
                  </a:cubicBezTo>
                  <a:cubicBezTo>
                    <a:pt x="9600" y="1422"/>
                    <a:pt x="10138" y="982"/>
                    <a:pt x="10800" y="982"/>
                  </a:cubicBezTo>
                  <a:moveTo>
                    <a:pt x="21600" y="15218"/>
                  </a:moveTo>
                  <a:cubicBezTo>
                    <a:pt x="21600" y="11782"/>
                    <a:pt x="16800" y="11782"/>
                    <a:pt x="16800" y="6873"/>
                  </a:cubicBezTo>
                  <a:cubicBezTo>
                    <a:pt x="16800" y="4845"/>
                    <a:pt x="15296" y="3105"/>
                    <a:pt x="13152" y="2356"/>
                  </a:cubicBezTo>
                  <a:cubicBezTo>
                    <a:pt x="13183" y="2229"/>
                    <a:pt x="13200" y="2098"/>
                    <a:pt x="13200" y="1964"/>
                  </a:cubicBezTo>
                  <a:cubicBezTo>
                    <a:pt x="13200" y="879"/>
                    <a:pt x="12125" y="0"/>
                    <a:pt x="10800" y="0"/>
                  </a:cubicBezTo>
                  <a:cubicBezTo>
                    <a:pt x="9475" y="0"/>
                    <a:pt x="8400" y="879"/>
                    <a:pt x="8400" y="1964"/>
                  </a:cubicBezTo>
                  <a:cubicBezTo>
                    <a:pt x="8400" y="2098"/>
                    <a:pt x="8417" y="2229"/>
                    <a:pt x="8448" y="2356"/>
                  </a:cubicBezTo>
                  <a:cubicBezTo>
                    <a:pt x="6304" y="3105"/>
                    <a:pt x="4800" y="4845"/>
                    <a:pt x="4800" y="6873"/>
                  </a:cubicBezTo>
                  <a:cubicBezTo>
                    <a:pt x="4800" y="11782"/>
                    <a:pt x="0" y="11782"/>
                    <a:pt x="0" y="15218"/>
                  </a:cubicBezTo>
                  <a:cubicBezTo>
                    <a:pt x="0" y="16716"/>
                    <a:pt x="3016" y="17986"/>
                    <a:pt x="7217" y="18457"/>
                  </a:cubicBezTo>
                  <a:cubicBezTo>
                    <a:pt x="7211" y="18523"/>
                    <a:pt x="7200" y="18587"/>
                    <a:pt x="7200" y="18655"/>
                  </a:cubicBezTo>
                  <a:cubicBezTo>
                    <a:pt x="7200" y="20282"/>
                    <a:pt x="8812" y="21600"/>
                    <a:pt x="10800" y="21600"/>
                  </a:cubicBezTo>
                  <a:cubicBezTo>
                    <a:pt x="12788" y="21600"/>
                    <a:pt x="14400" y="20282"/>
                    <a:pt x="14400" y="18655"/>
                  </a:cubicBezTo>
                  <a:cubicBezTo>
                    <a:pt x="14400" y="18587"/>
                    <a:pt x="14389" y="18523"/>
                    <a:pt x="14383" y="18457"/>
                  </a:cubicBezTo>
                  <a:cubicBezTo>
                    <a:pt x="18584" y="17986"/>
                    <a:pt x="21600" y="16716"/>
                    <a:pt x="21600" y="15218"/>
                  </a:cubicBezTo>
                </a:path>
              </a:pathLst>
            </a:custGeom>
            <a:solidFill>
              <a:schemeClr val="bg1"/>
            </a:solidFill>
            <a:ln w="12700">
              <a:miter lim="400000"/>
            </a:ln>
          </p:spPr>
          <p:txBody>
            <a:bodyPr lIns="19045" tIns="19045" rIns="19045" bIns="19045" anchor="ctr"/>
            <a:lstStyle/>
            <a:p>
              <a:pPr marL="0" marR="0" lvl="0" indent="0" algn="l" defTabSz="227965" rtl="0" eaLnBrk="1" fontAlgn="auto" latinLnBrk="0" hangingPunct="1">
                <a:lnSpc>
                  <a:spcPct val="100000"/>
                </a:lnSpc>
                <a:spcBef>
                  <a:spcPts val="0"/>
                </a:spcBef>
                <a:spcAft>
                  <a:spcPts val="0"/>
                </a:spcAft>
                <a:buClrTx/>
                <a:buSzTx/>
                <a:buFontTx/>
                <a:buNone/>
                <a:defRPr sz="3000" cap="none">
                  <a:solidFill>
                    <a:srgbClr val="FFFFFF"/>
                  </a:solidFill>
                  <a:effectLst>
                    <a:outerShdw blurRad="38100" dist="12700" dir="5400000" rotWithShape="0">
                      <a:srgbClr val="000000">
                        <a:alpha val="50000"/>
                      </a:srgbClr>
                    </a:outerShdw>
                  </a:effectLst>
                </a:defRPr>
              </a:pPr>
              <a:endParaRPr kumimoji="0" sz="1500" b="0" i="0" u="none" strike="noStrike" kern="1200" cap="none" spc="0" normalizeH="0" baseline="0" noProof="0">
                <a:ln>
                  <a:noFill/>
                </a:ln>
                <a:solidFill>
                  <a:schemeClr val="tx1">
                    <a:lumMod val="85000"/>
                    <a:lumOff val="15000"/>
                  </a:schemeClr>
                </a:solidFill>
                <a:effectLst>
                  <a:outerShdw blurRad="38100" dist="12700" dir="5400000" rotWithShape="0">
                    <a:srgbClr val="000000">
                      <a:alpha val="50000"/>
                    </a:srgbClr>
                  </a:outerShdw>
                </a:effectLst>
                <a:uLnTx/>
                <a:uFillTx/>
              </a:endParaRPr>
            </a:p>
          </p:txBody>
        </p:sp>
      </p:grpSp>
      <p:sp>
        <p:nvSpPr>
          <p:cNvPr id="21" name="稻壳儿花儿小姐文本框 20"/>
          <p:cNvSpPr txBox="1"/>
          <p:nvPr>
            <p:custDataLst>
              <p:tags r:id="rId19"/>
            </p:custDataLst>
          </p:nvPr>
        </p:nvSpPr>
        <p:spPr>
          <a:xfrm>
            <a:off x="953135" y="1271270"/>
            <a:ext cx="3116580" cy="95313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300" normalizeH="0" baseline="0" noProof="0" dirty="0">
                <a:ln>
                  <a:noFill/>
                </a:ln>
                <a:solidFill>
                  <a:schemeClr val="tx1">
                    <a:lumMod val="85000"/>
                    <a:lumOff val="15000"/>
                  </a:schemeClr>
                </a:solidFill>
                <a:effectLst/>
                <a:uLnTx/>
                <a:uFillTx/>
              </a:rPr>
              <a:t>Pre- feasibility</a:t>
            </a:r>
            <a:endParaRPr kumimoji="0" lang="en-US" altLang="zh-CN" sz="2800" b="1" i="0" u="none" strike="noStrike" kern="1200" cap="none" spc="300" normalizeH="0" baseline="0" noProof="0" dirty="0">
              <a:ln>
                <a:noFill/>
              </a:ln>
              <a:solidFill>
                <a:schemeClr val="tx1">
                  <a:lumMod val="85000"/>
                  <a:lumOff val="15000"/>
                </a:schemeClr>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spc="150" dirty="0">
                <a:solidFill>
                  <a:schemeClr val="tx1"/>
                </a:solidFill>
                <a:latin typeface="+mj-lt"/>
                <a:ea typeface="汉仪雅酷黑 55W" panose="020B0504020202020204" pitchFamily="34" charset="-122"/>
                <a:sym typeface="+mn-ea"/>
              </a:rPr>
              <a:t>1 week</a:t>
            </a:r>
            <a:endParaRPr kumimoji="0" lang="en-US" altLang="zh-CN" sz="2800" b="1" i="0" u="none" strike="noStrike" kern="1200" cap="none" spc="150" normalizeH="0" baseline="0" noProof="0" dirty="0">
              <a:ln>
                <a:noFill/>
              </a:ln>
              <a:solidFill>
                <a:schemeClr val="tx1"/>
              </a:solidFill>
              <a:effectLst/>
              <a:uLnTx/>
              <a:uFillTx/>
              <a:latin typeface="+mj-lt"/>
              <a:ea typeface="汉仪雅酷黑 55W" panose="020B0504020202020204" pitchFamily="34" charset="-122"/>
              <a:sym typeface="+mn-ea"/>
            </a:endParaRPr>
          </a:p>
        </p:txBody>
      </p:sp>
      <p:sp>
        <p:nvSpPr>
          <p:cNvPr id="22" name="文本框 21"/>
          <p:cNvSpPr txBox="1"/>
          <p:nvPr>
            <p:custDataLst>
              <p:tags r:id="rId20"/>
            </p:custDataLst>
          </p:nvPr>
        </p:nvSpPr>
        <p:spPr>
          <a:xfrm>
            <a:off x="182245" y="4286885"/>
            <a:ext cx="4032250" cy="95313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300" normalizeH="0" baseline="0" noProof="0" dirty="0">
                <a:ln>
                  <a:noFill/>
                </a:ln>
                <a:solidFill>
                  <a:schemeClr val="tx1">
                    <a:lumMod val="85000"/>
                    <a:lumOff val="15000"/>
                  </a:schemeClr>
                </a:solidFill>
                <a:effectLst/>
                <a:uLnTx/>
                <a:uFillTx/>
              </a:rPr>
              <a:t>Environmental stage</a:t>
            </a:r>
            <a:endParaRPr kumimoji="0" lang="en-US" altLang="zh-CN" sz="2800" b="1" i="0" u="none" strike="noStrike" kern="1200" cap="none" spc="300" normalizeH="0" baseline="0" noProof="0" dirty="0">
              <a:ln>
                <a:noFill/>
              </a:ln>
              <a:solidFill>
                <a:schemeClr val="tx1">
                  <a:lumMod val="85000"/>
                  <a:lumOff val="15000"/>
                </a:schemeClr>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spc="150" dirty="0">
                <a:solidFill>
                  <a:schemeClr val="tx1"/>
                </a:solidFill>
                <a:latin typeface="+mj-lt"/>
                <a:ea typeface="汉仪雅酷黑 55W" panose="020B0504020202020204" pitchFamily="34" charset="-122"/>
                <a:sym typeface="+mn-ea"/>
              </a:rPr>
              <a:t>2 days</a:t>
            </a:r>
            <a:endParaRPr kumimoji="0" lang="en-US" altLang="zh-CN" sz="2800" b="1" i="0" u="none" strike="noStrike" kern="1200" cap="none" spc="150" normalizeH="0" baseline="0" noProof="0" dirty="0">
              <a:ln>
                <a:noFill/>
              </a:ln>
              <a:solidFill>
                <a:schemeClr val="tx1"/>
              </a:solidFill>
              <a:effectLst/>
              <a:uLnTx/>
              <a:uFillTx/>
              <a:latin typeface="+mj-lt"/>
              <a:ea typeface="汉仪雅酷黑 55W" panose="020B0504020202020204" pitchFamily="34" charset="-122"/>
              <a:sym typeface="+mn-ea"/>
            </a:endParaRPr>
          </a:p>
        </p:txBody>
      </p:sp>
      <p:sp>
        <p:nvSpPr>
          <p:cNvPr id="23" name="文本框 22"/>
          <p:cNvSpPr txBox="1"/>
          <p:nvPr>
            <p:custDataLst>
              <p:tags r:id="rId21"/>
            </p:custDataLst>
          </p:nvPr>
        </p:nvSpPr>
        <p:spPr>
          <a:xfrm>
            <a:off x="8174990" y="4277360"/>
            <a:ext cx="3811905" cy="953135"/>
          </a:xfrm>
          <a:prstGeom prst="rect">
            <a:avLst/>
          </a:prstGeom>
          <a:noFill/>
        </p:spPr>
        <p:txBody>
          <a:bodyPr wrap="square" rtlCol="0">
            <a:sp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300" normalizeH="0" baseline="0" noProof="0" dirty="0">
                <a:ln>
                  <a:noFill/>
                </a:ln>
                <a:solidFill>
                  <a:schemeClr val="tx1">
                    <a:lumMod val="85000"/>
                    <a:lumOff val="15000"/>
                  </a:schemeClr>
                </a:solidFill>
                <a:effectLst/>
                <a:uLnTx/>
                <a:uFillTx/>
              </a:rPr>
              <a:t>Development stage</a:t>
            </a:r>
            <a:endParaRPr kumimoji="0" lang="en-US" altLang="zh-CN" sz="2800" b="1" i="0" u="none" strike="noStrike" kern="1200" cap="none" spc="300" normalizeH="0" baseline="0" noProof="0" dirty="0">
              <a:ln>
                <a:noFill/>
              </a:ln>
              <a:solidFill>
                <a:schemeClr val="tx1">
                  <a:lumMod val="85000"/>
                  <a:lumOff val="15000"/>
                </a:schemeClr>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spc="150" dirty="0">
                <a:solidFill>
                  <a:schemeClr val="tx1"/>
                </a:solidFill>
                <a:latin typeface="+mj-lt"/>
                <a:ea typeface="汉仪雅酷黑 55W" panose="020B0504020202020204" pitchFamily="34" charset="-122"/>
                <a:sym typeface="+mn-ea"/>
              </a:rPr>
              <a:t>2 weeks</a:t>
            </a:r>
            <a:endParaRPr kumimoji="0" lang="en-US" altLang="zh-CN" sz="2800" b="1" i="0" u="none" strike="noStrike" kern="1200" cap="none" spc="150" normalizeH="0" baseline="0" noProof="0" dirty="0">
              <a:ln>
                <a:noFill/>
              </a:ln>
              <a:solidFill>
                <a:schemeClr val="tx1"/>
              </a:solidFill>
              <a:effectLst/>
              <a:uLnTx/>
              <a:uFillTx/>
              <a:latin typeface="+mj-lt"/>
              <a:ea typeface="汉仪雅酷黑 55W" panose="020B0504020202020204" pitchFamily="34" charset="-122"/>
              <a:sym typeface="+mn-ea"/>
            </a:endParaRPr>
          </a:p>
        </p:txBody>
      </p:sp>
      <p:sp>
        <p:nvSpPr>
          <p:cNvPr id="24" name="文本框 23"/>
          <p:cNvSpPr txBox="1"/>
          <p:nvPr>
            <p:custDataLst>
              <p:tags r:id="rId22"/>
            </p:custDataLst>
          </p:nvPr>
        </p:nvSpPr>
        <p:spPr>
          <a:xfrm>
            <a:off x="8576945" y="1271270"/>
            <a:ext cx="3058795" cy="537845"/>
          </a:xfrm>
          <a:prstGeom prst="rect">
            <a:avLst/>
          </a:prstGeom>
          <a:noFill/>
        </p:spPr>
        <p:txBody>
          <a:bodyPr wrap="square" rtlCol="0">
            <a:noAutofit/>
            <a:scene3d>
              <a:camera prst="orthographicFront"/>
              <a:lightRig rig="threePt" dir="t"/>
            </a:scene3d>
            <a:sp3d contourW="12700"/>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300" normalizeH="0" baseline="0" noProof="0" dirty="0">
                <a:ln>
                  <a:noFill/>
                </a:ln>
                <a:solidFill>
                  <a:schemeClr val="tx1">
                    <a:lumMod val="85000"/>
                    <a:lumOff val="15000"/>
                  </a:schemeClr>
                </a:solidFill>
                <a:effectLst/>
                <a:uLnTx/>
                <a:uFillTx/>
              </a:rPr>
              <a:t>Design stage</a:t>
            </a:r>
            <a:endParaRPr kumimoji="0" lang="en-US" altLang="zh-CN" sz="2800" b="1" i="0" u="none" strike="noStrike" kern="1200" cap="none" spc="300" normalizeH="0" baseline="0" noProof="0" dirty="0">
              <a:ln>
                <a:noFill/>
              </a:ln>
              <a:solidFill>
                <a:schemeClr val="tx1">
                  <a:lumMod val="85000"/>
                  <a:lumOff val="15000"/>
                </a:schemeClr>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defRPr/>
            </a:pPr>
            <a:r>
              <a:rPr lang="en-US" altLang="zh-CN" sz="2800" spc="150" dirty="0">
                <a:solidFill>
                  <a:schemeClr val="tx1"/>
                </a:solidFill>
                <a:latin typeface="+mj-lt"/>
                <a:ea typeface="汉仪雅酷黑 55W" panose="020B0504020202020204" pitchFamily="34" charset="-122"/>
                <a:sym typeface="+mn-ea"/>
              </a:rPr>
              <a:t>3 days</a:t>
            </a:r>
            <a:endParaRPr kumimoji="0" lang="en-US" altLang="zh-CN" sz="2800" b="1" i="0" u="none" strike="noStrike" kern="1200" cap="none" spc="300" normalizeH="0" baseline="0" noProof="0" dirty="0">
              <a:ln>
                <a:noFill/>
              </a:ln>
              <a:solidFill>
                <a:schemeClr val="tx1"/>
              </a:solidFill>
              <a:effectLst/>
              <a:uLnTx/>
              <a:uFillTx/>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2800" b="1" i="0" u="none" strike="noStrike" kern="1200" cap="none" spc="300" normalizeH="0" baseline="0" noProof="0" dirty="0">
              <a:ln>
                <a:noFill/>
              </a:ln>
              <a:solidFill>
                <a:schemeClr val="tx1"/>
              </a:solidFill>
              <a:effectLst/>
              <a:uLnTx/>
              <a:uFillTx/>
            </a:endParaRPr>
          </a:p>
        </p:txBody>
      </p:sp>
      <p:sp>
        <p:nvSpPr>
          <p:cNvPr id="29" name="文本框 28"/>
          <p:cNvSpPr txBox="1"/>
          <p:nvPr>
            <p:custDataLst>
              <p:tags r:id="rId23"/>
            </p:custDataLst>
          </p:nvPr>
        </p:nvSpPr>
        <p:spPr>
          <a:xfrm>
            <a:off x="1052195" y="2327277"/>
            <a:ext cx="2503626" cy="1168400"/>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gn="l">
              <a:lnSpc>
                <a:spcPct val="100000"/>
              </a:lnSpc>
            </a:pPr>
            <a:r>
              <a:rPr lang="en-US" altLang="zh-CN" sz="1400" dirty="0">
                <a:solidFill>
                  <a:schemeClr val="tx1">
                    <a:lumMod val="75000"/>
                    <a:lumOff val="25000"/>
                  </a:schemeClr>
                </a:solidFill>
                <a:latin typeface="+mn-ea"/>
                <a:sym typeface="Arial" panose="020B0604020202020204" pitchFamily="34" charset="0"/>
              </a:rPr>
              <a:t>Verify the feasibility of compile-time verification and asynchronous performance</a:t>
            </a:r>
            <a:endParaRPr lang="en-US" altLang="zh-CN" sz="1400" dirty="0">
              <a:solidFill>
                <a:schemeClr val="tx1">
                  <a:lumMod val="75000"/>
                  <a:lumOff val="25000"/>
                </a:schemeClr>
              </a:solidFill>
              <a:latin typeface="+mn-ea"/>
              <a:sym typeface="Arial" panose="020B0604020202020204" pitchFamily="34" charset="0"/>
            </a:endParaRPr>
          </a:p>
        </p:txBody>
      </p:sp>
      <p:sp>
        <p:nvSpPr>
          <p:cNvPr id="30" name="文本框 29"/>
          <p:cNvSpPr txBox="1"/>
          <p:nvPr>
            <p:custDataLst>
              <p:tags r:id="rId24"/>
            </p:custDataLst>
          </p:nvPr>
        </p:nvSpPr>
        <p:spPr>
          <a:xfrm>
            <a:off x="8900160" y="2327277"/>
            <a:ext cx="2503626" cy="953135"/>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gn="l">
              <a:lnSpc>
                <a:spcPct val="100000"/>
              </a:lnSpc>
            </a:pPr>
            <a:r>
              <a:rPr lang="en-US" altLang="zh-CN" sz="1400" dirty="0">
                <a:solidFill>
                  <a:schemeClr val="tx1">
                    <a:lumMod val="75000"/>
                    <a:lumOff val="25000"/>
                  </a:schemeClr>
                </a:solidFill>
                <a:latin typeface="+mn-ea"/>
                <a:sym typeface="Arial" panose="020B0604020202020204" pitchFamily="34" charset="0"/>
              </a:rPr>
              <a:t>Clarify the interface protocol and the module decoupling scheme</a:t>
            </a:r>
            <a:endParaRPr lang="en-US" altLang="zh-CN" sz="1400" dirty="0">
              <a:solidFill>
                <a:schemeClr val="tx1">
                  <a:lumMod val="75000"/>
                  <a:lumOff val="25000"/>
                </a:schemeClr>
              </a:solidFill>
              <a:latin typeface="+mn-ea"/>
              <a:sym typeface="Arial" panose="020B0604020202020204" pitchFamily="34" charset="0"/>
            </a:endParaRPr>
          </a:p>
        </p:txBody>
      </p:sp>
      <p:sp>
        <p:nvSpPr>
          <p:cNvPr id="31" name="文本框 30"/>
          <p:cNvSpPr txBox="1"/>
          <p:nvPr>
            <p:custDataLst>
              <p:tags r:id="rId25"/>
            </p:custDataLst>
          </p:nvPr>
        </p:nvSpPr>
        <p:spPr>
          <a:xfrm>
            <a:off x="970280" y="5295265"/>
            <a:ext cx="3244215" cy="737235"/>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gn="l">
              <a:lnSpc>
                <a:spcPct val="100000"/>
              </a:lnSpc>
            </a:pPr>
            <a:r>
              <a:rPr lang="en-US" altLang="zh-CN" sz="1400" dirty="0">
                <a:solidFill>
                  <a:schemeClr val="tx1">
                    <a:lumMod val="75000"/>
                    <a:lumOff val="25000"/>
                  </a:schemeClr>
                </a:solidFill>
                <a:latin typeface="+mn-ea"/>
                <a:sym typeface="Arial" panose="020B0604020202020204" pitchFamily="34" charset="0"/>
              </a:rPr>
              <a:t>Implement automated testing and modular development support</a:t>
            </a:r>
            <a:endParaRPr lang="en-US" altLang="zh-CN" sz="1400" dirty="0">
              <a:solidFill>
                <a:schemeClr val="tx1">
                  <a:lumMod val="75000"/>
                  <a:lumOff val="25000"/>
                </a:schemeClr>
              </a:solidFill>
              <a:latin typeface="+mn-ea"/>
              <a:sym typeface="Arial" panose="020B0604020202020204" pitchFamily="34" charset="0"/>
            </a:endParaRPr>
          </a:p>
        </p:txBody>
      </p:sp>
      <p:sp>
        <p:nvSpPr>
          <p:cNvPr id="32" name="文本框 31"/>
          <p:cNvSpPr txBox="1"/>
          <p:nvPr>
            <p:custDataLst>
              <p:tags r:id="rId26"/>
            </p:custDataLst>
          </p:nvPr>
        </p:nvSpPr>
        <p:spPr>
          <a:xfrm>
            <a:off x="8900160" y="5230728"/>
            <a:ext cx="2503626" cy="953135"/>
          </a:xfrm>
          <a:prstGeom prst="rect">
            <a:avLst/>
          </a:prstGeom>
        </p:spPr>
        <p:txBody>
          <a:bodyPr wrap="square">
            <a:spAutoFit/>
          </a:bodyPr>
          <a:lstStyle>
            <a:defPPr>
              <a:defRPr lang="zh-CN"/>
            </a:defPPr>
            <a:lvl1pPr>
              <a:lnSpc>
                <a:spcPct val="130000"/>
              </a:lnSpc>
              <a:defRPr sz="1100" spc="200">
                <a:solidFill>
                  <a:prstClr val="black">
                    <a:lumMod val="75000"/>
                    <a:lumOff val="25000"/>
                  </a:prstClr>
                </a:solidFill>
                <a:latin typeface="Calibri" panose="020F0502020204030204" pitchFamily="34" charset="0"/>
                <a:ea typeface="微软雅黑" panose="020B0503020204020204" charset="-122"/>
                <a:cs typeface="+mn-ea"/>
              </a:defRPr>
            </a:lvl1pPr>
          </a:lstStyle>
          <a:p>
            <a:pPr algn="l">
              <a:lnSpc>
                <a:spcPct val="100000"/>
              </a:lnSpc>
            </a:pPr>
            <a:r>
              <a:rPr lang="en-US" altLang="zh-CN" sz="1400" dirty="0">
                <a:solidFill>
                  <a:schemeClr val="tx1">
                    <a:lumMod val="75000"/>
                    <a:lumOff val="25000"/>
                  </a:schemeClr>
                </a:solidFill>
                <a:latin typeface="+mn-ea"/>
                <a:sym typeface="Arial" panose="020B0604020202020204" pitchFamily="34" charset="0"/>
              </a:rPr>
              <a:t>Complete the implementation and integration of core functions</a:t>
            </a:r>
            <a:endParaRPr lang="en-US" altLang="zh-CN" sz="1400" dirty="0">
              <a:solidFill>
                <a:schemeClr val="tx1">
                  <a:lumMod val="75000"/>
                  <a:lumOff val="25000"/>
                </a:schemeClr>
              </a:solidFill>
              <a:latin typeface="+mn-ea"/>
              <a:sym typeface="Arial" panose="020B0604020202020204" pitchFamily="34" charset="0"/>
            </a:endParaRPr>
          </a:p>
        </p:txBody>
      </p:sp>
    </p:spTree>
  </p:cSld>
  <p:clrMapOvr>
    <a:masterClrMapping/>
  </p:clrMapOvr>
</p:sld>
</file>

<file path=ppt/tags/tag1.xml><?xml version="1.0" encoding="utf-8"?>
<p:tagLst xmlns:p="http://schemas.openxmlformats.org/presentationml/2006/main">
  <p:tag name="KSO_WM_BEAUTIFY_FLAG" val="#fgm#"/>
  <p:tag name="KSO_WM_FIGMA_FLAG" val="#fgm#"/>
  <p:tag name="KSO_WM_UNIT_INDEX" val="1"/>
  <p:tag name="KSO_WM_UNIT_TYPE" val="a"/>
  <p:tag name="KSO_WM_LAYOUT_CHECK_HASH" val="f3729c5df993cbfd84b2871ad89b345b9612db0c"/>
  <p:tag name="KSO_WM_NEWLAYOUT_ID" val="22"/>
</p:tagLst>
</file>

<file path=ppt/tags/tag10.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100.xml><?xml version="1.0" encoding="utf-8"?>
<p:tagLst xmlns:p="http://schemas.openxmlformats.org/presentationml/2006/main">
  <p:tag name="KSO_WM_DIAGRAM_VIRTUALLY_FRAME" val="{&quot;height&quot;:373.04417322834644,&quot;left&quot;:45.15,&quot;top&quot;:131.53173228346458,&quot;width&quot;:856.8}"/>
</p:tagLst>
</file>

<file path=ppt/tags/tag101.xml><?xml version="1.0" encoding="utf-8"?>
<p:tagLst xmlns:p="http://schemas.openxmlformats.org/presentationml/2006/main">
  <p:tag name="KSO_WM_DIAGRAM_VIRTUALLY_FRAME" val="{&quot;height&quot;:373.04417322834644,&quot;left&quot;:45.15,&quot;top&quot;:131.53173228346458,&quot;width&quot;:856.8}"/>
</p:tagLst>
</file>

<file path=ppt/tags/tag102.xml><?xml version="1.0" encoding="utf-8"?>
<p:tagLst xmlns:p="http://schemas.openxmlformats.org/presentationml/2006/main">
  <p:tag name="KSO_WM_DIAGRAM_VIRTUALLY_FRAME" val="{&quot;height&quot;:373.04417322834644,&quot;left&quot;:45.15,&quot;top&quot;:131.53173228346458,&quot;width&quot;:856.8}"/>
</p:tagLst>
</file>

<file path=ppt/tags/tag103.xml><?xml version="1.0" encoding="utf-8"?>
<p:tagLst xmlns:p="http://schemas.openxmlformats.org/presentationml/2006/main">
  <p:tag name="KSO_WM_DIAGRAM_VIRTUALLY_FRAME" val="{&quot;height&quot;:373.04417322834644,&quot;left&quot;:45.15,&quot;top&quot;:131.53173228346458,&quot;width&quot;:856.8}"/>
</p:tagLst>
</file>

<file path=ppt/tags/tag104.xml><?xml version="1.0" encoding="utf-8"?>
<p:tagLst xmlns:p="http://schemas.openxmlformats.org/presentationml/2006/main">
  <p:tag name="KSO_WM_DIAGRAM_VIRTUALLY_FRAME" val="{&quot;height&quot;:373.04417322834644,&quot;left&quot;:45.15,&quot;top&quot;:131.53173228346458,&quot;width&quot;:856.8}"/>
</p:tagLst>
</file>

<file path=ppt/tags/tag105.xml><?xml version="1.0" encoding="utf-8"?>
<p:tagLst xmlns:p="http://schemas.openxmlformats.org/presentationml/2006/main">
  <p:tag name="KSO_WM_DIAGRAM_VIRTUALLY_FRAME" val="{&quot;height&quot;:373.04417322834644,&quot;left&quot;:45.15,&quot;top&quot;:131.53173228346458,&quot;width&quot;:856.8}"/>
</p:tagLst>
</file>

<file path=ppt/tags/tag106.xml><?xml version="1.0" encoding="utf-8"?>
<p:tagLst xmlns:p="http://schemas.openxmlformats.org/presentationml/2006/main">
  <p:tag name="KSO_WM_DIAGRAM_VIRTUALLY_FRAME" val="{&quot;height&quot;:373.04417322834644,&quot;left&quot;:45.15,&quot;top&quot;:131.53173228346458,&quot;width&quot;:856.8}"/>
</p:tagLst>
</file>

<file path=ppt/tags/tag107.xml><?xml version="1.0" encoding="utf-8"?>
<p:tagLst xmlns:p="http://schemas.openxmlformats.org/presentationml/2006/main">
  <p:tag name="KSO_WM_DIAGRAM_VIRTUALLY_FRAME" val="{&quot;height&quot;:373.04417322834644,&quot;left&quot;:45.15,&quot;top&quot;:131.53173228346458,&quot;width&quot;:856.8}"/>
</p:tagLst>
</file>

<file path=ppt/tags/tag108.xml><?xml version="1.0" encoding="utf-8"?>
<p:tagLst xmlns:p="http://schemas.openxmlformats.org/presentationml/2006/main">
  <p:tag name="KSO_WM_DIAGRAM_VIRTUALLY_FRAME" val="{&quot;height&quot;:373.04417322834644,&quot;left&quot;:45.15,&quot;top&quot;:131.53173228346458,&quot;width&quot;:856.8}"/>
</p:tagLst>
</file>

<file path=ppt/tags/tag109.xml><?xml version="1.0" encoding="utf-8"?>
<p:tagLst xmlns:p="http://schemas.openxmlformats.org/presentationml/2006/main">
  <p:tag name="KSO_WM_DIAGRAM_VIRTUALLY_FRAME" val="{&quot;height&quot;:359.7,&quot;left&quot;:290.6,&quot;top&quot;:59.3,&quot;width&quot;:619.35}"/>
</p:tagLst>
</file>

<file path=ppt/tags/tag11.xml><?xml version="1.0" encoding="utf-8"?>
<p:tagLst xmlns:p="http://schemas.openxmlformats.org/presentationml/2006/main">
  <p:tag name="KSO_WM_BEAUTIFY_FLAG" val="#fgm#"/>
  <p:tag name="KSO_WM_FIGMA_FLAG" val="#fgm#"/>
  <p:tag name="KSO_WM_UNIT_INDEX" val="1"/>
  <p:tag name="KSO_WM_UNIT_TYPE" val="a"/>
  <p:tag name="KSO_WM_LAYOUT_CHECK_HASH" val="eb0b227dafa94d2ea07ed9f784b7bc302d81311a"/>
  <p:tag name="KSO_WM_NEWLAYOUT_ID" val="212"/>
</p:tagLst>
</file>

<file path=ppt/tags/tag110.xml><?xml version="1.0" encoding="utf-8"?>
<p:tagLst xmlns:p="http://schemas.openxmlformats.org/presentationml/2006/main">
  <p:tag name="KSO_WM_DIAGRAM_VIRTUALLY_FRAME" val="{&quot;height&quot;:359.7,&quot;left&quot;:290.6,&quot;top&quot;:59.3,&quot;width&quot;:619.35}"/>
</p:tagLst>
</file>

<file path=ppt/tags/tag111.xml><?xml version="1.0" encoding="utf-8"?>
<p:tagLst xmlns:p="http://schemas.openxmlformats.org/presentationml/2006/main">
  <p:tag name="KSO_WM_DIAGRAM_VIRTUALLY_FRAME" val="{&quot;height&quot;:359.7,&quot;left&quot;:290.6,&quot;top&quot;:59.3,&quot;width&quot;:619.35}"/>
</p:tagLst>
</file>

<file path=ppt/tags/tag112.xml><?xml version="1.0" encoding="utf-8"?>
<p:tagLst xmlns:p="http://schemas.openxmlformats.org/presentationml/2006/main">
  <p:tag name="KSO_WM_DIAGRAM_VIRTUALLY_FRAME" val="{&quot;height&quot;:359.7,&quot;left&quot;:328.2,&quot;top&quot;:48.9,&quot;width&quot;:488.55}"/>
</p:tagLst>
</file>

<file path=ppt/tags/tag113.xml><?xml version="1.0" encoding="utf-8"?>
<p:tagLst xmlns:p="http://schemas.openxmlformats.org/presentationml/2006/main">
  <p:tag name="KSO_WM_DIAGRAM_VIRTUALLY_FRAME" val="{&quot;height&quot;:359.7,&quot;left&quot;:290.6,&quot;top&quot;:59.3,&quot;width&quot;:619.35}"/>
</p:tagLst>
</file>

<file path=ppt/tags/tag114.xml><?xml version="1.0" encoding="utf-8"?>
<p:tagLst xmlns:p="http://schemas.openxmlformats.org/presentationml/2006/main">
  <p:tag name="KSO_WM_DIAGRAM_VIRTUALLY_FRAME" val="{&quot;height&quot;:359.7,&quot;left&quot;:290.6,&quot;top&quot;:59.3,&quot;width&quot;:619.35}"/>
</p:tagLst>
</file>

<file path=ppt/tags/tag115.xml><?xml version="1.0" encoding="utf-8"?>
<p:tagLst xmlns:p="http://schemas.openxmlformats.org/presentationml/2006/main">
  <p:tag name="KSO_WM_DIAGRAM_VIRTUALLY_FRAME" val="{&quot;height&quot;:359.7,&quot;left&quot;:290.6,&quot;top&quot;:59.3,&quot;width&quot;:619.35}"/>
</p:tagLst>
</file>

<file path=ppt/tags/tag116.xml><?xml version="1.0" encoding="utf-8"?>
<p:tagLst xmlns:p="http://schemas.openxmlformats.org/presentationml/2006/main">
  <p:tag name="KSO_WM_DIAGRAM_VIRTUALLY_FRAME" val="{&quot;height&quot;:373.6254330708662,&quot;left&quot;:46.3,&quot;top&quot;:87.24905511811025,&quot;width&quot;:860.55}"/>
</p:tagLst>
</file>

<file path=ppt/tags/tag117.xml><?xml version="1.0" encoding="utf-8"?>
<p:tagLst xmlns:p="http://schemas.openxmlformats.org/presentationml/2006/main">
  <p:tag name="KSO_WM_DIAGRAM_VIRTUALLY_FRAME" val="{&quot;height&quot;:373.6254330708662,&quot;left&quot;:46.3,&quot;top&quot;:87.24905511811025,&quot;width&quot;:860.55}"/>
</p:tagLst>
</file>

<file path=ppt/tags/tag118.xml><?xml version="1.0" encoding="utf-8"?>
<p:tagLst xmlns:p="http://schemas.openxmlformats.org/presentationml/2006/main">
  <p:tag name="KSO_WM_DIAGRAM_VIRTUALLY_FRAME" val="{&quot;height&quot;:373.6254330708662,&quot;left&quot;:46.3,&quot;top&quot;:87.24905511811025,&quot;width&quot;:860.55}"/>
</p:tagLst>
</file>

<file path=ppt/tags/tag119.xml><?xml version="1.0" encoding="utf-8"?>
<p:tagLst xmlns:p="http://schemas.openxmlformats.org/presentationml/2006/main">
  <p:tag name="KSO_WM_DIAGRAM_VIRTUALLY_FRAME" val="{&quot;height&quot;:373.6254330708662,&quot;left&quot;:46.3,&quot;top&quot;:87.24905511811025,&quot;width&quot;:860.55}"/>
</p:tagLst>
</file>

<file path=ppt/tags/tag12.xml><?xml version="1.0" encoding="utf-8"?>
<p:tagLst xmlns:p="http://schemas.openxmlformats.org/presentationml/2006/main">
  <p:tag name="KSO_WM_BEAUTIFY_FLAG" val="#fgm#"/>
  <p:tag name="KSO_WM_FIGMA_FLAG" val="#fgm#"/>
  <p:tag name="KSO_WM_UNIT_INDEX" val="1"/>
  <p:tag name="KSO_WM_UNIT_TYPE" val="f"/>
</p:tagLst>
</file>

<file path=ppt/tags/tag120.xml><?xml version="1.0" encoding="utf-8"?>
<p:tagLst xmlns:p="http://schemas.openxmlformats.org/presentationml/2006/main">
  <p:tag name="KSO_WM_DIAGRAM_VIRTUALLY_FRAME" val="{&quot;height&quot;:373.6254330708662,&quot;left&quot;:46.3,&quot;top&quot;:87.24905511811025,&quot;width&quot;:860.55}"/>
</p:tagLst>
</file>

<file path=ppt/tags/tag121.xml><?xml version="1.0" encoding="utf-8"?>
<p:tagLst xmlns:p="http://schemas.openxmlformats.org/presentationml/2006/main">
  <p:tag name="KSO_WM_DIAGRAM_VIRTUALLY_FRAME" val="{&quot;height&quot;:373.6254330708662,&quot;left&quot;:46.3,&quot;top&quot;:87.24905511811025,&quot;width&quot;:860.55}"/>
</p:tagLst>
</file>

<file path=ppt/tags/tag122.xml><?xml version="1.0" encoding="utf-8"?>
<p:tagLst xmlns:p="http://schemas.openxmlformats.org/presentationml/2006/main">
  <p:tag name="KSO_WM_DIAGRAM_VIRTUALLY_FRAME" val="{&quot;height&quot;:373.6254330708662,&quot;left&quot;:46.3,&quot;top&quot;:87.24905511811025,&quot;width&quot;:860.55}"/>
</p:tagLst>
</file>

<file path=ppt/tags/tag123.xml><?xml version="1.0" encoding="utf-8"?>
<p:tagLst xmlns:p="http://schemas.openxmlformats.org/presentationml/2006/main">
  <p:tag name="KSO_WM_DIAGRAM_VIRTUALLY_FRAME" val="{&quot;height&quot;:373.6254330708662,&quot;left&quot;:46.3,&quot;top&quot;:87.24905511811025,&quot;width&quot;:860.55}"/>
</p:tagLst>
</file>

<file path=ppt/tags/tag124.xml><?xml version="1.0" encoding="utf-8"?>
<p:tagLst xmlns:p="http://schemas.openxmlformats.org/presentationml/2006/main">
  <p:tag name="KSO_WM_DIAGRAM_VIRTUALLY_FRAME" val="{&quot;height&quot;:373.6254330708662,&quot;left&quot;:46.3,&quot;top&quot;:87.24905511811025,&quot;width&quot;:860.55}"/>
</p:tagLst>
</file>

<file path=ppt/tags/tag125.xml><?xml version="1.0" encoding="utf-8"?>
<p:tagLst xmlns:p="http://schemas.openxmlformats.org/presentationml/2006/main">
  <p:tag name="KSO_WM_DIAGRAM_VIRTUALLY_FRAME" val="{&quot;height&quot;:373.6254330708662,&quot;left&quot;:46.3,&quot;top&quot;:87.24905511811025,&quot;width&quot;:860.55}"/>
</p:tagLst>
</file>

<file path=ppt/tags/tag126.xml><?xml version="1.0" encoding="utf-8"?>
<p:tagLst xmlns:p="http://schemas.openxmlformats.org/presentationml/2006/main">
  <p:tag name="KSO_WM_DIAGRAM_VIRTUALLY_FRAME" val="{&quot;height&quot;:373.6254330708662,&quot;left&quot;:46.3,&quot;top&quot;:87.24905511811025,&quot;width&quot;:860.55}"/>
</p:tagLst>
</file>

<file path=ppt/tags/tag127.xml><?xml version="1.0" encoding="utf-8"?>
<p:tagLst xmlns:p="http://schemas.openxmlformats.org/presentationml/2006/main">
  <p:tag name="KSO_WM_DIAGRAM_VIRTUALLY_FRAME" val="{&quot;height&quot;:373.6254330708662,&quot;left&quot;:46.3,&quot;top&quot;:87.24905511811025,&quot;width&quot;:860.55}"/>
</p:tagLst>
</file>

<file path=ppt/tags/tag128.xml><?xml version="1.0" encoding="utf-8"?>
<p:tagLst xmlns:p="http://schemas.openxmlformats.org/presentationml/2006/main">
  <p:tag name="KSO_WM_DIAGRAM_VIRTUALLY_FRAME" val="{&quot;height&quot;:373.6254330708662,&quot;left&quot;:46.3,&quot;top&quot;:87.24905511811025,&quot;width&quot;:860.55}"/>
</p:tagLst>
</file>

<file path=ppt/tags/tag129.xml><?xml version="1.0" encoding="utf-8"?>
<p:tagLst xmlns:p="http://schemas.openxmlformats.org/presentationml/2006/main">
  <p:tag name="KSO_WM_DIAGRAM_VIRTUALLY_FRAME" val="{&quot;height&quot;:373.6254330708662,&quot;left&quot;:46.3,&quot;top&quot;:87.24905511811025,&quot;width&quot;:860.55}"/>
</p:tagLst>
</file>

<file path=ppt/tags/tag1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130.xml><?xml version="1.0" encoding="utf-8"?>
<p:tagLst xmlns:p="http://schemas.openxmlformats.org/presentationml/2006/main">
  <p:tag name="KSO_WM_DIAGRAM_VIRTUALLY_FRAME" val="{&quot;height&quot;:373.6254330708662,&quot;left&quot;:46.3,&quot;top&quot;:87.24905511811025,&quot;width&quot;:860.55}"/>
</p:tagLst>
</file>

<file path=ppt/tags/tag131.xml><?xml version="1.0" encoding="utf-8"?>
<p:tagLst xmlns:p="http://schemas.openxmlformats.org/presentationml/2006/main">
  <p:tag name="KSO_WM_DIAGRAM_VIRTUALLY_FRAME" val="{&quot;height&quot;:373.6254330708662,&quot;left&quot;:46.3,&quot;top&quot;:87.24905511811025,&quot;width&quot;:860.55}"/>
</p:tagLst>
</file>

<file path=ppt/tags/tag132.xml><?xml version="1.0" encoding="utf-8"?>
<p:tagLst xmlns:p="http://schemas.openxmlformats.org/presentationml/2006/main">
  <p:tag name="KSO_WM_DIAGRAM_VIRTUALLY_FRAME" val="{&quot;height&quot;:373.6254330708662,&quot;left&quot;:46.3,&quot;top&quot;:87.24905511811025,&quot;width&quot;:860.55}"/>
</p:tagLst>
</file>

<file path=ppt/tags/tag133.xml><?xml version="1.0" encoding="utf-8"?>
<p:tagLst xmlns:p="http://schemas.openxmlformats.org/presentationml/2006/main">
  <p:tag name="KSO_WM_DIAGRAM_VIRTUALLY_FRAME" val="{&quot;height&quot;:373.6254330708662,&quot;left&quot;:46.3,&quot;top&quot;:87.24905511811025,&quot;width&quot;:860.55}"/>
</p:tagLst>
</file>

<file path=ppt/tags/tag134.xml><?xml version="1.0" encoding="utf-8"?>
<p:tagLst xmlns:p="http://schemas.openxmlformats.org/presentationml/2006/main">
  <p:tag name="KSO_WM_DIAGRAM_VIRTUALLY_FRAME" val="{&quot;height&quot;:373.6254330708662,&quot;left&quot;:46.3,&quot;top&quot;:87.24905511811025,&quot;width&quot;:860.55}"/>
</p:tagLst>
</file>

<file path=ppt/tags/tag135.xml><?xml version="1.0" encoding="utf-8"?>
<p:tagLst xmlns:p="http://schemas.openxmlformats.org/presentationml/2006/main">
  <p:tag name="KSO_WM_DIAGRAM_VIRTUALLY_FRAME" val="{&quot;height&quot;:373.6254330708662,&quot;left&quot;:46.3,&quot;top&quot;:87.24905511811025,&quot;width&quot;:860.55}"/>
</p:tagLst>
</file>

<file path=ppt/tags/tag136.xml><?xml version="1.0" encoding="utf-8"?>
<p:tagLst xmlns:p="http://schemas.openxmlformats.org/presentationml/2006/main">
  <p:tag name="KSO_WM_DIAGRAM_VIRTUALLY_FRAME" val="{&quot;height&quot;:373.6254330708662,&quot;left&quot;:46.3,&quot;top&quot;:87.24905511811025,&quot;width&quot;:860.55}"/>
</p:tagLst>
</file>

<file path=ppt/tags/tag137.xml><?xml version="1.0" encoding="utf-8"?>
<p:tagLst xmlns:p="http://schemas.openxmlformats.org/presentationml/2006/main">
  <p:tag name="KSO_WM_DIAGRAM_VIRTUALLY_FRAME" val="{&quot;height&quot;:373.6254330708662,&quot;left&quot;:46.3,&quot;top&quot;:87.24905511811025,&quot;width&quot;:860.55}"/>
</p:tagLst>
</file>

<file path=ppt/tags/tag138.xml><?xml version="1.0" encoding="utf-8"?>
<p:tagLst xmlns:p="http://schemas.openxmlformats.org/presentationml/2006/main">
  <p:tag name="KSO_WM_DIAGRAM_VIRTUALLY_FRAME" val="{&quot;height&quot;:373.6254330708662,&quot;left&quot;:46.3,&quot;top&quot;:87.24905511811025,&quot;width&quot;:860.55}"/>
</p:tagLst>
</file>

<file path=ppt/tags/tag139.xml><?xml version="1.0" encoding="utf-8"?>
<p:tagLst xmlns:p="http://schemas.openxmlformats.org/presentationml/2006/main">
  <p:tag name="KSO_WM_DIAGRAM_VIRTUALLY_FRAME" val="{&quot;height&quot;:373.6254330708662,&quot;left&quot;:46.3,&quot;top&quot;:87.24905511811025,&quot;width&quot;:860.55}"/>
</p:tagLst>
</file>

<file path=ppt/tags/tag14.xml><?xml version="1.0" encoding="utf-8"?>
<p:tagLst xmlns:p="http://schemas.openxmlformats.org/presentationml/2006/main">
  <p:tag name="KSO_WM_BEAUTIFY_FLAG" val="#fgm#"/>
  <p:tag name="KSO_WM_DIAGRAM_GROUP_CODE" val="1"/>
  <p:tag name="KSO_WM_FIGMA_FLAG" val="#fgm#"/>
  <p:tag name="KSO_WM_UNIT_INDEX" val="1_1_1"/>
  <p:tag name="KSO_WM_UNIT_TYPE" val="l_h_a"/>
</p:tagLst>
</file>

<file path=ppt/tags/tag140.xml><?xml version="1.0" encoding="utf-8"?>
<p:tagLst xmlns:p="http://schemas.openxmlformats.org/presentationml/2006/main">
  <p:tag name="KSO_WM_DIAGRAM_VIRTUALLY_FRAME" val="{&quot;height&quot;:373.6254330708662,&quot;left&quot;:46.3,&quot;top&quot;:87.24905511811025,&quot;width&quot;:860.55}"/>
</p:tagLst>
</file>

<file path=ppt/tags/tag141.xml><?xml version="1.0" encoding="utf-8"?>
<p:tagLst xmlns:p="http://schemas.openxmlformats.org/presentationml/2006/main">
  <p:tag name="KSO_WM_DIAGRAM_VIRTUALLY_FRAME" val="{&quot;height&quot;:373.6254330708662,&quot;left&quot;:46.3,&quot;top&quot;:87.24905511811025,&quot;width&quot;:860.55}"/>
</p:tagLst>
</file>

<file path=ppt/tags/tag142.xml><?xml version="1.0" encoding="utf-8"?>
<p:tagLst xmlns:p="http://schemas.openxmlformats.org/presentationml/2006/main">
  <p:tag name="KSO_WM_DIAGRAM_VIRTUALLY_FRAME" val="{&quot;height&quot;:373.6254330708662,&quot;left&quot;:46.3,&quot;top&quot;:87.24905511811025,&quot;width&quot;:860.55}"/>
</p:tagLst>
</file>

<file path=ppt/tags/tag143.xml><?xml version="1.0" encoding="utf-8"?>
<p:tagLst xmlns:p="http://schemas.openxmlformats.org/presentationml/2006/main">
  <p:tag name="KSO_WM_DIAGRAM_VIRTUALLY_FRAME" val="{&quot;height&quot;:373.6254330708662,&quot;left&quot;:46.3,&quot;top&quot;:87.24905511811025,&quot;width&quot;:860.55}"/>
</p:tagLst>
</file>

<file path=ppt/tags/tag144.xml><?xml version="1.0" encoding="utf-8"?>
<p:tagLst xmlns:p="http://schemas.openxmlformats.org/presentationml/2006/main">
  <p:tag name="KSO_WM_DIAGRAM_VIRTUALLY_FRAME" val="{&quot;height&quot;:373.6254330708662,&quot;left&quot;:46.3,&quot;top&quot;:87.24905511811025,&quot;width&quot;:860.55}"/>
</p:tagLst>
</file>

<file path=ppt/tags/tag145.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46.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47.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48.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49.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150.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1.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2.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3.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4.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5.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6.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7.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8.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59.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160.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61.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62.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63.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64.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65.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66.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67.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68.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69.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xml><?xml version="1.0" encoding="utf-8"?>
<p:tagLst xmlns:p="http://schemas.openxmlformats.org/presentationml/2006/main">
  <p:tag name="KSO_WM_BEAUTIFY_FLAG" val="#fgm#"/>
  <p:tag name="KSO_WM_DIAGRAM_GROUP_CODE" val="1"/>
  <p:tag name="KSO_WM_FIGMA_FLAG" val="#fgm#"/>
  <p:tag name="KSO_WM_UNIT_INDEX" val="1_2_1"/>
  <p:tag name="KSO_WM_UNIT_TYPE" val="l_h_a"/>
</p:tagLst>
</file>

<file path=ppt/tags/tag170.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1.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2.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3.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4.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5.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6.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7.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8.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79.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180.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1.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2.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3.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4.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5.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6.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7.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8.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89.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1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190.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91.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92.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93.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94.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95.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96.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97.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98.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199.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2.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20.xml><?xml version="1.0" encoding="utf-8"?>
<p:tagLst xmlns:p="http://schemas.openxmlformats.org/presentationml/2006/main">
  <p:tag name="KSO_WM_BEAUTIFY_FLAG" val="#fgm#"/>
  <p:tag name="KSO_WM_DIAGRAM_GROUP_CODE" val="1"/>
  <p:tag name="KSO_WM_FIGMA_FLAG" val="#fgm#"/>
  <p:tag name="KSO_WM_UNIT_INDEX" val="1_3_1"/>
  <p:tag name="KSO_WM_UNIT_TYPE" val="l_h_a"/>
</p:tagLst>
</file>

<file path=ppt/tags/tag200.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201.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202.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203.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204.xml><?xml version="1.0" encoding="utf-8"?>
<p:tagLst xmlns:p="http://schemas.openxmlformats.org/presentationml/2006/main">
  <p:tag name="KSO_WM_DIAGRAM_VIRTUALLY_FRAME" val="{&quot;height&quot;:359.0251968503937,&quot;left&quot;:97.31755905511811,&quot;top&quot;:127.82480314960631,&quot;width&quot;:862.6824409448818}"/>
</p:tagLst>
</file>

<file path=ppt/tags/tag205.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206.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207.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208.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209.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2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210.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211.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212.xml><?xml version="1.0" encoding="utf-8"?>
<p:tagLst xmlns:p="http://schemas.openxmlformats.org/presentationml/2006/main">
  <p:tag name="KSO_WM_DIAGRAM_VIRTUALLY_FRAME" val="{&quot;height&quot;:307.8976377952756,&quot;left&quot;:-1.2448818897637794,&quot;top&quot;:131.08795275590552,&quot;width&quot;:1205.9189763779527}"/>
</p:tagLst>
</file>

<file path=ppt/tags/tag213.xml><?xml version="1.0" encoding="utf-8"?>
<p:tagLst xmlns:p="http://schemas.openxmlformats.org/presentationml/2006/main">
  <p:tag name="KSO_WM_DIAGRAM_VIRTUALLY_FRAME" val="{&quot;height&quot;:403.61999999999995,&quot;left&quot;:3.45,&quot;top&quot;:56.03866141732284,&quot;width&quot;:925.55}"/>
</p:tagLst>
</file>

<file path=ppt/tags/tag214.xml><?xml version="1.0" encoding="utf-8"?>
<p:tagLst xmlns:p="http://schemas.openxmlformats.org/presentationml/2006/main">
  <p:tag name="KSO_WM_DIAGRAM_VIRTUALLY_FRAME" val="{&quot;height&quot;:403.61999999999995,&quot;left&quot;:3.45,&quot;top&quot;:56.03866141732284,&quot;width&quot;:925.55}"/>
</p:tagLst>
</file>

<file path=ppt/tags/tag215.xml><?xml version="1.0" encoding="utf-8"?>
<p:tagLst xmlns:p="http://schemas.openxmlformats.org/presentationml/2006/main">
  <p:tag name="KSO_WM_DIAGRAM_VIRTUALLY_FRAME" val="{&quot;height&quot;:403.61999999999995,&quot;left&quot;:3.45,&quot;top&quot;:56.03866141732284,&quot;width&quot;:925.55}"/>
</p:tagLst>
</file>

<file path=ppt/tags/tag216.xml><?xml version="1.0" encoding="utf-8"?>
<p:tagLst xmlns:p="http://schemas.openxmlformats.org/presentationml/2006/main">
  <p:tag name="KSO_WM_DIAGRAM_VIRTUALLY_FRAME" val="{&quot;height&quot;:403.61999999999995,&quot;left&quot;:3.45,&quot;top&quot;:56.03866141732284,&quot;width&quot;:925.55}"/>
</p:tagLst>
</file>

<file path=ppt/tags/tag217.xml><?xml version="1.0" encoding="utf-8"?>
<p:tagLst xmlns:p="http://schemas.openxmlformats.org/presentationml/2006/main">
  <p:tag name="KSO_WM_DIAGRAM_VIRTUALLY_FRAME" val="{&quot;height&quot;:342.99976377952754,&quot;left&quot;:409.32937007874017,&quot;top&quot;:138.51322834645669,&quot;width&quot;:486.206062992126}"/>
</p:tagLst>
</file>

<file path=ppt/tags/tag218.xml><?xml version="1.0" encoding="utf-8"?>
<p:tagLst xmlns:p="http://schemas.openxmlformats.org/presentationml/2006/main">
  <p:tag name="KSO_WM_DIAGRAM_VIRTUALLY_FRAME" val="{&quot;height&quot;:342.99976377952754,&quot;left&quot;:409.32937007874017,&quot;top&quot;:138.51322834645669,&quot;width&quot;:486.206062992126}"/>
</p:tagLst>
</file>

<file path=ppt/tags/tag219.xml><?xml version="1.0" encoding="utf-8"?>
<p:tagLst xmlns:p="http://schemas.openxmlformats.org/presentationml/2006/main">
  <p:tag name="KSO_WM_DIAGRAM_VIRTUALLY_FRAME" val="{&quot;height&quot;:342.99976377952754,&quot;left&quot;:409.32937007874017,&quot;top&quot;:138.51322834645669,&quot;width&quot;:486.206062992126}"/>
</p:tagLst>
</file>

<file path=ppt/tags/tag22.xml><?xml version="1.0" encoding="utf-8"?>
<p:tagLst xmlns:p="http://schemas.openxmlformats.org/presentationml/2006/main">
  <p:tag name="KSO_WM_DIAGRAM_VIRTUALLY_FRAME" val="{&quot;height&quot;:199.12338582677165,&quot;left&quot;:61.27448818897638,&quot;top&quot;:303.15,&quot;width&quot;:829.3938582677165}"/>
</p:tagLst>
</file>

<file path=ppt/tags/tag220.xml><?xml version="1.0" encoding="utf-8"?>
<p:tagLst xmlns:p="http://schemas.openxmlformats.org/presentationml/2006/main">
  <p:tag name="KSO_WM_DIAGRAM_VIRTUALLY_FRAME" val="{&quot;height&quot;:342.99976377952754,&quot;left&quot;:409.32937007874017,&quot;top&quot;:138.51322834645669,&quot;width&quot;:486.206062992126}"/>
</p:tagLst>
</file>

<file path=ppt/tags/tag221.xml><?xml version="1.0" encoding="utf-8"?>
<p:tagLst xmlns:p="http://schemas.openxmlformats.org/presentationml/2006/main">
  <p:tag name="KSO_WM_DIAGRAM_VIRTUALLY_FRAME" val="{&quot;height&quot;:342.99976377952754,&quot;left&quot;:409.32937007874017,&quot;top&quot;:138.51322834645669,&quot;width&quot;:486.206062992126}"/>
</p:tagLst>
</file>

<file path=ppt/tags/tag222.xml><?xml version="1.0" encoding="utf-8"?>
<p:tagLst xmlns:p="http://schemas.openxmlformats.org/presentationml/2006/main">
  <p:tag name="KSO_WM_DIAGRAM_VIRTUALLY_FRAME" val="{&quot;height&quot;:342.99976377952754,&quot;left&quot;:409.32937007874017,&quot;top&quot;:138.51322834645669,&quot;width&quot;:486.206062992126}"/>
</p:tagLst>
</file>

<file path=ppt/tags/tag223.xml><?xml version="1.0" encoding="utf-8"?>
<p:tagLst xmlns:p="http://schemas.openxmlformats.org/presentationml/2006/main">
  <p:tag name="RESOURCE_RECORD_KEY" val="{&quot;10&quot;:[21564683],&quot;12&quot;:[25001426]}"/>
</p:tagLst>
</file>

<file path=ppt/tags/tag23.xml><?xml version="1.0" encoding="utf-8"?>
<p:tagLst xmlns:p="http://schemas.openxmlformats.org/presentationml/2006/main">
  <p:tag name="KSO_WM_DIAGRAM_VIRTUALLY_FRAME" val="{&quot;height&quot;:199.12338582677165,&quot;left&quot;:61.27448818897638,&quot;top&quot;:303.15,&quot;width&quot;:829.3938582677165}"/>
</p:tagLst>
</file>

<file path=ppt/tags/tag24.xml><?xml version="1.0" encoding="utf-8"?>
<p:tagLst xmlns:p="http://schemas.openxmlformats.org/presentationml/2006/main">
  <p:tag name="KSO_WM_DIAGRAM_VIRTUALLY_FRAME" val="{&quot;height&quot;:199.12338582677165,&quot;left&quot;:61.27448818897638,&quot;top&quot;:303.15,&quot;width&quot;:829.3938582677165}"/>
</p:tagLst>
</file>

<file path=ppt/tags/tag25.xml><?xml version="1.0" encoding="utf-8"?>
<p:tagLst xmlns:p="http://schemas.openxmlformats.org/presentationml/2006/main">
  <p:tag name="KSO_WM_DIAGRAM_VIRTUALLY_FRAME" val="{&quot;height&quot;:199.12338582677165,&quot;left&quot;:61.27448818897638,&quot;top&quot;:303.15,&quot;width&quot;:829.3938582677165}"/>
</p:tagLst>
</file>

<file path=ppt/tags/tag26.xml><?xml version="1.0" encoding="utf-8"?>
<p:tagLst xmlns:p="http://schemas.openxmlformats.org/presentationml/2006/main">
  <p:tag name="KSO_WM_DIAGRAM_VIRTUALLY_FRAME" val="{&quot;height&quot;:199.12338582677165,&quot;left&quot;:61.27448818897638,&quot;top&quot;:303.15,&quot;width&quot;:829.3938582677165}"/>
</p:tagLst>
</file>

<file path=ppt/tags/tag27.xml><?xml version="1.0" encoding="utf-8"?>
<p:tagLst xmlns:p="http://schemas.openxmlformats.org/presentationml/2006/main">
  <p:tag name="KSO_WM_DIAGRAM_VIRTUALLY_FRAME" val="{&quot;height&quot;:199.12338582677165,&quot;left&quot;:61.27448818897638,&quot;top&quot;:303.15,&quot;width&quot;:829.3938582677165}"/>
</p:tagLst>
</file>

<file path=ppt/tags/tag28.xml><?xml version="1.0" encoding="utf-8"?>
<p:tagLst xmlns:p="http://schemas.openxmlformats.org/presentationml/2006/main">
  <p:tag name="KSO_WM_DIAGRAM_VIRTUALLY_FRAME" val="{&quot;height&quot;:199.12338582677165,&quot;left&quot;:61.27448818897638,&quot;top&quot;:303.15,&quot;width&quot;:829.3938582677165}"/>
</p:tagLst>
</file>

<file path=ppt/tags/tag29.xml><?xml version="1.0" encoding="utf-8"?>
<p:tagLst xmlns:p="http://schemas.openxmlformats.org/presentationml/2006/main">
  <p:tag name="KSO_WM_DIAGRAM_VIRTUALLY_FRAME" val="{&quot;height&quot;:199.12338582677165,&quot;left&quot;:61.27448818897638,&quot;top&quot;:303.15,&quot;width&quot;:829.3938582677165}"/>
</p:tagLst>
</file>

<file path=ppt/tags/tag3.xml><?xml version="1.0" encoding="utf-8"?>
<p:tagLst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30.xml><?xml version="1.0" encoding="utf-8"?>
<p:tagLst xmlns:p="http://schemas.openxmlformats.org/presentationml/2006/main">
  <p:tag name="KSO_WM_DIAGRAM_VIRTUALLY_FRAME" val="{&quot;height&quot;:199.12338582677165,&quot;left&quot;:61.27448818897638,&quot;top&quot;:303.15,&quot;width&quot;:829.3938582677165}"/>
</p:tagLst>
</file>

<file path=ppt/tags/tag31.xml><?xml version="1.0" encoding="utf-8"?>
<p:tagLst xmlns:p="http://schemas.openxmlformats.org/presentationml/2006/main">
  <p:tag name="KSO_WM_DIAGRAM_VIRTUALLY_FRAME" val="{&quot;height&quot;:199.12338582677165,&quot;left&quot;:61.27448818897638,&quot;top&quot;:303.15,&quot;width&quot;:829.3938582677165}"/>
</p:tagLst>
</file>

<file path=ppt/tags/tag32.xml><?xml version="1.0" encoding="utf-8"?>
<p:tagLst xmlns:p="http://schemas.openxmlformats.org/presentationml/2006/main">
  <p:tag name="KSO_WM_BEAUTIFY_FLAG" val="#fgm#"/>
  <p:tag name="KSO_WM_FIGMA_FLAG" val="#fgm#"/>
  <p:tag name="KSO_WM_UNIT_INDEX" val="1"/>
  <p:tag name="KSO_WM_UNIT_TYPE" val="a"/>
  <p:tag name="KSO_WM_LAYOUT_CHECK_HASH" val="f3729c5df993cbfd84b2871ad89b345b9612db0c"/>
  <p:tag name="KSO_WM_NEWLAYOUT_ID" val="22"/>
</p:tagLst>
</file>

<file path=ppt/tags/tag33.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1_1"/>
  <p:tag name="KSO_WM_UNIT_TYPE" val="l_h_i"/>
</p:tagLst>
</file>

<file path=ppt/tags/tag34.xml><?xml version="1.0" encoding="utf-8"?>
<p:tagLst xmlns:p="http://schemas.openxmlformats.org/presentationml/2006/main">
  <p:tag name="KSO_WM_BEAUTIFY_FLAG" val="#fgm#"/>
  <p:tag name="KSO_WM_DIAGRAM_GROUP_CODE" val="1"/>
  <p:tag name="KSO_WM_FIGMA_FLAG" val="#fgm#"/>
  <p:tag name="KSO_WM_SYNC_SLIDE_TEXT" val="1"/>
  <p:tag name="KSO_WM_UNIT_INDEX" val="1_1_3"/>
  <p:tag name="KSO_WM_UNIT_SUBTYPE" val="d"/>
  <p:tag name="KSO_WM_UNIT_TYPE" val="l_h_i"/>
</p:tagLst>
</file>

<file path=ppt/tags/tag35.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36.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37.xml><?xml version="1.0" encoding="utf-8"?>
<p:tagLst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38.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39.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4.xml><?xml version="1.0" encoding="utf-8"?>
<p:tagLst xmlns:p="http://schemas.openxmlformats.org/presentationml/2006/main">
  <p:tag name="KSO_WM_BEAUTIFY_FLAG" val="#fgm#"/>
  <p:tag name="KSO_WM_DIAGRAM_GROUP_CODE" val="1"/>
  <p:tag name="KSO_WM_FIGMA_FLAG" val="#fgm#"/>
  <p:tag name="KSO_WM_UNIT_INDEX" val="1_1_1"/>
  <p:tag name="KSO_WM_UNIT_TYPE" val="l_h_f"/>
</p:tagLst>
</file>

<file path=ppt/tags/tag40.xml><?xml version="1.0" encoding="utf-8"?>
<p:tagLst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ags/tag41.xml><?xml version="1.0" encoding="utf-8"?>
<p:tagLst xmlns:p="http://schemas.openxmlformats.org/presentationml/2006/main">
  <p:tag name="KSO_WM_BEAUTIFY_FLAG" val="#fgm#"/>
  <p:tag name="KSO_WM_DIAGRAM_GROUP_CODE" val="1"/>
  <p:tag name="KSO_WM_FIGMA_FLAG" val="#fgm#"/>
  <p:tag name="KSO_WM_UNIT_INDEX" val="1_3_1"/>
  <p:tag name="KSO_WM_UNIT_TYPE" val="l_h_f"/>
</p:tagLst>
</file>

<file path=ppt/tags/tag42.xml><?xml version="1.0" encoding="utf-8"?>
<p:tagLst xmlns:p="http://schemas.openxmlformats.org/presentationml/2006/main">
  <p:tag name="ISLIDE.ICON" val="#13571;#99982;#98529;"/>
  <p:tag name="RESOURCE_RECORD_KEY" val="{&quot;12&quot;:[25001426]}"/>
</p:tagLst>
</file>

<file path=ppt/tags/tag43.xml><?xml version="1.0" encoding="utf-8"?>
<p:tagLst xmlns:p="http://schemas.openxmlformats.org/presentationml/2006/main">
  <p:tag name="KSO_WM_DIAGRAM_VIRTUALLY_FRAME" val="{&quot;height&quot;:350.15,&quot;left&quot;:175.13984251968503,&quot;top&quot;:108.8,&quot;width&quot;:785.3102362204725}"/>
</p:tagLst>
</file>

<file path=ppt/tags/tag44.xml><?xml version="1.0" encoding="utf-8"?>
<p:tagLst xmlns:p="http://schemas.openxmlformats.org/presentationml/2006/main">
  <p:tag name="KSO_WM_DIAGRAM_VIRTUALLY_FRAME" val="{&quot;height&quot;:350.15,&quot;left&quot;:175.13984251968503,&quot;top&quot;:108.8,&quot;width&quot;:785.3102362204725}"/>
</p:tagLst>
</file>

<file path=ppt/tags/tag45.xml><?xml version="1.0" encoding="utf-8"?>
<p:tagLst xmlns:p="http://schemas.openxmlformats.org/presentationml/2006/main">
  <p:tag name="KSO_WM_DIAGRAM_VIRTUALLY_FRAME" val="{&quot;height&quot;:350.15,&quot;left&quot;:175.13984251968503,&quot;top&quot;:108.8,&quot;width&quot;:785.3102362204725}"/>
</p:tagLst>
</file>

<file path=ppt/tags/tag46.xml><?xml version="1.0" encoding="utf-8"?>
<p:tagLst xmlns:p="http://schemas.openxmlformats.org/presentationml/2006/main">
  <p:tag name="KSO_WM_DIAGRAM_VIRTUALLY_FRAME" val="{&quot;height&quot;:350.15,&quot;left&quot;:175.13984251968503,&quot;top&quot;:108.8,&quot;width&quot;:785.3102362204725}"/>
</p:tagLst>
</file>

<file path=ppt/tags/tag47.xml><?xml version="1.0" encoding="utf-8"?>
<p:tagLst xmlns:p="http://schemas.openxmlformats.org/presentationml/2006/main">
  <p:tag name="KSO_WM_DIAGRAM_VIRTUALLY_FRAME" val="{&quot;height&quot;:350.15,&quot;left&quot;:175.13984251968503,&quot;top&quot;:108.8,&quot;width&quot;:785.3102362204725}"/>
</p:tagLst>
</file>

<file path=ppt/tags/tag48.xml><?xml version="1.0" encoding="utf-8"?>
<p:tagLst xmlns:p="http://schemas.openxmlformats.org/presentationml/2006/main">
  <p:tag name="KSO_WM_DIAGRAM_VIRTUALLY_FRAME" val="{&quot;height&quot;:350.15,&quot;left&quot;:175.13984251968503,&quot;top&quot;:108.8,&quot;width&quot;:785.3102362204725}"/>
</p:tagLst>
</file>

<file path=ppt/tags/tag49.xml><?xml version="1.0" encoding="utf-8"?>
<p:tagLst xmlns:p="http://schemas.openxmlformats.org/presentationml/2006/main">
  <p:tag name="ISLIDE.ICON" val="#99994;#99472;#98604;#98072;"/>
</p:tagLst>
</file>

<file path=ppt/tags/tag5.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2_1"/>
  <p:tag name="KSO_WM_UNIT_TYPE" val="l_h_i"/>
</p:tagLst>
</file>

<file path=ppt/tags/tag50.xml><?xml version="1.0" encoding="utf-8"?>
<p:tagLst xmlns:p="http://schemas.openxmlformats.org/presentationml/2006/main">
  <p:tag name="KSO_WM_DIAGRAM_VIRTUALLY_FRAME" val="{&quot;height&quot;:524.118346456693,&quot;left&quot;:14.35,&quot;top&quot;:132.8,&quot;width&quot;:929.55}"/>
</p:tagLst>
</file>

<file path=ppt/tags/tag51.xml><?xml version="1.0" encoding="utf-8"?>
<p:tagLst xmlns:p="http://schemas.openxmlformats.org/presentationml/2006/main">
  <p:tag name="KSO_WM_DIAGRAM_VIRTUALLY_FRAME" val="{&quot;height&quot;:524.118346456693,&quot;left&quot;:14.35,&quot;top&quot;:132.8,&quot;width&quot;:929.55}"/>
</p:tagLst>
</file>

<file path=ppt/tags/tag52.xml><?xml version="1.0" encoding="utf-8"?>
<p:tagLst xmlns:p="http://schemas.openxmlformats.org/presentationml/2006/main">
  <p:tag name="KSO_WM_DIAGRAM_VIRTUALLY_FRAME" val="{&quot;height&quot;:524.118346456693,&quot;left&quot;:14.35,&quot;top&quot;:132.8,&quot;width&quot;:929.55}"/>
</p:tagLst>
</file>

<file path=ppt/tags/tag53.xml><?xml version="1.0" encoding="utf-8"?>
<p:tagLst xmlns:p="http://schemas.openxmlformats.org/presentationml/2006/main">
  <p:tag name="KSO_WM_DIAGRAM_VIRTUALLY_FRAME" val="{&quot;height&quot;:524.118346456693,&quot;left&quot;:14.35,&quot;top&quot;:132.8,&quot;width&quot;:929.55}"/>
</p:tagLst>
</file>

<file path=ppt/tags/tag54.xml><?xml version="1.0" encoding="utf-8"?>
<p:tagLst xmlns:p="http://schemas.openxmlformats.org/presentationml/2006/main">
  <p:tag name="KSO_WM_DIAGRAM_VIRTUALLY_FRAME" val="{&quot;height&quot;:524.118346456693,&quot;left&quot;:14.35,&quot;top&quot;:132.8,&quot;width&quot;:929.55}"/>
</p:tagLst>
</file>

<file path=ppt/tags/tag55.xml><?xml version="1.0" encoding="utf-8"?>
<p:tagLst xmlns:p="http://schemas.openxmlformats.org/presentationml/2006/main">
  <p:tag name="KSO_WM_DIAGRAM_VIRTUALLY_FRAME" val="{&quot;height&quot;:524.118346456693,&quot;left&quot;:14.35,&quot;top&quot;:132.8,&quot;width&quot;:929.55}"/>
</p:tagLst>
</file>

<file path=ppt/tags/tag56.xml><?xml version="1.0" encoding="utf-8"?>
<p:tagLst xmlns:p="http://schemas.openxmlformats.org/presentationml/2006/main">
  <p:tag name="KSO_WM_DIAGRAM_VIRTUALLY_FRAME" val="{&quot;height&quot;:524.118346456693,&quot;left&quot;:14.35,&quot;top&quot;:132.8,&quot;width&quot;:929.55}"/>
</p:tagLst>
</file>

<file path=ppt/tags/tag57.xml><?xml version="1.0" encoding="utf-8"?>
<p:tagLst xmlns:p="http://schemas.openxmlformats.org/presentationml/2006/main">
  <p:tag name="KSO_WM_DIAGRAM_VIRTUALLY_FRAME" val="{&quot;height&quot;:524.118346456693,&quot;left&quot;:14.35,&quot;top&quot;:132.8,&quot;width&quot;:929.55}"/>
</p:tagLst>
</file>

<file path=ppt/tags/tag58.xml><?xml version="1.0" encoding="utf-8"?>
<p:tagLst xmlns:p="http://schemas.openxmlformats.org/presentationml/2006/main">
  <p:tag name="KSO_WM_DIAGRAM_VIRTUALLY_FRAME" val="{&quot;height&quot;:524.118346456693,&quot;left&quot;:14.35,&quot;top&quot;:132.8,&quot;width&quot;:929.55}"/>
</p:tagLst>
</file>

<file path=ppt/tags/tag59.xml><?xml version="1.0" encoding="utf-8"?>
<p:tagLst xmlns:p="http://schemas.openxmlformats.org/presentationml/2006/main">
  <p:tag name="KSO_WM_DIAGRAM_VIRTUALLY_FRAME" val="{&quot;height&quot;:524.118346456693,&quot;left&quot;:14.35,&quot;top&quot;:132.8,&quot;width&quot;:929.55}"/>
</p:tagLst>
</file>

<file path=ppt/tags/tag6.xml><?xml version="1.0" encoding="utf-8"?>
<p:tagLst xmlns:p="http://schemas.openxmlformats.org/presentationml/2006/main">
  <p:tag name="KSO_WM_BEAUTIFY_FLAG" val="#fgm#"/>
  <p:tag name="KSO_WM_DIAGRAM_GROUP_CODE" val="1"/>
  <p:tag name="KSO_WM_FIGMA_FLAG" val="#fgm#"/>
  <p:tag name="KSO_WM_SYNC_SLIDE_TEXT" val="1"/>
  <p:tag name="KSO_WM_UNIT_INDEX" val="1_2_3"/>
  <p:tag name="KSO_WM_UNIT_SUBTYPE" val="d"/>
  <p:tag name="KSO_WM_UNIT_TYPE" val="l_h_i"/>
</p:tagLst>
</file>

<file path=ppt/tags/tag60.xml><?xml version="1.0" encoding="utf-8"?>
<p:tagLst xmlns:p="http://schemas.openxmlformats.org/presentationml/2006/main">
  <p:tag name="KSO_WM_DIAGRAM_VIRTUALLY_FRAME" val="{&quot;height&quot;:524.118346456693,&quot;left&quot;:14.35,&quot;top&quot;:132.8,&quot;width&quot;:929.55}"/>
</p:tagLst>
</file>

<file path=ppt/tags/tag61.xml><?xml version="1.0" encoding="utf-8"?>
<p:tagLst xmlns:p="http://schemas.openxmlformats.org/presentationml/2006/main">
  <p:tag name="KSO_WM_DIAGRAM_VIRTUALLY_FRAME" val="{&quot;height&quot;:524.118346456693,&quot;left&quot;:14.35,&quot;top&quot;:132.8,&quot;width&quot;:929.55}"/>
</p:tagLst>
</file>

<file path=ppt/tags/tag62.xml><?xml version="1.0" encoding="utf-8"?>
<p:tagLst xmlns:p="http://schemas.openxmlformats.org/presentationml/2006/main">
  <p:tag name="KSO_WM_DIAGRAM_VIRTUALLY_FRAME" val="{&quot;height&quot;:524.118346456693,&quot;left&quot;:14.35,&quot;top&quot;:132.8,&quot;width&quot;:929.55}"/>
</p:tagLst>
</file>

<file path=ppt/tags/tag63.xml><?xml version="1.0" encoding="utf-8"?>
<p:tagLst xmlns:p="http://schemas.openxmlformats.org/presentationml/2006/main">
  <p:tag name="KSO_WM_DIAGRAM_VIRTUALLY_FRAME" val="{&quot;height&quot;:524.118346456693,&quot;left&quot;:14.35,&quot;top&quot;:132.8,&quot;width&quot;:929.55}"/>
</p:tagLst>
</file>

<file path=ppt/tags/tag64.xml><?xml version="1.0" encoding="utf-8"?>
<p:tagLst xmlns:p="http://schemas.openxmlformats.org/presentationml/2006/main">
  <p:tag name="KSO_WM_DIAGRAM_VIRTUALLY_FRAME" val="{&quot;height&quot;:524.118346456693,&quot;left&quot;:14.35,&quot;top&quot;:132.8,&quot;width&quot;:929.55}"/>
</p:tagLst>
</file>

<file path=ppt/tags/tag65.xml><?xml version="1.0" encoding="utf-8"?>
<p:tagLst xmlns:p="http://schemas.openxmlformats.org/presentationml/2006/main">
  <p:tag name="KSO_WM_DIAGRAM_VIRTUALLY_FRAME" val="{&quot;height&quot;:524.118346456693,&quot;left&quot;:14.35,&quot;top&quot;:132.8,&quot;width&quot;:929.55}"/>
</p:tagLst>
</file>

<file path=ppt/tags/tag66.xml><?xml version="1.0" encoding="utf-8"?>
<p:tagLst xmlns:p="http://schemas.openxmlformats.org/presentationml/2006/main">
  <p:tag name="KSO_WM_DIAGRAM_VIRTUALLY_FRAME" val="{&quot;height&quot;:524.118346456693,&quot;left&quot;:14.35,&quot;top&quot;:132.8,&quot;width&quot;:929.55}"/>
</p:tagLst>
</file>

<file path=ppt/tags/tag67.xml><?xml version="1.0" encoding="utf-8"?>
<p:tagLst xmlns:p="http://schemas.openxmlformats.org/presentationml/2006/main">
  <p:tag name="KSO_WM_DIAGRAM_VIRTUALLY_FRAME" val="{&quot;height&quot;:524.118346456693,&quot;left&quot;:14.35,&quot;top&quot;:132.8,&quot;width&quot;:929.55}"/>
</p:tagLst>
</file>

<file path=ppt/tags/tag68.xml><?xml version="1.0" encoding="utf-8"?>
<p:tagLst xmlns:p="http://schemas.openxmlformats.org/presentationml/2006/main">
  <p:tag name="KSO_WM_DIAGRAM_VIRTUALLY_FRAME" val="{&quot;height&quot;:524.118346456693,&quot;left&quot;:14.35,&quot;top&quot;:132.8,&quot;width&quot;:929.55}"/>
</p:tagLst>
</file>

<file path=ppt/tags/tag69.xml><?xml version="1.0" encoding="utf-8"?>
<p:tagLst xmlns:p="http://schemas.openxmlformats.org/presentationml/2006/main">
  <p:tag name="KSO_WM_DIAGRAM_VIRTUALLY_FRAME" val="{&quot;height&quot;:524.118346456693,&quot;left&quot;:14.35,&quot;top&quot;:132.8,&quot;width&quot;:929.55}"/>
</p:tagLst>
</file>

<file path=ppt/tags/tag7.xml><?xml version="1.0" encoding="utf-8"?>
<p:tagLst xmlns:p="http://schemas.openxmlformats.org/presentationml/2006/main">
  <p:tag name="KSO_WM_BEAUTIFY_FLAG" val="#fgm#"/>
  <p:tag name="KSO_WM_DIAGRAM_GROUP_CODE" val="1"/>
  <p:tag name="KSO_WM_FIGMA_FLAG" val="#fgm#"/>
  <p:tag name="KSO_WM_UNIT_INDEX" val="1_2_1"/>
  <p:tag name="KSO_WM_UNIT_TYPE" val="l_h_f"/>
</p:tagLst>
</file>

<file path=ppt/tags/tag70.xml><?xml version="1.0" encoding="utf-8"?>
<p:tagLst xmlns:p="http://schemas.openxmlformats.org/presentationml/2006/main">
  <p:tag name="KSO_WM_DIAGRAM_VIRTUALLY_FRAME" val="{&quot;height&quot;:524.118346456693,&quot;left&quot;:14.35,&quot;top&quot;:132.8,&quot;width&quot;:929.55}"/>
</p:tagLst>
</file>

<file path=ppt/tags/tag71.xml><?xml version="1.0" encoding="utf-8"?>
<p:tagLst xmlns:p="http://schemas.openxmlformats.org/presentationml/2006/main">
  <p:tag name="KSO_WM_DIAGRAM_VIRTUALLY_FRAME" val="{&quot;height&quot;:524.118346456693,&quot;left&quot;:14.35,&quot;top&quot;:132.8,&quot;width&quot;:929.55}"/>
</p:tagLst>
</file>

<file path=ppt/tags/tag72.xml><?xml version="1.0" encoding="utf-8"?>
<p:tagLst xmlns:p="http://schemas.openxmlformats.org/presentationml/2006/main">
  <p:tag name="KSO_WM_DIAGRAM_VIRTUALLY_FRAME" val="{&quot;height&quot;:524.118346456693,&quot;left&quot;:14.35,&quot;top&quot;:132.8,&quot;width&quot;:929.55}"/>
</p:tagLst>
</file>

<file path=ppt/tags/tag73.xml><?xml version="1.0" encoding="utf-8"?>
<p:tagLst xmlns:p="http://schemas.openxmlformats.org/presentationml/2006/main">
  <p:tag name="KSO_WM_DIAGRAM_VIRTUALLY_FRAME" val="{&quot;height&quot;:524.118346456693,&quot;left&quot;:14.35,&quot;top&quot;:132.8,&quot;width&quot;:929.55}"/>
</p:tagLst>
</file>

<file path=ppt/tags/tag74.xml><?xml version="1.0" encoding="utf-8"?>
<p:tagLst xmlns:p="http://schemas.openxmlformats.org/presentationml/2006/main">
  <p:tag name="KSO_WM_DIAGRAM_VIRTUALLY_FRAME" val="{&quot;height&quot;:524.118346456693,&quot;left&quot;:14.35,&quot;top&quot;:132.8,&quot;width&quot;:929.55}"/>
</p:tagLst>
</file>

<file path=ppt/tags/tag75.xml><?xml version="1.0" encoding="utf-8"?>
<p:tagLst xmlns:p="http://schemas.openxmlformats.org/presentationml/2006/main">
  <p:tag name="KSO_WM_DIAGRAM_VIRTUALLY_FRAME" val="{&quot;height&quot;:524.118346456693,&quot;left&quot;:14.35,&quot;top&quot;:132.8,&quot;width&quot;:929.55}"/>
</p:tagLst>
</file>

<file path=ppt/tags/tag76.xml><?xml version="1.0" encoding="utf-8"?>
<p:tagLst xmlns:p="http://schemas.openxmlformats.org/presentationml/2006/main">
  <p:tag name="KSO_WM_DIAGRAM_VIRTUALLY_FRAME" val="{&quot;height&quot;:373.04417322834644,&quot;left&quot;:45.15,&quot;top&quot;:131.53173228346458,&quot;width&quot;:856.8}"/>
</p:tagLst>
</file>

<file path=ppt/tags/tag77.xml><?xml version="1.0" encoding="utf-8"?>
<p:tagLst xmlns:p="http://schemas.openxmlformats.org/presentationml/2006/main">
  <p:tag name="KSO_WM_DIAGRAM_VIRTUALLY_FRAME" val="{&quot;height&quot;:373.04417322834644,&quot;left&quot;:45.15,&quot;top&quot;:131.53173228346458,&quot;width&quot;:856.8}"/>
</p:tagLst>
</file>

<file path=ppt/tags/tag78.xml><?xml version="1.0" encoding="utf-8"?>
<p:tagLst xmlns:p="http://schemas.openxmlformats.org/presentationml/2006/main">
  <p:tag name="KSO_WM_DIAGRAM_VIRTUALLY_FRAME" val="{&quot;height&quot;:373.04417322834644,&quot;left&quot;:45.15,&quot;top&quot;:131.53173228346458,&quot;width&quot;:856.8}"/>
</p:tagLst>
</file>

<file path=ppt/tags/tag79.xml><?xml version="1.0" encoding="utf-8"?>
<p:tagLst xmlns:p="http://schemas.openxmlformats.org/presentationml/2006/main">
  <p:tag name="KSO_WM_DIAGRAM_VIRTUALLY_FRAME" val="{&quot;height&quot;:373.04417322834644,&quot;left&quot;:45.15,&quot;top&quot;:131.53173228346458,&quot;width&quot;:856.8}"/>
</p:tagLst>
</file>

<file path=ppt/tags/tag8.xml><?xml version="1.0" encoding="utf-8"?>
<p:tagLst xmlns:p="http://schemas.openxmlformats.org/presentationml/2006/main">
  <p:tag name="KSO_WM_FIGMA_DECORATION_INDEX" val="18"/>
  <p:tag name="$PH_EXT" val="2"/>
  <p:tag name="KSO_WM_BEAUTIFY_FLAG" val="#fgm#"/>
  <p:tag name="KSO_WM_DIAGRAM_GROUP_CODE" val="1"/>
  <p:tag name="KSO_WM_FIGMA_FLAG" val="#fgm#"/>
  <p:tag name="KSO_WM_SHAPE_BGTYPE" val="lt1"/>
  <p:tag name="KSO_WM_SHAPE_BRIGHT_DATA" val="[{&quot;dk1&quot;:-60,&quot;dk2&quot;:-50,&quot;lt1&quot;:90,&quot;lt2&quot;:100},{&quot;dk1&quot;:-60,&quot;dk2&quot;:-50,&quot;lt1&quot;:90,&quot;lt2&quot;:100}]"/>
  <p:tag name="KSO_WM_SHAPE_UPDATE_BRIGHT" val="1"/>
  <p:tag name="KSO_WM_SYNC_SLIDE_TEXT" val="1"/>
  <p:tag name="KSO_WM_UNIT_INDEX" val="1_3_1"/>
  <p:tag name="KSO_WM_UNIT_TYPE" val="l_h_i"/>
</p:tagLst>
</file>

<file path=ppt/tags/tag80.xml><?xml version="1.0" encoding="utf-8"?>
<p:tagLst xmlns:p="http://schemas.openxmlformats.org/presentationml/2006/main">
  <p:tag name="KSO_WM_DIAGRAM_VIRTUALLY_FRAME" val="{&quot;height&quot;:373.04417322834644,&quot;left&quot;:45.15,&quot;top&quot;:131.53173228346458,&quot;width&quot;:856.8}"/>
</p:tagLst>
</file>

<file path=ppt/tags/tag81.xml><?xml version="1.0" encoding="utf-8"?>
<p:tagLst xmlns:p="http://schemas.openxmlformats.org/presentationml/2006/main">
  <p:tag name="KSO_WM_DIAGRAM_VIRTUALLY_FRAME" val="{&quot;height&quot;:373.04417322834644,&quot;left&quot;:45.15,&quot;top&quot;:131.53173228346458,&quot;width&quot;:856.8}"/>
</p:tagLst>
</file>

<file path=ppt/tags/tag82.xml><?xml version="1.0" encoding="utf-8"?>
<p:tagLst xmlns:p="http://schemas.openxmlformats.org/presentationml/2006/main">
  <p:tag name="KSO_WM_DIAGRAM_VIRTUALLY_FRAME" val="{&quot;height&quot;:373.04417322834644,&quot;left&quot;:45.15,&quot;top&quot;:131.53173228346458,&quot;width&quot;:856.8}"/>
</p:tagLst>
</file>

<file path=ppt/tags/tag83.xml><?xml version="1.0" encoding="utf-8"?>
<p:tagLst xmlns:p="http://schemas.openxmlformats.org/presentationml/2006/main">
  <p:tag name="KSO_WM_DIAGRAM_VIRTUALLY_FRAME" val="{&quot;height&quot;:373.04417322834644,&quot;left&quot;:45.15,&quot;top&quot;:131.53173228346458,&quot;width&quot;:856.8}"/>
</p:tagLst>
</file>

<file path=ppt/tags/tag84.xml><?xml version="1.0" encoding="utf-8"?>
<p:tagLst xmlns:p="http://schemas.openxmlformats.org/presentationml/2006/main">
  <p:tag name="KSO_WM_DIAGRAM_VIRTUALLY_FRAME" val="{&quot;height&quot;:373.04417322834644,&quot;left&quot;:45.15,&quot;top&quot;:131.53173228346458,&quot;width&quot;:856.8}"/>
</p:tagLst>
</file>

<file path=ppt/tags/tag85.xml><?xml version="1.0" encoding="utf-8"?>
<p:tagLst xmlns:p="http://schemas.openxmlformats.org/presentationml/2006/main">
  <p:tag name="KSO_WM_DIAGRAM_VIRTUALLY_FRAME" val="{&quot;height&quot;:373.04417322834644,&quot;left&quot;:45.15,&quot;top&quot;:131.53173228346458,&quot;width&quot;:856.8}"/>
</p:tagLst>
</file>

<file path=ppt/tags/tag86.xml><?xml version="1.0" encoding="utf-8"?>
<p:tagLst xmlns:p="http://schemas.openxmlformats.org/presentationml/2006/main">
  <p:tag name="KSO_WM_DIAGRAM_VIRTUALLY_FRAME" val="{&quot;height&quot;:373.04417322834644,&quot;left&quot;:45.15,&quot;top&quot;:131.53173228346458,&quot;width&quot;:856.8}"/>
</p:tagLst>
</file>

<file path=ppt/tags/tag87.xml><?xml version="1.0" encoding="utf-8"?>
<p:tagLst xmlns:p="http://schemas.openxmlformats.org/presentationml/2006/main">
  <p:tag name="KSO_WM_DIAGRAM_VIRTUALLY_FRAME" val="{&quot;height&quot;:373.04417322834644,&quot;left&quot;:45.15,&quot;top&quot;:131.53173228346458,&quot;width&quot;:856.8}"/>
</p:tagLst>
</file>

<file path=ppt/tags/tag88.xml><?xml version="1.0" encoding="utf-8"?>
<p:tagLst xmlns:p="http://schemas.openxmlformats.org/presentationml/2006/main">
  <p:tag name="KSO_WM_DIAGRAM_VIRTUALLY_FRAME" val="{&quot;height&quot;:373.04417322834644,&quot;left&quot;:45.15,&quot;top&quot;:131.53173228346458,&quot;width&quot;:856.8}"/>
</p:tagLst>
</file>

<file path=ppt/tags/tag89.xml><?xml version="1.0" encoding="utf-8"?>
<p:tagLst xmlns:p="http://schemas.openxmlformats.org/presentationml/2006/main">
  <p:tag name="KSO_WM_DIAGRAM_VIRTUALLY_FRAME" val="{&quot;height&quot;:373.04417322834644,&quot;left&quot;:45.15,&quot;top&quot;:131.53173228346458,&quot;width&quot;:856.8}"/>
</p:tagLst>
</file>

<file path=ppt/tags/tag9.xml><?xml version="1.0" encoding="utf-8"?>
<p:tagLst xmlns:p="http://schemas.openxmlformats.org/presentationml/2006/main">
  <p:tag name="KSO_WM_BEAUTIFY_FLAG" val="#fgm#"/>
  <p:tag name="KSO_WM_DIAGRAM_GROUP_CODE" val="1"/>
  <p:tag name="KSO_WM_FIGMA_FLAG" val="#fgm#"/>
  <p:tag name="KSO_WM_SYNC_SLIDE_TEXT" val="1"/>
  <p:tag name="KSO_WM_UNIT_INDEX" val="1_3_3"/>
  <p:tag name="KSO_WM_UNIT_SUBTYPE" val="d"/>
  <p:tag name="KSO_WM_UNIT_TYPE" val="l_h_i"/>
</p:tagLst>
</file>

<file path=ppt/tags/tag90.xml><?xml version="1.0" encoding="utf-8"?>
<p:tagLst xmlns:p="http://schemas.openxmlformats.org/presentationml/2006/main">
  <p:tag name="KSO_WM_DIAGRAM_VIRTUALLY_FRAME" val="{&quot;height&quot;:373.04417322834644,&quot;left&quot;:45.15,&quot;top&quot;:131.53173228346458,&quot;width&quot;:856.8}"/>
</p:tagLst>
</file>

<file path=ppt/tags/tag91.xml><?xml version="1.0" encoding="utf-8"?>
<p:tagLst xmlns:p="http://schemas.openxmlformats.org/presentationml/2006/main">
  <p:tag name="KSO_WM_DIAGRAM_VIRTUALLY_FRAME" val="{&quot;height&quot;:373.04417322834644,&quot;left&quot;:45.15,&quot;top&quot;:131.53173228346458,&quot;width&quot;:856.8}"/>
</p:tagLst>
</file>

<file path=ppt/tags/tag92.xml><?xml version="1.0" encoding="utf-8"?>
<p:tagLst xmlns:p="http://schemas.openxmlformats.org/presentationml/2006/main">
  <p:tag name="KSO_WM_DIAGRAM_VIRTUALLY_FRAME" val="{&quot;height&quot;:373.04417322834644,&quot;left&quot;:45.15,&quot;top&quot;:131.53173228346458,&quot;width&quot;:856.8}"/>
</p:tagLst>
</file>

<file path=ppt/tags/tag93.xml><?xml version="1.0" encoding="utf-8"?>
<p:tagLst xmlns:p="http://schemas.openxmlformats.org/presentationml/2006/main">
  <p:tag name="KSO_WM_DIAGRAM_VIRTUALLY_FRAME" val="{&quot;height&quot;:373.04417322834644,&quot;left&quot;:45.15,&quot;top&quot;:131.53173228346458,&quot;width&quot;:856.8}"/>
</p:tagLst>
</file>

<file path=ppt/tags/tag94.xml><?xml version="1.0" encoding="utf-8"?>
<p:tagLst xmlns:p="http://schemas.openxmlformats.org/presentationml/2006/main">
  <p:tag name="KSO_WM_DIAGRAM_VIRTUALLY_FRAME" val="{&quot;height&quot;:373.04417322834644,&quot;left&quot;:45.15,&quot;top&quot;:131.53173228346458,&quot;width&quot;:856.8}"/>
</p:tagLst>
</file>

<file path=ppt/tags/tag95.xml><?xml version="1.0" encoding="utf-8"?>
<p:tagLst xmlns:p="http://schemas.openxmlformats.org/presentationml/2006/main">
  <p:tag name="KSO_WM_DIAGRAM_VIRTUALLY_FRAME" val="{&quot;height&quot;:373.04417322834644,&quot;left&quot;:45.15,&quot;top&quot;:131.53173228346458,&quot;width&quot;:856.8}"/>
</p:tagLst>
</file>

<file path=ppt/tags/tag96.xml><?xml version="1.0" encoding="utf-8"?>
<p:tagLst xmlns:p="http://schemas.openxmlformats.org/presentationml/2006/main">
  <p:tag name="KSO_WM_DIAGRAM_VIRTUALLY_FRAME" val="{&quot;height&quot;:373.04417322834644,&quot;left&quot;:45.15,&quot;top&quot;:131.53173228346458,&quot;width&quot;:856.8}"/>
</p:tagLst>
</file>

<file path=ppt/tags/tag97.xml><?xml version="1.0" encoding="utf-8"?>
<p:tagLst xmlns:p="http://schemas.openxmlformats.org/presentationml/2006/main">
  <p:tag name="KSO_WM_DIAGRAM_VIRTUALLY_FRAME" val="{&quot;height&quot;:373.04417322834644,&quot;left&quot;:45.15,&quot;top&quot;:131.53173228346458,&quot;width&quot;:856.8}"/>
</p:tagLst>
</file>

<file path=ppt/tags/tag98.xml><?xml version="1.0" encoding="utf-8"?>
<p:tagLst xmlns:p="http://schemas.openxmlformats.org/presentationml/2006/main">
  <p:tag name="KSO_WM_DIAGRAM_VIRTUALLY_FRAME" val="{&quot;height&quot;:373.04417322834644,&quot;left&quot;:45.15,&quot;top&quot;:131.53173228346458,&quot;width&quot;:856.8}"/>
</p:tagLst>
</file>

<file path=ppt/tags/tag99.xml><?xml version="1.0" encoding="utf-8"?>
<p:tagLst xmlns:p="http://schemas.openxmlformats.org/presentationml/2006/main">
  <p:tag name="KSO_WM_DIAGRAM_VIRTUALLY_FRAME" val="{&quot;height&quot;:373.04417322834644,&quot;left&quot;:45.15,&quot;top&quot;:131.53173228346458,&quot;width&quot;:856.8}"/>
</p:tagLst>
</file>

<file path=ppt/theme/theme1.xml><?xml version="1.0" encoding="utf-8"?>
<a:theme xmlns:a="http://schemas.openxmlformats.org/drawingml/2006/main" name="Office 主题​​">
  <a:themeElements>
    <a:clrScheme name="自定义 887">
      <a:dk1>
        <a:sysClr val="windowText" lastClr="000000"/>
      </a:dk1>
      <a:lt1>
        <a:sysClr val="window" lastClr="FFFFFF"/>
      </a:lt1>
      <a:dk2>
        <a:srgbClr val="1F497D"/>
      </a:dk2>
      <a:lt2>
        <a:srgbClr val="EEECE1"/>
      </a:lt2>
      <a:accent1>
        <a:srgbClr val="28789D"/>
      </a:accent1>
      <a:accent2>
        <a:srgbClr val="0CAFC2"/>
      </a:accent2>
      <a:accent3>
        <a:srgbClr val="107EB9"/>
      </a:accent3>
      <a:accent4>
        <a:srgbClr val="47C0A4"/>
      </a:accent4>
      <a:accent5>
        <a:srgbClr val="4A9DC1"/>
      </a:accent5>
      <a:accent6>
        <a:srgbClr val="818797"/>
      </a:accent6>
      <a:hlink>
        <a:srgbClr val="FBC764"/>
      </a:hlink>
      <a:folHlink>
        <a:srgbClr val="7A8C8E"/>
      </a:folHlink>
    </a:clrScheme>
    <a:fontScheme name="Temp">
      <a:majorFont>
        <a:latin typeface="Calibri"/>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稻壳儿.花儿小姐原创</Template>
  <TotalTime>0</TotalTime>
  <Words>17074</Words>
  <Application>WPS 演示</Application>
  <PresentationFormat>宽屏</PresentationFormat>
  <Paragraphs>790</Paragraphs>
  <Slides>74</Slides>
  <Notes>62</Notes>
  <HiddenSlides>0</HiddenSlides>
  <MMClips>0</MMClips>
  <ScaleCrop>false</ScaleCrop>
  <HeadingPairs>
    <vt:vector size="6" baseType="variant">
      <vt:variant>
        <vt:lpstr>已用的字体</vt:lpstr>
      </vt:variant>
      <vt:variant>
        <vt:i4>24</vt:i4>
      </vt:variant>
      <vt:variant>
        <vt:lpstr>主题</vt:lpstr>
      </vt:variant>
      <vt:variant>
        <vt:i4>1</vt:i4>
      </vt:variant>
      <vt:variant>
        <vt:lpstr>幻灯片标题</vt:lpstr>
      </vt:variant>
      <vt:variant>
        <vt:i4>74</vt:i4>
      </vt:variant>
    </vt:vector>
  </HeadingPairs>
  <TitlesOfParts>
    <vt:vector size="99" baseType="lpstr">
      <vt:lpstr>Arial</vt:lpstr>
      <vt:lpstr>宋体</vt:lpstr>
      <vt:lpstr>Wingdings</vt:lpstr>
      <vt:lpstr>汉仪雅酷黑 55W</vt:lpstr>
      <vt:lpstr>黑体</vt:lpstr>
      <vt:lpstr>微软雅黑</vt:lpstr>
      <vt:lpstr>Calibri</vt:lpstr>
      <vt:lpstr>汉仪锐智简</vt:lpstr>
      <vt:lpstr>Arial Unicode MS</vt:lpstr>
      <vt:lpstr>Calibri</vt:lpstr>
      <vt:lpstr>标准粗黑</vt:lpstr>
      <vt:lpstr>Inter</vt:lpstr>
      <vt:lpstr>Segoe Print</vt:lpstr>
      <vt:lpstr>Arial</vt:lpstr>
      <vt:lpstr>MiSans</vt:lpstr>
      <vt:lpstr>MiSans</vt:lpstr>
      <vt:lpstr>quote-cjk-patch</vt:lpstr>
      <vt:lpstr>Adobe Fan Heiti Std B</vt:lpstr>
      <vt:lpstr>PingFang SC Medium</vt:lpstr>
      <vt:lpstr>PingFang SC Medium</vt:lpstr>
      <vt:lpstr>PingFang SC Medium</vt:lpstr>
      <vt:lpstr>ui-sans-serif</vt:lpstr>
      <vt:lpstr>Yu Gothic UI Semibold</vt:lpstr>
      <vt:lpstr>MingLiU-ExtB</vt:lpstr>
      <vt:lpstr>Office 主题​​</vt:lpstr>
      <vt:lpstr>PowerPoint 演示文稿</vt:lpstr>
      <vt:lpstr>PowerPoint 演示文稿</vt:lpstr>
      <vt:lpstr>PowerPoint 演示文稿</vt:lpstr>
      <vt:lpstr>PowerPoint 演示文稿</vt:lpstr>
      <vt:lpstr>PowerPoint 演示文稿</vt:lpstr>
      <vt:lpstr>Technology selection matrix and version locking strategy All dependency versions are written into Cargo.lock, and CI is compared daily to prevent compatibility risks brought by incremental upgrades.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Overall architecture and modules          Module division and dependencies</vt:lpstr>
      <vt:lpstr>Core implementation (Code + database)</vt:lpstr>
      <vt:lpstr>PowerPoint 演示文稿</vt:lpstr>
      <vt:lpstr>Interface Testing（PowerShell）</vt:lpstr>
      <vt:lpstr>PowerPoint 演示文稿</vt:lpstr>
      <vt:lpstr>PowerPoint 演示文稿</vt:lpstr>
      <vt:lpstr>PowerPoint 演示文稿</vt:lpstr>
      <vt:lpstr>1.2 Zero-Copy Performance Verification Plan</vt:lpstr>
      <vt:lpstr>02：Write wrk Stress Test Scripts</vt:lpstr>
      <vt:lpstr>03. Design of Dynamic Scaling Strategy for Database Connection Pool</vt:lpstr>
      <vt:lpstr>Architecture Design Phase ：Performance Monitoring and Stress Testing Plan</vt:lpstr>
      <vt:lpstr>01.Monitoring Implementation Plan (Based on Prometheus + Grafana) </vt:lpstr>
      <vt:lpstr>Middleware Buried Point Code中间埋点代码</vt:lpstr>
      <vt:lpstr>Core Development Phase ： Connection Pool Optimization and Stress Testing Implementation</vt:lpstr>
      <vt:lpstr>PowerPoint 演示文稿</vt:lpstr>
      <vt:lpstr>PowerPoint 演示文稿</vt:lpstr>
      <vt:lpstr>02  Deliver the "Performance Optimization Report"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Manager>稻壳儿</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TANG</dc:creator>
  <dc:subject>PPT模板</dc:subject>
  <cp:lastModifiedBy>WPS_1693286089</cp:lastModifiedBy>
  <cp:revision>121</cp:revision>
  <dcterms:created xsi:type="dcterms:W3CDTF">2020-07-30T11:00:00Z</dcterms:created>
  <dcterms:modified xsi:type="dcterms:W3CDTF">2025-12-04T00:12:52Z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2052-12.1.0.23542</vt:lpwstr>
  </property>
  <property fmtid="{D5CDD505-2E9C-101B-9397-08002B2CF9AE}" pid="3" name="KSOTemplateUUID">
    <vt:lpwstr>v1.0_mb_wPsmd8D9vAQts6XHNeltfg==</vt:lpwstr>
  </property>
  <property fmtid="{D5CDD505-2E9C-101B-9397-08002B2CF9AE}" pid="4" name="ICV">
    <vt:lpwstr>E07B21B2EC204329B068F20B4EE208A4_13</vt:lpwstr>
  </property>
</Properties>
</file>